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2"/>
    <p:sldMasterId id="2147483672" r:id="rId3"/>
  </p:sldMasterIdLst>
  <p:notesMasterIdLst>
    <p:notesMasterId r:id="rId90"/>
  </p:notesMasterIdLst>
  <p:handoutMasterIdLst>
    <p:handoutMasterId r:id="rId91"/>
  </p:handoutMasterIdLst>
  <p:sldIdLst>
    <p:sldId id="269" r:id="rId4"/>
    <p:sldId id="378" r:id="rId5"/>
    <p:sldId id="299" r:id="rId6"/>
    <p:sldId id="357" r:id="rId7"/>
    <p:sldId id="374" r:id="rId8"/>
    <p:sldId id="375" r:id="rId9"/>
    <p:sldId id="275" r:id="rId10"/>
    <p:sldId id="273" r:id="rId11"/>
    <p:sldId id="297" r:id="rId12"/>
    <p:sldId id="274" r:id="rId13"/>
    <p:sldId id="276" r:id="rId14"/>
    <p:sldId id="350" r:id="rId15"/>
    <p:sldId id="377" r:id="rId16"/>
    <p:sldId id="277" r:id="rId17"/>
    <p:sldId id="351" r:id="rId18"/>
    <p:sldId id="376" r:id="rId19"/>
    <p:sldId id="278" r:id="rId20"/>
    <p:sldId id="360" r:id="rId21"/>
    <p:sldId id="358" r:id="rId22"/>
    <p:sldId id="280" r:id="rId23"/>
    <p:sldId id="352" r:id="rId24"/>
    <p:sldId id="353" r:id="rId25"/>
    <p:sldId id="354" r:id="rId26"/>
    <p:sldId id="281" r:id="rId27"/>
    <p:sldId id="355" r:id="rId28"/>
    <p:sldId id="373" r:id="rId29"/>
    <p:sldId id="361" r:id="rId30"/>
    <p:sldId id="302" r:id="rId31"/>
    <p:sldId id="311" r:id="rId32"/>
    <p:sldId id="314" r:id="rId33"/>
    <p:sldId id="300" r:id="rId34"/>
    <p:sldId id="312" r:id="rId35"/>
    <p:sldId id="340" r:id="rId36"/>
    <p:sldId id="303" r:id="rId37"/>
    <p:sldId id="305" r:id="rId38"/>
    <p:sldId id="338" r:id="rId39"/>
    <p:sldId id="359" r:id="rId40"/>
    <p:sldId id="308" r:id="rId41"/>
    <p:sldId id="372" r:id="rId42"/>
    <p:sldId id="307" r:id="rId43"/>
    <p:sldId id="323" r:id="rId44"/>
    <p:sldId id="324" r:id="rId45"/>
    <p:sldId id="310" r:id="rId46"/>
    <p:sldId id="313" r:id="rId47"/>
    <p:sldId id="325" r:id="rId48"/>
    <p:sldId id="362" r:id="rId49"/>
    <p:sldId id="322" r:id="rId50"/>
    <p:sldId id="319" r:id="rId51"/>
    <p:sldId id="321" r:id="rId52"/>
    <p:sldId id="320" r:id="rId53"/>
    <p:sldId id="318" r:id="rId54"/>
    <p:sldId id="326" r:id="rId55"/>
    <p:sldId id="327" r:id="rId56"/>
    <p:sldId id="363" r:id="rId57"/>
    <p:sldId id="309" r:id="rId58"/>
    <p:sldId id="315" r:id="rId59"/>
    <p:sldId id="364" r:id="rId60"/>
    <p:sldId id="348" r:id="rId61"/>
    <p:sldId id="296" r:id="rId62"/>
    <p:sldId id="368" r:id="rId63"/>
    <p:sldId id="365" r:id="rId64"/>
    <p:sldId id="366" r:id="rId65"/>
    <p:sldId id="369" r:id="rId66"/>
    <p:sldId id="328" r:id="rId67"/>
    <p:sldId id="347" r:id="rId68"/>
    <p:sldId id="282" r:id="rId69"/>
    <p:sldId id="283" r:id="rId70"/>
    <p:sldId id="284" r:id="rId71"/>
    <p:sldId id="285" r:id="rId72"/>
    <p:sldId id="286" r:id="rId73"/>
    <p:sldId id="287" r:id="rId74"/>
    <p:sldId id="288" r:id="rId75"/>
    <p:sldId id="289" r:id="rId76"/>
    <p:sldId id="290" r:id="rId77"/>
    <p:sldId id="291" r:id="rId78"/>
    <p:sldId id="292" r:id="rId79"/>
    <p:sldId id="371" r:id="rId80"/>
    <p:sldId id="329" r:id="rId81"/>
    <p:sldId id="330" r:id="rId82"/>
    <p:sldId id="370" r:id="rId83"/>
    <p:sldId id="367" r:id="rId84"/>
    <p:sldId id="335" r:id="rId85"/>
    <p:sldId id="336" r:id="rId86"/>
    <p:sldId id="337" r:id="rId87"/>
    <p:sldId id="333" r:id="rId88"/>
    <p:sldId id="334" r:id="rId89"/>
  </p:sldIdLst>
  <p:sldSz cx="12192000" cy="6858000"/>
  <p:notesSz cx="6858000" cy="9144000"/>
  <p:embeddedFontLst>
    <p:embeddedFont>
      <p:font typeface="Calibri" panose="020F0502020204030204" pitchFamily="34" charset="0"/>
      <p:regular r:id="rId92"/>
      <p:bold r:id="rId93"/>
      <p:italic r:id="rId94"/>
      <p:boldItalic r:id="rId95"/>
    </p:embeddedFont>
    <p:embeddedFont>
      <p:font typeface="Cambria Math" panose="02040503050406030204" pitchFamily="18" charset="0"/>
      <p:regular r:id="rId96"/>
    </p:embeddedFont>
    <p:embeddedFont>
      <p:font typeface="Roboto" panose="02000000000000000000" pitchFamily="2" charset="0"/>
      <p:regular r:id="rId97"/>
      <p:bold r:id="rId98"/>
      <p:italic r:id="rId99"/>
      <p:boldItalic r:id="rId100"/>
    </p:embeddedFont>
    <p:embeddedFont>
      <p:font typeface="Roboto Medium" panose="02000000000000000000" pitchFamily="2" charset="0"/>
      <p:regular r:id="rId101"/>
      <p:italic r:id="rId102"/>
    </p:embeddedFont>
    <p:embeddedFont>
      <p:font typeface="Roboto Mono" panose="00000009000000000000" pitchFamily="49" charset="0"/>
      <p:regular r:id="rId103"/>
      <p:bold r:id="rId104"/>
      <p:italic r:id="rId105"/>
      <p:boldItalic r:id="rId10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A4C5D56-C356-4CB9-BE77-20DE4F17F719}">
          <p14:sldIdLst>
            <p14:sldId id="269"/>
            <p14:sldId id="378"/>
            <p14:sldId id="299"/>
          </p14:sldIdLst>
        </p14:section>
        <p14:section name="Introduction to Machine Learning" id="{CDBAD44D-794F-42F4-AAA3-083E9393E062}">
          <p14:sldIdLst>
            <p14:sldId id="357"/>
            <p14:sldId id="374"/>
            <p14:sldId id="375"/>
            <p14:sldId id="275"/>
            <p14:sldId id="273"/>
            <p14:sldId id="297"/>
            <p14:sldId id="274"/>
            <p14:sldId id="276"/>
            <p14:sldId id="350"/>
            <p14:sldId id="377"/>
            <p14:sldId id="277"/>
            <p14:sldId id="351"/>
          </p14:sldIdLst>
        </p14:section>
        <p14:section name="Hands-on: Linear regression" id="{CB32495C-9A08-4876-A995-ACC84050776B}">
          <p14:sldIdLst>
            <p14:sldId id="376"/>
            <p14:sldId id="278"/>
            <p14:sldId id="360"/>
          </p14:sldIdLst>
        </p14:section>
        <p14:section name="Introduction to Neural Networks" id="{6A1694D1-C010-4040-A329-925308051631}">
          <p14:sldIdLst>
            <p14:sldId id="358"/>
            <p14:sldId id="280"/>
            <p14:sldId id="352"/>
            <p14:sldId id="353"/>
            <p14:sldId id="354"/>
            <p14:sldId id="281"/>
            <p14:sldId id="355"/>
            <p14:sldId id="373"/>
            <p14:sldId id="361"/>
            <p14:sldId id="302"/>
            <p14:sldId id="311"/>
            <p14:sldId id="314"/>
            <p14:sldId id="300"/>
            <p14:sldId id="312"/>
            <p14:sldId id="340"/>
            <p14:sldId id="303"/>
            <p14:sldId id="305"/>
            <p14:sldId id="338"/>
            <p14:sldId id="359"/>
            <p14:sldId id="308"/>
            <p14:sldId id="372"/>
            <p14:sldId id="307"/>
            <p14:sldId id="323"/>
            <p14:sldId id="324"/>
            <p14:sldId id="310"/>
            <p14:sldId id="313"/>
            <p14:sldId id="325"/>
            <p14:sldId id="362"/>
            <p14:sldId id="322"/>
            <p14:sldId id="319"/>
            <p14:sldId id="321"/>
            <p14:sldId id="320"/>
            <p14:sldId id="318"/>
            <p14:sldId id="326"/>
            <p14:sldId id="327"/>
            <p14:sldId id="363"/>
            <p14:sldId id="309"/>
            <p14:sldId id="315"/>
          </p14:sldIdLst>
        </p14:section>
        <p14:section name="Hands-on: Image classification using a dense neural network" id="{E5D7719D-D86E-41B0-9B34-10D28F336640}">
          <p14:sldIdLst>
            <p14:sldId id="364"/>
            <p14:sldId id="348"/>
            <p14:sldId id="296"/>
            <p14:sldId id="368"/>
          </p14:sldIdLst>
        </p14:section>
        <p14:section name="Introduction to convolutional neural networks" id="{8861F4E2-7CA4-45C0-8A65-24624362ACA8}">
          <p14:sldIdLst>
            <p14:sldId id="365"/>
            <p14:sldId id="366"/>
            <p14:sldId id="369"/>
            <p14:sldId id="328"/>
            <p14:sldId id="347"/>
            <p14:sldId id="282"/>
            <p14:sldId id="283"/>
            <p14:sldId id="284"/>
            <p14:sldId id="285"/>
            <p14:sldId id="286"/>
            <p14:sldId id="287"/>
            <p14:sldId id="288"/>
            <p14:sldId id="289"/>
            <p14:sldId id="290"/>
            <p14:sldId id="291"/>
            <p14:sldId id="292"/>
            <p14:sldId id="371"/>
            <p14:sldId id="329"/>
            <p14:sldId id="330"/>
            <p14:sldId id="370"/>
            <p14:sldId id="367"/>
            <p14:sldId id="335"/>
            <p14:sldId id="336"/>
            <p14:sldId id="337"/>
            <p14:sldId id="333"/>
            <p14:sldId id="3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9" autoAdjust="0"/>
    <p:restoredTop sz="75417" autoAdjust="0"/>
  </p:normalViewPr>
  <p:slideViewPr>
    <p:cSldViewPr snapToGrid="0">
      <p:cViewPr varScale="1">
        <p:scale>
          <a:sx n="109" d="100"/>
          <a:sy n="109" d="100"/>
        </p:scale>
        <p:origin x="1332" y="102"/>
      </p:cViewPr>
      <p:guideLst/>
    </p:cSldViewPr>
  </p:slideViewPr>
  <p:notesTextViewPr>
    <p:cViewPr>
      <p:scale>
        <a:sx n="1" d="1"/>
        <a:sy n="1" d="1"/>
      </p:scale>
      <p:origin x="0" y="0"/>
    </p:cViewPr>
  </p:notesTextViewPr>
  <p:notesViewPr>
    <p:cSldViewPr snapToGrid="0">
      <p:cViewPr varScale="1">
        <p:scale>
          <a:sx n="72" d="100"/>
          <a:sy n="72" d="100"/>
        </p:scale>
        <p:origin x="3042"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notesMaster" Target="notesMasters/notesMaster1.xml"/><Relationship Id="rId95" Type="http://schemas.openxmlformats.org/officeDocument/2006/relationships/font" Target="fonts/font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2.fntdata"/><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handoutMaster" Target="handoutMasters/handout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1CF7256-ACED-4440-86E6-741FFB746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29CA63D-783E-4D27-BF20-5CCA56CC00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F722B-8338-43BE-8DF0-29984313B9A7}" type="datetimeFigureOut">
              <a:rPr lang="en-GB" smtClean="0"/>
              <a:t>28/07/2022</a:t>
            </a:fld>
            <a:endParaRPr lang="en-GB"/>
          </a:p>
        </p:txBody>
      </p:sp>
      <p:sp>
        <p:nvSpPr>
          <p:cNvPr id="4" name="Footer Placeholder 3">
            <a:extLst>
              <a:ext uri="{FF2B5EF4-FFF2-40B4-BE49-F238E27FC236}">
                <a16:creationId xmlns:a16="http://schemas.microsoft.com/office/drawing/2014/main" id="{A2C847D2-4C3A-48B6-A267-8026DDFB2E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7CEE2F58-1545-4967-9F57-E0587DB572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4C30F8-C8BC-4CE0-9175-7786E7D95058}" type="slidenum">
              <a:rPr lang="en-GB" smtClean="0"/>
              <a:t>‹#›</a:t>
            </a:fld>
            <a:endParaRPr lang="en-GB"/>
          </a:p>
        </p:txBody>
      </p:sp>
    </p:spTree>
    <p:extLst>
      <p:ext uri="{BB962C8B-B14F-4D97-AF65-F5344CB8AC3E}">
        <p14:creationId xmlns:p14="http://schemas.microsoft.com/office/powerpoint/2010/main" val="3821994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1E23DB-49E0-4D1B-95C5-0FCF276A4F25}" type="datetimeFigureOut">
              <a:rPr lang="en-GB" smtClean="0"/>
              <a:t>28/07/2022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99862-43F2-4594-A20D-25C30D3C856D}" type="slidenum">
              <a:rPr lang="en-GB" smtClean="0"/>
              <a:t>‹#›</a:t>
            </a:fld>
            <a:endParaRPr lang="en-GB"/>
          </a:p>
        </p:txBody>
      </p:sp>
    </p:spTree>
    <p:extLst>
      <p:ext uri="{BB962C8B-B14F-4D97-AF65-F5344CB8AC3E}">
        <p14:creationId xmlns:p14="http://schemas.microsoft.com/office/powerpoint/2010/main" val="3064997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a:t>
            </a:fld>
            <a:endParaRPr lang="en-GB"/>
          </a:p>
        </p:txBody>
      </p:sp>
    </p:spTree>
    <p:extLst>
      <p:ext uri="{BB962C8B-B14F-4D97-AF65-F5344CB8AC3E}">
        <p14:creationId xmlns:p14="http://schemas.microsoft.com/office/powerpoint/2010/main" val="2721172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traditional programming, we specify the rules that should be used to produce answers for some input data. However, what if we don’t know how to express these rules?</a:t>
            </a:r>
          </a:p>
          <a:p>
            <a:endParaRPr lang="en-GB" dirty="0"/>
          </a:p>
          <a:p>
            <a:r>
              <a:rPr lang="en-GB" dirty="0"/>
              <a:t>Well, in machine learning, we reverse rules and answers. Here we also have some data, and we know what the answer should be for a given data point. For a given short-axis image, the program should say: this is a short-axis. So we feed data and answers to the computer, and we let it infer the rules.</a:t>
            </a:r>
          </a:p>
        </p:txBody>
      </p:sp>
      <p:sp>
        <p:nvSpPr>
          <p:cNvPr id="4" name="Slide Number Placeholder 3"/>
          <p:cNvSpPr>
            <a:spLocks noGrp="1"/>
          </p:cNvSpPr>
          <p:nvPr>
            <p:ph type="sldNum" sz="quarter" idx="5"/>
          </p:nvPr>
        </p:nvSpPr>
        <p:spPr/>
        <p:txBody>
          <a:bodyPr/>
          <a:lstStyle/>
          <a:p>
            <a:fld id="{99699862-43F2-4594-A20D-25C30D3C856D}" type="slidenum">
              <a:rPr lang="en-GB" smtClean="0"/>
              <a:t>12</a:t>
            </a:fld>
            <a:endParaRPr lang="en-GB"/>
          </a:p>
        </p:txBody>
      </p:sp>
    </p:spTree>
    <p:extLst>
      <p:ext uri="{BB962C8B-B14F-4D97-AF65-F5344CB8AC3E}">
        <p14:creationId xmlns:p14="http://schemas.microsoft.com/office/powerpoint/2010/main" val="10650479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traditional programming, we specify the rules that should be used to produce answers for some input data. However, what if we don’t know how to express these rules?</a:t>
            </a:r>
          </a:p>
          <a:p>
            <a:endParaRPr lang="en-GB" dirty="0"/>
          </a:p>
          <a:p>
            <a:r>
              <a:rPr lang="en-GB" dirty="0"/>
              <a:t>Well, in machine learning, we reverse rules and answers. Here we also have some data, and we know what the answer should be for a given data point. For a given short-axis image, the program should say: this is a short-axis. So we feed data and answers to the computer, and we let it infer the rules.</a:t>
            </a:r>
          </a:p>
        </p:txBody>
      </p:sp>
      <p:sp>
        <p:nvSpPr>
          <p:cNvPr id="4" name="Slide Number Placeholder 3"/>
          <p:cNvSpPr>
            <a:spLocks noGrp="1"/>
          </p:cNvSpPr>
          <p:nvPr>
            <p:ph type="sldNum" sz="quarter" idx="5"/>
          </p:nvPr>
        </p:nvSpPr>
        <p:spPr/>
        <p:txBody>
          <a:bodyPr/>
          <a:lstStyle/>
          <a:p>
            <a:fld id="{99699862-43F2-4594-A20D-25C30D3C856D}" type="slidenum">
              <a:rPr lang="en-GB" smtClean="0"/>
              <a:t>13</a:t>
            </a:fld>
            <a:endParaRPr lang="en-GB"/>
          </a:p>
        </p:txBody>
      </p:sp>
    </p:spTree>
    <p:extLst>
      <p:ext uri="{BB962C8B-B14F-4D97-AF65-F5344CB8AC3E}">
        <p14:creationId xmlns:p14="http://schemas.microsoft.com/office/powerpoint/2010/main" val="1720399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14</a:t>
            </a:fld>
            <a:endParaRPr lang="en-GB"/>
          </a:p>
        </p:txBody>
      </p:sp>
    </p:spTree>
    <p:extLst>
      <p:ext uri="{BB962C8B-B14F-4D97-AF65-F5344CB8AC3E}">
        <p14:creationId xmlns:p14="http://schemas.microsoft.com/office/powerpoint/2010/main" val="303757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15</a:t>
            </a:fld>
            <a:endParaRPr lang="en-GB"/>
          </a:p>
        </p:txBody>
      </p:sp>
    </p:spTree>
    <p:extLst>
      <p:ext uri="{BB962C8B-B14F-4D97-AF65-F5344CB8AC3E}">
        <p14:creationId xmlns:p14="http://schemas.microsoft.com/office/powerpoint/2010/main" val="2824243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16</a:t>
            </a:fld>
            <a:endParaRPr lang="en-GB"/>
          </a:p>
        </p:txBody>
      </p:sp>
    </p:spTree>
    <p:extLst>
      <p:ext uri="{BB962C8B-B14F-4D97-AF65-F5344CB8AC3E}">
        <p14:creationId xmlns:p14="http://schemas.microsoft.com/office/powerpoint/2010/main" val="3124443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17</a:t>
            </a:fld>
            <a:endParaRPr lang="en-GB"/>
          </a:p>
        </p:txBody>
      </p:sp>
    </p:spTree>
    <p:extLst>
      <p:ext uri="{BB962C8B-B14F-4D97-AF65-F5344CB8AC3E}">
        <p14:creationId xmlns:p14="http://schemas.microsoft.com/office/powerpoint/2010/main" val="2283903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18</a:t>
            </a:fld>
            <a:endParaRPr lang="en-GB"/>
          </a:p>
        </p:txBody>
      </p:sp>
    </p:spTree>
    <p:extLst>
      <p:ext uri="{BB962C8B-B14F-4D97-AF65-F5344CB8AC3E}">
        <p14:creationId xmlns:p14="http://schemas.microsoft.com/office/powerpoint/2010/main" val="2575411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19</a:t>
            </a:fld>
            <a:endParaRPr lang="en-GB"/>
          </a:p>
        </p:txBody>
      </p:sp>
    </p:spTree>
    <p:extLst>
      <p:ext uri="{BB962C8B-B14F-4D97-AF65-F5344CB8AC3E}">
        <p14:creationId xmlns:p14="http://schemas.microsoft.com/office/powerpoint/2010/main" val="69119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20</a:t>
            </a:fld>
            <a:endParaRPr lang="en-GB"/>
          </a:p>
        </p:txBody>
      </p:sp>
    </p:spTree>
    <p:extLst>
      <p:ext uri="{BB962C8B-B14F-4D97-AF65-F5344CB8AC3E}">
        <p14:creationId xmlns:p14="http://schemas.microsoft.com/office/powerpoint/2010/main" val="920601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21</a:t>
            </a:fld>
            <a:endParaRPr lang="en-GB"/>
          </a:p>
        </p:txBody>
      </p:sp>
    </p:spTree>
    <p:extLst>
      <p:ext uri="{BB962C8B-B14F-4D97-AF65-F5344CB8AC3E}">
        <p14:creationId xmlns:p14="http://schemas.microsoft.com/office/powerpoint/2010/main" val="3207169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a:t>
            </a:fld>
            <a:endParaRPr lang="en-GB"/>
          </a:p>
        </p:txBody>
      </p:sp>
    </p:spTree>
    <p:extLst>
      <p:ext uri="{BB962C8B-B14F-4D97-AF65-F5344CB8AC3E}">
        <p14:creationId xmlns:p14="http://schemas.microsoft.com/office/powerpoint/2010/main" val="29383483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22</a:t>
            </a:fld>
            <a:endParaRPr lang="en-GB"/>
          </a:p>
        </p:txBody>
      </p:sp>
    </p:spTree>
    <p:extLst>
      <p:ext uri="{BB962C8B-B14F-4D97-AF65-F5344CB8AC3E}">
        <p14:creationId xmlns:p14="http://schemas.microsoft.com/office/powerpoint/2010/main" val="3994157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23</a:t>
            </a:fld>
            <a:endParaRPr lang="en-GB"/>
          </a:p>
        </p:txBody>
      </p:sp>
    </p:spTree>
    <p:extLst>
      <p:ext uri="{BB962C8B-B14F-4D97-AF65-F5344CB8AC3E}">
        <p14:creationId xmlns:p14="http://schemas.microsoft.com/office/powerpoint/2010/main" val="2745107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24</a:t>
            </a:fld>
            <a:endParaRPr lang="en-GB"/>
          </a:p>
        </p:txBody>
      </p:sp>
    </p:spTree>
    <p:extLst>
      <p:ext uri="{BB962C8B-B14F-4D97-AF65-F5344CB8AC3E}">
        <p14:creationId xmlns:p14="http://schemas.microsoft.com/office/powerpoint/2010/main" val="3122090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25</a:t>
            </a:fld>
            <a:endParaRPr lang="en-GB"/>
          </a:p>
        </p:txBody>
      </p:sp>
    </p:spTree>
    <p:extLst>
      <p:ext uri="{BB962C8B-B14F-4D97-AF65-F5344CB8AC3E}">
        <p14:creationId xmlns:p14="http://schemas.microsoft.com/office/powerpoint/2010/main" val="99117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26</a:t>
            </a:fld>
            <a:endParaRPr lang="en-GB"/>
          </a:p>
        </p:txBody>
      </p:sp>
    </p:spTree>
    <p:extLst>
      <p:ext uri="{BB962C8B-B14F-4D97-AF65-F5344CB8AC3E}">
        <p14:creationId xmlns:p14="http://schemas.microsoft.com/office/powerpoint/2010/main" val="2839477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27</a:t>
            </a:fld>
            <a:endParaRPr lang="en-GB"/>
          </a:p>
        </p:txBody>
      </p:sp>
    </p:spTree>
    <p:extLst>
      <p:ext uri="{BB962C8B-B14F-4D97-AF65-F5344CB8AC3E}">
        <p14:creationId xmlns:p14="http://schemas.microsoft.com/office/powerpoint/2010/main" val="315397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28</a:t>
            </a:fld>
            <a:endParaRPr lang="en-GB"/>
          </a:p>
        </p:txBody>
      </p:sp>
    </p:spTree>
    <p:extLst>
      <p:ext uri="{BB962C8B-B14F-4D97-AF65-F5344CB8AC3E}">
        <p14:creationId xmlns:p14="http://schemas.microsoft.com/office/powerpoint/2010/main" val="3407334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29</a:t>
            </a:fld>
            <a:endParaRPr lang="en-GB"/>
          </a:p>
        </p:txBody>
      </p:sp>
    </p:spTree>
    <p:extLst>
      <p:ext uri="{BB962C8B-B14F-4D97-AF65-F5344CB8AC3E}">
        <p14:creationId xmlns:p14="http://schemas.microsoft.com/office/powerpoint/2010/main" val="10358846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30</a:t>
            </a:fld>
            <a:endParaRPr lang="en-GB"/>
          </a:p>
        </p:txBody>
      </p:sp>
    </p:spTree>
    <p:extLst>
      <p:ext uri="{BB962C8B-B14F-4D97-AF65-F5344CB8AC3E}">
        <p14:creationId xmlns:p14="http://schemas.microsoft.com/office/powerpoint/2010/main" val="4207189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31</a:t>
            </a:fld>
            <a:endParaRPr lang="en-GB"/>
          </a:p>
        </p:txBody>
      </p:sp>
    </p:spTree>
    <p:extLst>
      <p:ext uri="{BB962C8B-B14F-4D97-AF65-F5344CB8AC3E}">
        <p14:creationId xmlns:p14="http://schemas.microsoft.com/office/powerpoint/2010/main" val="3582803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a:t>
            </a:fld>
            <a:endParaRPr lang="en-GB"/>
          </a:p>
        </p:txBody>
      </p:sp>
    </p:spTree>
    <p:extLst>
      <p:ext uri="{BB962C8B-B14F-4D97-AF65-F5344CB8AC3E}">
        <p14:creationId xmlns:p14="http://schemas.microsoft.com/office/powerpoint/2010/main" val="2855920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32</a:t>
            </a:fld>
            <a:endParaRPr lang="en-GB"/>
          </a:p>
        </p:txBody>
      </p:sp>
    </p:spTree>
    <p:extLst>
      <p:ext uri="{BB962C8B-B14F-4D97-AF65-F5344CB8AC3E}">
        <p14:creationId xmlns:p14="http://schemas.microsoft.com/office/powerpoint/2010/main" val="2143010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33</a:t>
            </a:fld>
            <a:endParaRPr lang="en-GB"/>
          </a:p>
        </p:txBody>
      </p:sp>
    </p:spTree>
    <p:extLst>
      <p:ext uri="{BB962C8B-B14F-4D97-AF65-F5344CB8AC3E}">
        <p14:creationId xmlns:p14="http://schemas.microsoft.com/office/powerpoint/2010/main" val="38639744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epochs</a:t>
            </a:r>
          </a:p>
        </p:txBody>
      </p:sp>
      <p:sp>
        <p:nvSpPr>
          <p:cNvPr id="4" name="Slide Number Placeholder 3"/>
          <p:cNvSpPr>
            <a:spLocks noGrp="1"/>
          </p:cNvSpPr>
          <p:nvPr>
            <p:ph type="sldNum" sz="quarter" idx="5"/>
          </p:nvPr>
        </p:nvSpPr>
        <p:spPr/>
        <p:txBody>
          <a:bodyPr/>
          <a:lstStyle/>
          <a:p>
            <a:fld id="{99699862-43F2-4594-A20D-25C30D3C856D}" type="slidenum">
              <a:rPr lang="en-GB" smtClean="0"/>
              <a:t>34</a:t>
            </a:fld>
            <a:endParaRPr lang="en-GB"/>
          </a:p>
        </p:txBody>
      </p:sp>
    </p:spTree>
    <p:extLst>
      <p:ext uri="{BB962C8B-B14F-4D97-AF65-F5344CB8AC3E}">
        <p14:creationId xmlns:p14="http://schemas.microsoft.com/office/powerpoint/2010/main" val="1723924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35</a:t>
            </a:fld>
            <a:endParaRPr lang="en-GB"/>
          </a:p>
        </p:txBody>
      </p:sp>
    </p:spTree>
    <p:extLst>
      <p:ext uri="{BB962C8B-B14F-4D97-AF65-F5344CB8AC3E}">
        <p14:creationId xmlns:p14="http://schemas.microsoft.com/office/powerpoint/2010/main" val="14162122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38</a:t>
            </a:fld>
            <a:endParaRPr lang="en-GB"/>
          </a:p>
        </p:txBody>
      </p:sp>
    </p:spTree>
    <p:extLst>
      <p:ext uri="{BB962C8B-B14F-4D97-AF65-F5344CB8AC3E}">
        <p14:creationId xmlns:p14="http://schemas.microsoft.com/office/powerpoint/2010/main" val="304421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39</a:t>
            </a:fld>
            <a:endParaRPr lang="en-GB"/>
          </a:p>
        </p:txBody>
      </p:sp>
    </p:spTree>
    <p:extLst>
      <p:ext uri="{BB962C8B-B14F-4D97-AF65-F5344CB8AC3E}">
        <p14:creationId xmlns:p14="http://schemas.microsoft.com/office/powerpoint/2010/main" val="551596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40</a:t>
            </a:fld>
            <a:endParaRPr lang="en-GB"/>
          </a:p>
        </p:txBody>
      </p:sp>
    </p:spTree>
    <p:extLst>
      <p:ext uri="{BB962C8B-B14F-4D97-AF65-F5344CB8AC3E}">
        <p14:creationId xmlns:p14="http://schemas.microsoft.com/office/powerpoint/2010/main" val="3629537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41</a:t>
            </a:fld>
            <a:endParaRPr lang="en-GB"/>
          </a:p>
        </p:txBody>
      </p:sp>
    </p:spTree>
    <p:extLst>
      <p:ext uri="{BB962C8B-B14F-4D97-AF65-F5344CB8AC3E}">
        <p14:creationId xmlns:p14="http://schemas.microsoft.com/office/powerpoint/2010/main" val="321481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42</a:t>
            </a:fld>
            <a:endParaRPr lang="en-GB"/>
          </a:p>
        </p:txBody>
      </p:sp>
    </p:spTree>
    <p:extLst>
      <p:ext uri="{BB962C8B-B14F-4D97-AF65-F5344CB8AC3E}">
        <p14:creationId xmlns:p14="http://schemas.microsoft.com/office/powerpoint/2010/main" val="595185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43</a:t>
            </a:fld>
            <a:endParaRPr lang="en-GB"/>
          </a:p>
        </p:txBody>
      </p:sp>
    </p:spTree>
    <p:extLst>
      <p:ext uri="{BB962C8B-B14F-4D97-AF65-F5344CB8AC3E}">
        <p14:creationId xmlns:p14="http://schemas.microsoft.com/office/powerpoint/2010/main" val="409393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a:t>
            </a:fld>
            <a:endParaRPr lang="en-GB"/>
          </a:p>
        </p:txBody>
      </p:sp>
    </p:spTree>
    <p:extLst>
      <p:ext uri="{BB962C8B-B14F-4D97-AF65-F5344CB8AC3E}">
        <p14:creationId xmlns:p14="http://schemas.microsoft.com/office/powerpoint/2010/main" val="2444140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44</a:t>
            </a:fld>
            <a:endParaRPr lang="en-GB"/>
          </a:p>
        </p:txBody>
      </p:sp>
    </p:spTree>
    <p:extLst>
      <p:ext uri="{BB962C8B-B14F-4D97-AF65-F5344CB8AC3E}">
        <p14:creationId xmlns:p14="http://schemas.microsoft.com/office/powerpoint/2010/main" val="1906776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45</a:t>
            </a:fld>
            <a:endParaRPr lang="en-GB"/>
          </a:p>
        </p:txBody>
      </p:sp>
    </p:spTree>
    <p:extLst>
      <p:ext uri="{BB962C8B-B14F-4D97-AF65-F5344CB8AC3E}">
        <p14:creationId xmlns:p14="http://schemas.microsoft.com/office/powerpoint/2010/main" val="32467827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46</a:t>
            </a:fld>
            <a:endParaRPr lang="en-GB"/>
          </a:p>
        </p:txBody>
      </p:sp>
    </p:spTree>
    <p:extLst>
      <p:ext uri="{BB962C8B-B14F-4D97-AF65-F5344CB8AC3E}">
        <p14:creationId xmlns:p14="http://schemas.microsoft.com/office/powerpoint/2010/main" val="2120610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47</a:t>
            </a:fld>
            <a:endParaRPr lang="en-GB"/>
          </a:p>
        </p:txBody>
      </p:sp>
    </p:spTree>
    <p:extLst>
      <p:ext uri="{BB962C8B-B14F-4D97-AF65-F5344CB8AC3E}">
        <p14:creationId xmlns:p14="http://schemas.microsoft.com/office/powerpoint/2010/main" val="10423272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48</a:t>
            </a:fld>
            <a:endParaRPr lang="en-GB"/>
          </a:p>
        </p:txBody>
      </p:sp>
    </p:spTree>
    <p:extLst>
      <p:ext uri="{BB962C8B-B14F-4D97-AF65-F5344CB8AC3E}">
        <p14:creationId xmlns:p14="http://schemas.microsoft.com/office/powerpoint/2010/main" val="4804652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49</a:t>
            </a:fld>
            <a:endParaRPr lang="en-GB"/>
          </a:p>
        </p:txBody>
      </p:sp>
    </p:spTree>
    <p:extLst>
      <p:ext uri="{BB962C8B-B14F-4D97-AF65-F5344CB8AC3E}">
        <p14:creationId xmlns:p14="http://schemas.microsoft.com/office/powerpoint/2010/main" val="34944121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51</a:t>
            </a:fld>
            <a:endParaRPr lang="en-GB"/>
          </a:p>
        </p:txBody>
      </p:sp>
    </p:spTree>
    <p:extLst>
      <p:ext uri="{BB962C8B-B14F-4D97-AF65-F5344CB8AC3E}">
        <p14:creationId xmlns:p14="http://schemas.microsoft.com/office/powerpoint/2010/main" val="3074918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52</a:t>
            </a:fld>
            <a:endParaRPr lang="en-GB"/>
          </a:p>
        </p:txBody>
      </p:sp>
    </p:spTree>
    <p:extLst>
      <p:ext uri="{BB962C8B-B14F-4D97-AF65-F5344CB8AC3E}">
        <p14:creationId xmlns:p14="http://schemas.microsoft.com/office/powerpoint/2010/main" val="18068658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53</a:t>
            </a:fld>
            <a:endParaRPr lang="en-GB"/>
          </a:p>
        </p:txBody>
      </p:sp>
    </p:spTree>
    <p:extLst>
      <p:ext uri="{BB962C8B-B14F-4D97-AF65-F5344CB8AC3E}">
        <p14:creationId xmlns:p14="http://schemas.microsoft.com/office/powerpoint/2010/main" val="17487973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55</a:t>
            </a:fld>
            <a:endParaRPr lang="en-GB"/>
          </a:p>
        </p:txBody>
      </p:sp>
    </p:spTree>
    <p:extLst>
      <p:ext uri="{BB962C8B-B14F-4D97-AF65-F5344CB8AC3E}">
        <p14:creationId xmlns:p14="http://schemas.microsoft.com/office/powerpoint/2010/main" val="2208995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traditional programming, we specify the rules that should be used to produce answers for some input data. However, what if we don’t know how to express these rules?</a:t>
            </a:r>
          </a:p>
          <a:p>
            <a:endParaRPr lang="en-GB" dirty="0"/>
          </a:p>
          <a:p>
            <a:r>
              <a:rPr lang="en-GB" dirty="0"/>
              <a:t>Well, in machine learning, we reverse rules and answers. Here we also have some data, and we know what the answer should be for a given data point. For a given short-axis image, the program should say: this is a short-axis. So we feed data and answers to the computer, and we let it infer the rules.</a:t>
            </a:r>
          </a:p>
        </p:txBody>
      </p:sp>
      <p:sp>
        <p:nvSpPr>
          <p:cNvPr id="4" name="Slide Number Placeholder 3"/>
          <p:cNvSpPr>
            <a:spLocks noGrp="1"/>
          </p:cNvSpPr>
          <p:nvPr>
            <p:ph type="sldNum" sz="quarter" idx="5"/>
          </p:nvPr>
        </p:nvSpPr>
        <p:spPr/>
        <p:txBody>
          <a:bodyPr/>
          <a:lstStyle/>
          <a:p>
            <a:fld id="{99699862-43F2-4594-A20D-25C30D3C856D}" type="slidenum">
              <a:rPr lang="en-GB" smtClean="0"/>
              <a:t>7</a:t>
            </a:fld>
            <a:endParaRPr lang="en-GB"/>
          </a:p>
        </p:txBody>
      </p:sp>
    </p:spTree>
    <p:extLst>
      <p:ext uri="{BB962C8B-B14F-4D97-AF65-F5344CB8AC3E}">
        <p14:creationId xmlns:p14="http://schemas.microsoft.com/office/powerpoint/2010/main" val="28468954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58</a:t>
            </a:fld>
            <a:endParaRPr lang="en-GB"/>
          </a:p>
        </p:txBody>
      </p:sp>
    </p:spTree>
    <p:extLst>
      <p:ext uri="{BB962C8B-B14F-4D97-AF65-F5344CB8AC3E}">
        <p14:creationId xmlns:p14="http://schemas.microsoft.com/office/powerpoint/2010/main" val="1330675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59</a:t>
            </a:fld>
            <a:endParaRPr lang="en-GB"/>
          </a:p>
        </p:txBody>
      </p:sp>
    </p:spTree>
    <p:extLst>
      <p:ext uri="{BB962C8B-B14F-4D97-AF65-F5344CB8AC3E}">
        <p14:creationId xmlns:p14="http://schemas.microsoft.com/office/powerpoint/2010/main" val="37785113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60</a:t>
            </a:fld>
            <a:endParaRPr lang="en-GB"/>
          </a:p>
        </p:txBody>
      </p:sp>
    </p:spTree>
    <p:extLst>
      <p:ext uri="{BB962C8B-B14F-4D97-AF65-F5344CB8AC3E}">
        <p14:creationId xmlns:p14="http://schemas.microsoft.com/office/powerpoint/2010/main" val="12002050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62</a:t>
            </a:fld>
            <a:endParaRPr lang="en-GB"/>
          </a:p>
        </p:txBody>
      </p:sp>
    </p:spTree>
    <p:extLst>
      <p:ext uri="{BB962C8B-B14F-4D97-AF65-F5344CB8AC3E}">
        <p14:creationId xmlns:p14="http://schemas.microsoft.com/office/powerpoint/2010/main" val="1440224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71</a:t>
            </a:fld>
            <a:endParaRPr lang="en-GB"/>
          </a:p>
        </p:txBody>
      </p:sp>
    </p:spTree>
    <p:extLst>
      <p:ext uri="{BB962C8B-B14F-4D97-AF65-F5344CB8AC3E}">
        <p14:creationId xmlns:p14="http://schemas.microsoft.com/office/powerpoint/2010/main" val="2350812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76</a:t>
            </a:fld>
            <a:endParaRPr lang="en-GB"/>
          </a:p>
        </p:txBody>
      </p:sp>
    </p:spTree>
    <p:extLst>
      <p:ext uri="{BB962C8B-B14F-4D97-AF65-F5344CB8AC3E}">
        <p14:creationId xmlns:p14="http://schemas.microsoft.com/office/powerpoint/2010/main" val="169638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78</a:t>
            </a:fld>
            <a:endParaRPr lang="en-GB"/>
          </a:p>
        </p:txBody>
      </p:sp>
    </p:spTree>
    <p:extLst>
      <p:ext uri="{BB962C8B-B14F-4D97-AF65-F5344CB8AC3E}">
        <p14:creationId xmlns:p14="http://schemas.microsoft.com/office/powerpoint/2010/main" val="7596217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79</a:t>
            </a:fld>
            <a:endParaRPr lang="en-GB"/>
          </a:p>
        </p:txBody>
      </p:sp>
    </p:spTree>
    <p:extLst>
      <p:ext uri="{BB962C8B-B14F-4D97-AF65-F5344CB8AC3E}">
        <p14:creationId xmlns:p14="http://schemas.microsoft.com/office/powerpoint/2010/main" val="10184389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81</a:t>
            </a:fld>
            <a:endParaRPr lang="en-GB"/>
          </a:p>
        </p:txBody>
      </p:sp>
    </p:spTree>
    <p:extLst>
      <p:ext uri="{BB962C8B-B14F-4D97-AF65-F5344CB8AC3E}">
        <p14:creationId xmlns:p14="http://schemas.microsoft.com/office/powerpoint/2010/main" val="39241109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82</a:t>
            </a:fld>
            <a:endParaRPr lang="en-GB"/>
          </a:p>
        </p:txBody>
      </p:sp>
    </p:spTree>
    <p:extLst>
      <p:ext uri="{BB962C8B-B14F-4D97-AF65-F5344CB8AC3E}">
        <p14:creationId xmlns:p14="http://schemas.microsoft.com/office/powerpoint/2010/main" val="1919884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any of you have done any programming before, you’ll know this is actually a very difficult task! How do you turn this problem into a set of simple rules such as those computers rely on?</a:t>
            </a:r>
          </a:p>
        </p:txBody>
      </p:sp>
      <p:sp>
        <p:nvSpPr>
          <p:cNvPr id="4" name="Slide Number Placeholder 3"/>
          <p:cNvSpPr>
            <a:spLocks noGrp="1"/>
          </p:cNvSpPr>
          <p:nvPr>
            <p:ph type="sldNum" sz="quarter" idx="5"/>
          </p:nvPr>
        </p:nvSpPr>
        <p:spPr/>
        <p:txBody>
          <a:bodyPr/>
          <a:lstStyle/>
          <a:p>
            <a:fld id="{99699862-43F2-4594-A20D-25C30D3C856D}" type="slidenum">
              <a:rPr lang="en-GB" smtClean="0"/>
              <a:t>8</a:t>
            </a:fld>
            <a:endParaRPr lang="en-GB"/>
          </a:p>
        </p:txBody>
      </p:sp>
    </p:spTree>
    <p:extLst>
      <p:ext uri="{BB962C8B-B14F-4D97-AF65-F5344CB8AC3E}">
        <p14:creationId xmlns:p14="http://schemas.microsoft.com/office/powerpoint/2010/main" val="12480161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83</a:t>
            </a:fld>
            <a:endParaRPr lang="en-GB"/>
          </a:p>
        </p:txBody>
      </p:sp>
    </p:spTree>
    <p:extLst>
      <p:ext uri="{BB962C8B-B14F-4D97-AF65-F5344CB8AC3E}">
        <p14:creationId xmlns:p14="http://schemas.microsoft.com/office/powerpoint/2010/main" val="4195535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84</a:t>
            </a:fld>
            <a:endParaRPr lang="en-GB"/>
          </a:p>
        </p:txBody>
      </p:sp>
    </p:spTree>
    <p:extLst>
      <p:ext uri="{BB962C8B-B14F-4D97-AF65-F5344CB8AC3E}">
        <p14:creationId xmlns:p14="http://schemas.microsoft.com/office/powerpoint/2010/main" val="41422164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85</a:t>
            </a:fld>
            <a:endParaRPr lang="en-GB"/>
          </a:p>
        </p:txBody>
      </p:sp>
    </p:spTree>
    <p:extLst>
      <p:ext uri="{BB962C8B-B14F-4D97-AF65-F5344CB8AC3E}">
        <p14:creationId xmlns:p14="http://schemas.microsoft.com/office/powerpoint/2010/main" val="4886644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86</a:t>
            </a:fld>
            <a:endParaRPr lang="en-GB"/>
          </a:p>
        </p:txBody>
      </p:sp>
    </p:spTree>
    <p:extLst>
      <p:ext uri="{BB962C8B-B14F-4D97-AF65-F5344CB8AC3E}">
        <p14:creationId xmlns:p14="http://schemas.microsoft.com/office/powerpoint/2010/main" val="368197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9</a:t>
            </a:fld>
            <a:endParaRPr lang="en-GB"/>
          </a:p>
        </p:txBody>
      </p:sp>
    </p:spTree>
    <p:extLst>
      <p:ext uri="{BB962C8B-B14F-4D97-AF65-F5344CB8AC3E}">
        <p14:creationId xmlns:p14="http://schemas.microsoft.com/office/powerpoint/2010/main" val="3502336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 about the huge variability in terms of anatomies, contrast, noise characteristics, etc. </a:t>
            </a:r>
          </a:p>
          <a:p>
            <a:endParaRPr lang="en-GB" dirty="0"/>
          </a:p>
          <a:p>
            <a:r>
              <a:rPr lang="en-GB" dirty="0"/>
              <a:t>You could easily write thousands of lines of code to create this program.</a:t>
            </a:r>
          </a:p>
          <a:p>
            <a:endParaRPr lang="en-GB" dirty="0"/>
          </a:p>
          <a:p>
            <a:r>
              <a:rPr lang="en-GB" dirty="0"/>
              <a:t>Yet humans find this task very easy. In fact, you do not even need to understand the image semantics to do this, and you certainly do not need a medical degree. In fact, you could teach a child to do this in a few minutes!</a:t>
            </a:r>
          </a:p>
          <a:p>
            <a:endParaRPr lang="en-GB" dirty="0"/>
          </a:p>
          <a:p>
            <a:endParaRPr lang="en-GB" dirty="0"/>
          </a:p>
        </p:txBody>
      </p:sp>
      <p:sp>
        <p:nvSpPr>
          <p:cNvPr id="4" name="Slide Number Placeholder 3"/>
          <p:cNvSpPr>
            <a:spLocks noGrp="1"/>
          </p:cNvSpPr>
          <p:nvPr>
            <p:ph type="sldNum" sz="quarter" idx="5"/>
          </p:nvPr>
        </p:nvSpPr>
        <p:spPr/>
        <p:txBody>
          <a:bodyPr/>
          <a:lstStyle/>
          <a:p>
            <a:fld id="{99699862-43F2-4594-A20D-25C30D3C856D}" type="slidenum">
              <a:rPr lang="en-GB" smtClean="0"/>
              <a:t>10</a:t>
            </a:fld>
            <a:endParaRPr lang="en-GB"/>
          </a:p>
        </p:txBody>
      </p:sp>
    </p:spTree>
    <p:extLst>
      <p:ext uri="{BB962C8B-B14F-4D97-AF65-F5344CB8AC3E}">
        <p14:creationId xmlns:p14="http://schemas.microsoft.com/office/powerpoint/2010/main" val="414249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Supervised learning, regression, classification</a:t>
            </a:r>
          </a:p>
        </p:txBody>
      </p:sp>
      <p:sp>
        <p:nvSpPr>
          <p:cNvPr id="4" name="Slide Number Placeholder 3"/>
          <p:cNvSpPr>
            <a:spLocks noGrp="1"/>
          </p:cNvSpPr>
          <p:nvPr>
            <p:ph type="sldNum" sz="quarter" idx="5"/>
          </p:nvPr>
        </p:nvSpPr>
        <p:spPr/>
        <p:txBody>
          <a:bodyPr/>
          <a:lstStyle/>
          <a:p>
            <a:fld id="{99699862-43F2-4594-A20D-25C30D3C856D}" type="slidenum">
              <a:rPr lang="en-GB" smtClean="0"/>
              <a:t>11</a:t>
            </a:fld>
            <a:endParaRPr lang="en-GB"/>
          </a:p>
        </p:txBody>
      </p:sp>
    </p:spTree>
    <p:extLst>
      <p:ext uri="{BB962C8B-B14F-4D97-AF65-F5344CB8AC3E}">
        <p14:creationId xmlns:p14="http://schemas.microsoft.com/office/powerpoint/2010/main" val="3420940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4962"/>
            <a:ext cx="9144000" cy="1909763"/>
          </a:xfrm>
        </p:spPr>
        <p:txBody>
          <a:bodyPr anchor="b">
            <a:normAutofit/>
          </a:bodyPr>
          <a:lstStyle>
            <a:lvl1pPr algn="ctr">
              <a:defRPr sz="4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2200">
                <a:solidFill>
                  <a:schemeClr val="accent3">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9" name="UCL Branding">
            <a:extLst>
              <a:ext uri="{FF2B5EF4-FFF2-40B4-BE49-F238E27FC236}">
                <a16:creationId xmlns:a16="http://schemas.microsoft.com/office/drawing/2014/main" id="{F591F0EA-5FCC-DA88-6260-A6F140797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260152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97932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798657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DCF10-836A-4F97-AFF1-C05F1C37162B}"/>
              </a:ext>
            </a:extLst>
          </p:cNvPr>
          <p:cNvSpPr>
            <a:spLocks noGrp="1"/>
          </p:cNvSpPr>
          <p:nvPr>
            <p:ph type="ctrTitle"/>
          </p:nvPr>
        </p:nvSpPr>
        <p:spPr>
          <a:xfrm>
            <a:off x="1524000" y="1600199"/>
            <a:ext cx="9144000" cy="1909763"/>
          </a:xfrm>
        </p:spPr>
        <p:txBody>
          <a:bodyPr anchor="b"/>
          <a:lstStyle>
            <a:lvl1pPr algn="ctr">
              <a:defRPr sz="54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6A007EEC-291C-4115-8E34-0DF47C8F5E38}"/>
              </a:ext>
            </a:extLst>
          </p:cNvPr>
          <p:cNvSpPr>
            <a:spLocks noGrp="1"/>
          </p:cNvSpPr>
          <p:nvPr>
            <p:ph type="subTitle" idx="1"/>
          </p:nvPr>
        </p:nvSpPr>
        <p:spPr>
          <a:xfrm>
            <a:off x="1524000" y="3602038"/>
            <a:ext cx="9144000" cy="1655762"/>
          </a:xfrm>
        </p:spPr>
        <p:txBody>
          <a:bodyPr>
            <a:normAutofit/>
          </a:bodyPr>
          <a:lstStyle>
            <a:lvl1pPr marL="0" indent="0" algn="ctr">
              <a:buNone/>
              <a:defRPr sz="3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4100AED7-8D5D-4125-ABFF-8DB2E4ED197D}"/>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4F36C46F-3890-4462-82C6-E548426228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FE334A-FC08-4F90-9586-18DD1BB2C7B6}"/>
              </a:ext>
            </a:extLst>
          </p:cNvPr>
          <p:cNvSpPr>
            <a:spLocks noGrp="1"/>
          </p:cNvSpPr>
          <p:nvPr>
            <p:ph type="sldNum" sz="quarter" idx="12"/>
          </p:nvPr>
        </p:nvSpPr>
        <p:spPr/>
        <p:txBody>
          <a:bodyPr/>
          <a:lstStyle/>
          <a:p>
            <a:fld id="{17250E8F-393A-45A7-A533-A8190B1DA897}" type="slidenum">
              <a:rPr lang="en-GB" smtClean="0"/>
              <a:t>‹#›</a:t>
            </a:fld>
            <a:endParaRPr lang="en-GB"/>
          </a:p>
        </p:txBody>
      </p:sp>
      <p:pic>
        <p:nvPicPr>
          <p:cNvPr id="8" name="UCL Branding">
            <a:extLst>
              <a:ext uri="{FF2B5EF4-FFF2-40B4-BE49-F238E27FC236}">
                <a16:creationId xmlns:a16="http://schemas.microsoft.com/office/drawing/2014/main" id="{F83395E7-32D1-35DF-3E24-D391FD16DC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25" cy="1341123"/>
          </a:xfrm>
          <a:prstGeom prst="rect">
            <a:avLst/>
          </a:prstGeom>
        </p:spPr>
      </p:pic>
    </p:spTree>
    <p:extLst>
      <p:ext uri="{BB962C8B-B14F-4D97-AF65-F5344CB8AC3E}">
        <p14:creationId xmlns:p14="http://schemas.microsoft.com/office/powerpoint/2010/main" val="181321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24357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102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20556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99518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87431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223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2312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F916E-B419-48EE-9CBE-44196A0441AB}"/>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3CDB8D1-6F66-4BBE-969A-A38B04E2AC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D44FBE6-C8CD-472B-B4D8-1C8358045C2E}"/>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2CB1301C-DACF-4148-93E6-61C9152214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4DA9828-069D-4136-8210-67577B743400}"/>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88964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48026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6C00-07B2-4ED1-A2F8-8E2AFC162F2A}"/>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4CB0575-5CF9-4965-B28E-EC129957D2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934DAD1-FA84-452C-BF0C-F1B337D29D62}"/>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CE6A4796-19C9-45FA-960A-F5DB0EFAC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66B9DE-30F0-4C23-93BF-866EBDFF00D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4613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957A-477F-4500-9558-2A431673CA1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1D15240-96FB-42BD-97E1-92B6CD6C37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43468F-3673-48EC-A4D8-85615E0E9F6D}"/>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9B72EB5D-BDBA-439C-A595-A65D43A117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6B6FD3-8DD3-406E-A76B-452B83C7DC3B}"/>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73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E140-E400-DD26-90B6-67BA95134C7E}"/>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05937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FE168-4BB7-4BD1-8B03-20BEFC1342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454696C-2EF7-4589-B5B7-72D788B9F1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11A0A5-7E3E-400A-A854-0A4D4D63A0A4}"/>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7EEAB0A6-3EE5-4516-AF57-A9A444D33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2A0FBC7-E247-41A5-96F7-9342F73FC20C}"/>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2481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DD82-F94B-4690-9A32-98D49491D2A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5EB236D-BA3C-46A5-B62A-A39C42B7E1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52306F-C383-4D15-90EC-C078E9947A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3AE3DC6-E89A-4A13-B86D-A1D982C31FCF}"/>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1EBF4A75-9010-4060-BC95-AEAC76BB9F7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9EE44A-1939-483C-934A-248DDDBADDC6}"/>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291927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6262-A6A2-421A-8799-7EB8B8B64AE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9BCEE8D-A683-4D2B-8966-D216D39EC7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A6E27D-F64F-421A-A41B-471E473CE8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4FFA8DF-E14A-48BE-8541-CE819E14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A40B12-0FCB-405F-BB8C-F27FCC748A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8D40968-86A9-4035-BE83-7D82EAC6DBD2}"/>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8" name="Footer Placeholder 7">
            <a:extLst>
              <a:ext uri="{FF2B5EF4-FFF2-40B4-BE49-F238E27FC236}">
                <a16:creationId xmlns:a16="http://schemas.microsoft.com/office/drawing/2014/main" id="{E26A9033-512C-4ECA-BAF4-DADB4A9DF05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A4963EB-7FAA-4981-AE85-F5B249EDF99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116153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1F3F0-309E-4116-9BD5-1AE342BA6F4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6F54DDE-5334-4EC6-9C2A-2C825DFDBB98}"/>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4" name="Footer Placeholder 3">
            <a:extLst>
              <a:ext uri="{FF2B5EF4-FFF2-40B4-BE49-F238E27FC236}">
                <a16:creationId xmlns:a16="http://schemas.microsoft.com/office/drawing/2014/main" id="{957A75EB-98A1-40D6-98D0-7791B0A99E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C8D3177-941A-4B1F-92CF-381D9FD71EE1}"/>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76279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E3D51-2C1A-4481-B687-A1651313C8D9}"/>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3" name="Footer Placeholder 2">
            <a:extLst>
              <a:ext uri="{FF2B5EF4-FFF2-40B4-BE49-F238E27FC236}">
                <a16:creationId xmlns:a16="http://schemas.microsoft.com/office/drawing/2014/main" id="{57A004F9-0187-441E-8D2A-74177AAE0D1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DEFFC9F-E340-4C4D-915B-08CE37B8D87F}"/>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341038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44CF3-BC8E-4DA3-8F71-CE2F505830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4D54439-6F3C-4979-9E51-F4A7969BD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36F9169-838F-4237-AF21-864E811E8A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74A600-91F8-4E8C-BB54-3C6995FD2BCA}"/>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FBF21CA1-8227-423D-B9AE-54DF8A21F4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3BD51F8-AC68-4265-AA14-B9E8F51E2B5D}"/>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2069114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9F869-9169-4068-9C3D-41525B1C42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D76C430-DCC8-4198-BCE2-0B2DFCC647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57DFC6-BDA8-4D91-8C29-13CEAD78AF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60FA3-A75B-45EA-972D-D1633601E55F}"/>
              </a:ext>
            </a:extLst>
          </p:cNvPr>
          <p:cNvSpPr>
            <a:spLocks noGrp="1"/>
          </p:cNvSpPr>
          <p:nvPr>
            <p:ph type="dt" sz="half" idx="10"/>
          </p:nvPr>
        </p:nvSpPr>
        <p:spPr/>
        <p:txBody>
          <a:bodyPr/>
          <a:lstStyle/>
          <a:p>
            <a:fld id="{55DA130E-0189-4775-9720-218F9414FDAB}" type="datetimeFigureOut">
              <a:rPr lang="en-GB" smtClean="0"/>
              <a:t>28/07/2022</a:t>
            </a:fld>
            <a:endParaRPr lang="en-GB"/>
          </a:p>
        </p:txBody>
      </p:sp>
      <p:sp>
        <p:nvSpPr>
          <p:cNvPr id="6" name="Footer Placeholder 5">
            <a:extLst>
              <a:ext uri="{FF2B5EF4-FFF2-40B4-BE49-F238E27FC236}">
                <a16:creationId xmlns:a16="http://schemas.microsoft.com/office/drawing/2014/main" id="{41FC53CD-AE15-4CBC-B3C1-4A2D354666D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E49B98C-664E-4F04-8D60-AF533D7D496A}"/>
              </a:ext>
            </a:extLst>
          </p:cNvPr>
          <p:cNvSpPr>
            <a:spLocks noGrp="1"/>
          </p:cNvSpPr>
          <p:nvPr>
            <p:ph type="sldNum" sz="quarter" idx="12"/>
          </p:nvPr>
        </p:nvSpPr>
        <p:spPr/>
        <p:txBody>
          <a:bodyPr/>
          <a:lstStyle/>
          <a:p>
            <a:fld id="{17250E8F-393A-45A7-A533-A8190B1DA897}" type="slidenum">
              <a:rPr lang="en-GB" smtClean="0"/>
              <a:t>‹#›</a:t>
            </a:fld>
            <a:endParaRPr lang="en-GB"/>
          </a:p>
        </p:txBody>
      </p:sp>
    </p:spTree>
    <p:extLst>
      <p:ext uri="{BB962C8B-B14F-4D97-AF65-F5344CB8AC3E}">
        <p14:creationId xmlns:p14="http://schemas.microsoft.com/office/powerpoint/2010/main" val="515256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80"/>
            <a:ext cx="10515600" cy="92684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831207"/>
            <a:ext cx="10515600" cy="43457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97661A4E-DC1F-4803-377D-FBF0A8C203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3269341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baseline="0">
          <a:solidFill>
            <a:schemeClr val="tx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120000"/>
        </a:lnSpc>
        <a:spcBef>
          <a:spcPts val="1000"/>
        </a:spcBef>
        <a:spcAft>
          <a:spcPts val="6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6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D5F4D0-5B1C-4D42-9FC8-629787707D5A}"/>
              </a:ext>
            </a:extLst>
          </p:cNvPr>
          <p:cNvSpPr>
            <a:spLocks noGrp="1"/>
          </p:cNvSpPr>
          <p:nvPr>
            <p:ph type="title"/>
          </p:nvPr>
        </p:nvSpPr>
        <p:spPr>
          <a:xfrm>
            <a:off x="838200" y="724979"/>
            <a:ext cx="10515600" cy="1076831"/>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0704195F-506D-41B8-AE68-5F4188823B63}"/>
              </a:ext>
            </a:extLst>
          </p:cNvPr>
          <p:cNvSpPr>
            <a:spLocks noGrp="1"/>
          </p:cNvSpPr>
          <p:nvPr>
            <p:ph type="body" idx="1"/>
          </p:nvPr>
        </p:nvSpPr>
        <p:spPr>
          <a:xfrm>
            <a:off x="838200" y="1981199"/>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a:extLst>
              <a:ext uri="{FF2B5EF4-FFF2-40B4-BE49-F238E27FC236}">
                <a16:creationId xmlns:a16="http://schemas.microsoft.com/office/drawing/2014/main" id="{CC3879DD-AC29-4E45-AD3E-7F5E6350B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DA130E-0189-4775-9720-218F9414FDAB}" type="datetimeFigureOut">
              <a:rPr lang="en-GB" smtClean="0"/>
              <a:t>28/07/2022</a:t>
            </a:fld>
            <a:endParaRPr lang="en-GB"/>
          </a:p>
        </p:txBody>
      </p:sp>
      <p:sp>
        <p:nvSpPr>
          <p:cNvPr id="5" name="Footer Placeholder 4">
            <a:extLst>
              <a:ext uri="{FF2B5EF4-FFF2-40B4-BE49-F238E27FC236}">
                <a16:creationId xmlns:a16="http://schemas.microsoft.com/office/drawing/2014/main" id="{78C7A5DE-FF66-4D64-9989-CF8DD12056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3D07933-C366-4109-B590-750B1C4EBB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50E8F-393A-45A7-A533-A8190B1DA897}" type="slidenum">
              <a:rPr lang="en-GB" smtClean="0"/>
              <a:t>‹#›</a:t>
            </a:fld>
            <a:endParaRPr lang="en-GB" dirty="0"/>
          </a:p>
        </p:txBody>
      </p:sp>
      <p:pic>
        <p:nvPicPr>
          <p:cNvPr id="8" name="UCL Branding">
            <a:extLst>
              <a:ext uri="{FF2B5EF4-FFF2-40B4-BE49-F238E27FC236}">
                <a16:creationId xmlns:a16="http://schemas.microsoft.com/office/drawing/2014/main" id="{037E3DC0-4986-CF21-DF02-6AA034BB091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2195073" cy="545593"/>
          </a:xfrm>
          <a:prstGeom prst="rect">
            <a:avLst/>
          </a:prstGeom>
        </p:spPr>
      </p:pic>
    </p:spTree>
    <p:extLst>
      <p:ext uri="{BB962C8B-B14F-4D97-AF65-F5344CB8AC3E}">
        <p14:creationId xmlns:p14="http://schemas.microsoft.com/office/powerpoint/2010/main" val="166464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F9A697-9B8C-68A1-D3C6-93DA27964A2B}"/>
              </a:ext>
            </a:extLst>
          </p:cNvPr>
          <p:cNvSpPr>
            <a:spLocks noGrp="1"/>
          </p:cNvSpPr>
          <p:nvPr>
            <p:ph type="title"/>
          </p:nvPr>
        </p:nvSpPr>
        <p:spPr>
          <a:xfrm>
            <a:off x="838200" y="257893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Tree>
    <p:extLst>
      <p:ext uri="{BB962C8B-B14F-4D97-AF65-F5344CB8AC3E}">
        <p14:creationId xmlns:p14="http://schemas.microsoft.com/office/powerpoint/2010/main" val="1044789445"/>
      </p:ext>
    </p:extLst>
  </p:cSld>
  <p:clrMap bg1="lt1" tx1="dk1" bg2="lt2" tx2="dk2" accent1="accent1" accent2="accent2" accent3="accent3" accent4="accent4" accent5="accent5" accent6="accent6" hlink="hlink" folHlink="folHlink"/>
  <p:sldLayoutIdLst>
    <p:sldLayoutId id="2147483673"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4000" kern="1200">
          <a:solidFill>
            <a:schemeClr val="bg1"/>
          </a:solidFill>
          <a:latin typeface="Roboto Medium" panose="02000000000000000000" pitchFamily="2" charset="0"/>
          <a:ea typeface="Roboto Medium"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2.png"/><Relationship Id="rId18" Type="http://schemas.microsoft.com/office/2007/relationships/hdphoto" Target="../media/hdphoto10.wdp"/><Relationship Id="rId26" Type="http://schemas.microsoft.com/office/2007/relationships/hdphoto" Target="../media/hdphoto13.wdp"/><Relationship Id="rId21" Type="http://schemas.openxmlformats.org/officeDocument/2006/relationships/image" Target="../media/image15.png"/><Relationship Id="rId34" Type="http://schemas.microsoft.com/office/2007/relationships/hdphoto" Target="../media/hdphoto16.wdp"/><Relationship Id="rId7" Type="http://schemas.openxmlformats.org/officeDocument/2006/relationships/image" Target="../media/image9.png"/><Relationship Id="rId12" Type="http://schemas.microsoft.com/office/2007/relationships/hdphoto" Target="../media/hdphoto7.wdp"/><Relationship Id="rId17" Type="http://schemas.openxmlformats.org/officeDocument/2006/relationships/image" Target="../media/image14.png"/><Relationship Id="rId25" Type="http://schemas.openxmlformats.org/officeDocument/2006/relationships/image" Target="../media/image17.png"/><Relationship Id="rId33" Type="http://schemas.openxmlformats.org/officeDocument/2006/relationships/image" Target="../media/image20.png"/><Relationship Id="rId38" Type="http://schemas.microsoft.com/office/2007/relationships/hdphoto" Target="../media/hdphoto18.wdp"/><Relationship Id="rId2" Type="http://schemas.openxmlformats.org/officeDocument/2006/relationships/notesSlide" Target="../notesSlides/notesSlide8.xml"/><Relationship Id="rId16" Type="http://schemas.microsoft.com/office/2007/relationships/hdphoto" Target="../media/hdphoto9.wdp"/><Relationship Id="rId20" Type="http://schemas.microsoft.com/office/2007/relationships/hdphoto" Target="../media/hdphoto2.wdp"/><Relationship Id="rId29"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4.wdp"/><Relationship Id="rId11" Type="http://schemas.openxmlformats.org/officeDocument/2006/relationships/image" Target="../media/image11.png"/><Relationship Id="rId24" Type="http://schemas.microsoft.com/office/2007/relationships/hdphoto" Target="../media/hdphoto12.wdp"/><Relationship Id="rId32" Type="http://schemas.microsoft.com/office/2007/relationships/hdphoto" Target="../media/hdphoto1.wdp"/><Relationship Id="rId37" Type="http://schemas.openxmlformats.org/officeDocument/2006/relationships/image" Target="../media/image22.png"/><Relationship Id="rId5" Type="http://schemas.openxmlformats.org/officeDocument/2006/relationships/image" Target="../media/image8.png"/><Relationship Id="rId15" Type="http://schemas.openxmlformats.org/officeDocument/2006/relationships/image" Target="../media/image13.png"/><Relationship Id="rId23" Type="http://schemas.openxmlformats.org/officeDocument/2006/relationships/image" Target="../media/image16.png"/><Relationship Id="rId28" Type="http://schemas.microsoft.com/office/2007/relationships/hdphoto" Target="../media/hdphoto14.wdp"/><Relationship Id="rId36" Type="http://schemas.microsoft.com/office/2007/relationships/hdphoto" Target="../media/hdphoto17.wdp"/><Relationship Id="rId10" Type="http://schemas.microsoft.com/office/2007/relationships/hdphoto" Target="../media/hdphoto6.wdp"/><Relationship Id="rId19" Type="http://schemas.openxmlformats.org/officeDocument/2006/relationships/image" Target="../media/image6.png"/><Relationship Id="rId31" Type="http://schemas.openxmlformats.org/officeDocument/2006/relationships/image" Target="../media/image5.png"/><Relationship Id="rId4" Type="http://schemas.microsoft.com/office/2007/relationships/hdphoto" Target="../media/hdphoto3.wdp"/><Relationship Id="rId9" Type="http://schemas.openxmlformats.org/officeDocument/2006/relationships/image" Target="../media/image10.png"/><Relationship Id="rId14" Type="http://schemas.microsoft.com/office/2007/relationships/hdphoto" Target="../media/hdphoto8.wdp"/><Relationship Id="rId22" Type="http://schemas.microsoft.com/office/2007/relationships/hdphoto" Target="../media/hdphoto11.wdp"/><Relationship Id="rId27" Type="http://schemas.openxmlformats.org/officeDocument/2006/relationships/image" Target="../media/image18.png"/><Relationship Id="rId30" Type="http://schemas.microsoft.com/office/2007/relationships/hdphoto" Target="../media/hdphoto15.wdp"/><Relationship Id="rId35" Type="http://schemas.openxmlformats.org/officeDocument/2006/relationships/image" Target="../media/image21.png"/><Relationship Id="rId8" Type="http://schemas.microsoft.com/office/2007/relationships/hdphoto" Target="../media/hdphoto5.wdp"/><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4.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12.wdp"/><Relationship Id="rId5" Type="http://schemas.openxmlformats.org/officeDocument/2006/relationships/image" Target="../media/image16.png"/><Relationship Id="rId10" Type="http://schemas.microsoft.com/office/2007/relationships/hdphoto" Target="../media/hdphoto1.wdp"/><Relationship Id="rId4" Type="http://schemas.microsoft.com/office/2007/relationships/hdphoto" Target="../media/hdphoto10.wdp"/><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0.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8.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43.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1.xml"/><Relationship Id="rId16"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5.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1.wdp"/><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62.svg"/></Relationships>
</file>

<file path=ppt/slides/_rels/slide2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90.png"/><Relationship Id="rId4" Type="http://schemas.openxmlformats.org/officeDocument/2006/relationships/image" Target="../media/image28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0.png"/></Relationships>
</file>

<file path=ppt/slides/_rels/slide31.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g"/><Relationship Id="rId7" Type="http://schemas.openxmlformats.org/officeDocument/2006/relationships/image" Target="../media/image68.jpeg"/><Relationship Id="rId12" Type="http://schemas.openxmlformats.org/officeDocument/2006/relationships/image" Target="../media/image73.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jpe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4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7.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12" Type="http://schemas.openxmlformats.org/officeDocument/2006/relationships/image" Target="../media/image80.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5" Type="http://schemas.openxmlformats.org/officeDocument/2006/relationships/image" Target="../media/image67.png"/><Relationship Id="rId10" Type="http://schemas.openxmlformats.org/officeDocument/2006/relationships/image" Target="../media/image72.jpeg"/><Relationship Id="rId4" Type="http://schemas.openxmlformats.org/officeDocument/2006/relationships/image" Target="../media/image66.jpeg"/><Relationship Id="rId9" Type="http://schemas.openxmlformats.org/officeDocument/2006/relationships/image" Target="../media/image71.jpe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85.sv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84.sv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6.png"/><Relationship Id="rId7" Type="http://schemas.openxmlformats.org/officeDocument/2006/relationships/image" Target="../media/image76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780.png"/></Relationships>
</file>

<file path=ppt/slides/_rels/slide5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21" Type="http://schemas.openxmlformats.org/officeDocument/2006/relationships/image" Target="../media/image107.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49.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96.png"/><Relationship Id="rId19" Type="http://schemas.openxmlformats.org/officeDocument/2006/relationships/image" Target="../media/image105.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10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1.png"/><Relationship Id="rId1" Type="http://schemas.openxmlformats.org/officeDocument/2006/relationships/slideLayout" Target="../slideLayouts/slideLayout6.xml"/><Relationship Id="rId4" Type="http://schemas.openxmlformats.org/officeDocument/2006/relationships/image" Target="../media/image118.png"/></Relationships>
</file>

<file path=ppt/slides/_rels/slide6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ti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3" Type="http://schemas.openxmlformats.org/officeDocument/2006/relationships/image" Target="../media/image122.svg"/><Relationship Id="rId7" Type="http://schemas.openxmlformats.org/officeDocument/2006/relationships/image" Target="../media/image125.png"/><Relationship Id="rId12" Type="http://schemas.openxmlformats.org/officeDocument/2006/relationships/image" Target="../media/image130.svg"/><Relationship Id="rId2"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24.sv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svg"/><Relationship Id="rId4" Type="http://schemas.openxmlformats.org/officeDocument/2006/relationships/image" Target="../media/image120.png"/><Relationship Id="rId9" Type="http://schemas.openxmlformats.org/officeDocument/2006/relationships/image" Target="../media/image127.png"/><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22.svg"/><Relationship Id="rId7"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34.svg"/><Relationship Id="rId10" Type="http://schemas.openxmlformats.org/officeDocument/2006/relationships/image" Target="../media/image130.svg"/><Relationship Id="rId4" Type="http://schemas.openxmlformats.org/officeDocument/2006/relationships/image" Target="../media/image133.png"/><Relationship Id="rId9" Type="http://schemas.openxmlformats.org/officeDocument/2006/relationships/image" Target="../media/image129.png"/></Relationships>
</file>

<file path=ppt/slides/_rels/slide68.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22.svg"/><Relationship Id="rId7"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36.svg"/><Relationship Id="rId10" Type="http://schemas.openxmlformats.org/officeDocument/2006/relationships/image" Target="../media/image130.svg"/><Relationship Id="rId4" Type="http://schemas.openxmlformats.org/officeDocument/2006/relationships/image" Target="../media/image135.png"/><Relationship Id="rId9" Type="http://schemas.openxmlformats.org/officeDocument/2006/relationships/image" Target="../media/image129.png"/></Relationships>
</file>

<file path=ppt/slides/_rels/slide69.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8.png"/><Relationship Id="rId7" Type="http://schemas.openxmlformats.org/officeDocument/2006/relationships/image" Target="../media/image124.sv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23.png"/><Relationship Id="rId5" Type="http://schemas.openxmlformats.org/officeDocument/2006/relationships/image" Target="../media/image120.png"/><Relationship Id="rId4" Type="http://schemas.openxmlformats.org/officeDocument/2006/relationships/image" Target="../media/image139.svg"/><Relationship Id="rId9" Type="http://schemas.openxmlformats.org/officeDocument/2006/relationships/image" Target="../media/image14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41.svg"/><Relationship Id="rId2" Type="http://schemas.openxmlformats.org/officeDocument/2006/relationships/image" Target="../media/image137.png"/><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24.svg"/><Relationship Id="rId4" Type="http://schemas.openxmlformats.org/officeDocument/2006/relationships/image" Target="../media/image123.png"/></Relationships>
</file>

<file path=ppt/slides/_rels/slide71.xml.rels><?xml version="1.0" encoding="UTF-8" standalone="yes"?>
<Relationships xmlns="http://schemas.openxmlformats.org/package/2006/relationships"><Relationship Id="rId3" Type="http://schemas.openxmlformats.org/officeDocument/2006/relationships/image" Target="../media/image142.tif"/><Relationship Id="rId7" Type="http://schemas.openxmlformats.org/officeDocument/2006/relationships/image" Target="../media/image119.tif"/><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45.tif"/><Relationship Id="rId5" Type="http://schemas.openxmlformats.org/officeDocument/2006/relationships/image" Target="../media/image144.tif"/><Relationship Id="rId4" Type="http://schemas.openxmlformats.org/officeDocument/2006/relationships/image" Target="../media/image143.tif"/></Relationships>
</file>

<file path=ppt/slides/_rels/slide72.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47.svg"/><Relationship Id="rId7" Type="http://schemas.openxmlformats.org/officeDocument/2006/relationships/image" Target="../media/image123.png"/><Relationship Id="rId12" Type="http://schemas.openxmlformats.org/officeDocument/2006/relationships/image" Target="../media/image153.svg"/><Relationship Id="rId2" Type="http://schemas.openxmlformats.org/officeDocument/2006/relationships/image" Target="../media/image146.png"/><Relationship Id="rId1" Type="http://schemas.openxmlformats.org/officeDocument/2006/relationships/slideLayout" Target="../slideLayouts/slideLayout6.xml"/><Relationship Id="rId6" Type="http://schemas.openxmlformats.org/officeDocument/2006/relationships/image" Target="../media/image120.png"/><Relationship Id="rId11" Type="http://schemas.openxmlformats.org/officeDocument/2006/relationships/image" Target="../media/image152.png"/><Relationship Id="rId5" Type="http://schemas.openxmlformats.org/officeDocument/2006/relationships/image" Target="../media/image149.svg"/><Relationship Id="rId10" Type="http://schemas.openxmlformats.org/officeDocument/2006/relationships/image" Target="../media/image151.svg"/><Relationship Id="rId4" Type="http://schemas.openxmlformats.org/officeDocument/2006/relationships/image" Target="../media/image148.png"/><Relationship Id="rId9" Type="http://schemas.openxmlformats.org/officeDocument/2006/relationships/image" Target="../media/image150.png"/></Relationships>
</file>

<file path=ppt/slides/_rels/slide73.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55.svg"/><Relationship Id="rId7" Type="http://schemas.openxmlformats.org/officeDocument/2006/relationships/image" Target="../media/image150.pn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53.svg"/><Relationship Id="rId4" Type="http://schemas.openxmlformats.org/officeDocument/2006/relationships/image" Target="../media/image120.png"/><Relationship Id="rId9" Type="http://schemas.openxmlformats.org/officeDocument/2006/relationships/image" Target="../media/image152.png"/></Relationships>
</file>

<file path=ppt/slides/_rels/slide7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57.svg"/><Relationship Id="rId7" Type="http://schemas.openxmlformats.org/officeDocument/2006/relationships/image" Target="../media/image150.png"/><Relationship Id="rId2" Type="http://schemas.openxmlformats.org/officeDocument/2006/relationships/image" Target="../media/image156.png"/><Relationship Id="rId1" Type="http://schemas.openxmlformats.org/officeDocument/2006/relationships/slideLayout" Target="../slideLayouts/slideLayout6.xml"/><Relationship Id="rId6" Type="http://schemas.openxmlformats.org/officeDocument/2006/relationships/image" Target="../media/image124.svg"/><Relationship Id="rId5" Type="http://schemas.openxmlformats.org/officeDocument/2006/relationships/image" Target="../media/image123.png"/><Relationship Id="rId10" Type="http://schemas.openxmlformats.org/officeDocument/2006/relationships/image" Target="../media/image153.svg"/><Relationship Id="rId4" Type="http://schemas.openxmlformats.org/officeDocument/2006/relationships/image" Target="../media/image120.png"/><Relationship Id="rId9" Type="http://schemas.openxmlformats.org/officeDocument/2006/relationships/image" Target="../media/image152.png"/></Relationships>
</file>

<file path=ppt/slides/_rels/slide7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59.png"/><Relationship Id="rId7" Type="http://schemas.openxmlformats.org/officeDocument/2006/relationships/image" Target="../media/image120.png"/><Relationship Id="rId2" Type="http://schemas.openxmlformats.org/officeDocument/2006/relationships/image" Target="../media/image158.png"/><Relationship Id="rId1" Type="http://schemas.openxmlformats.org/officeDocument/2006/relationships/slideLayout" Target="../slideLayouts/slideLayout6.xml"/><Relationship Id="rId6" Type="http://schemas.openxmlformats.org/officeDocument/2006/relationships/image" Target="../media/image162.svg"/><Relationship Id="rId5" Type="http://schemas.openxmlformats.org/officeDocument/2006/relationships/image" Target="../media/image161.png"/><Relationship Id="rId4" Type="http://schemas.openxmlformats.org/officeDocument/2006/relationships/image" Target="../media/image160.svg"/><Relationship Id="rId9" Type="http://schemas.openxmlformats.org/officeDocument/2006/relationships/image" Target="../media/image124.svg"/></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microsoft.com/office/2007/relationships/hdphoto" Target="../media/hdphoto19.wdp"/></Relationships>
</file>

<file path=ppt/slides/_rels/slide79.xml.rels><?xml version="1.0" encoding="UTF-8" standalone="yes"?>
<Relationships xmlns="http://schemas.openxmlformats.org/package/2006/relationships"><Relationship Id="rId3" Type="http://schemas.openxmlformats.org/officeDocument/2006/relationships/image" Target="../media/image142.ti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119.tif"/></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3" Type="http://schemas.openxmlformats.org/officeDocument/2006/relationships/hyperlink" Target="https://www.tensorflow.or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hyperlink" Target="https://playground.tensorflow.org/"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ctrTitle"/>
          </p:nvPr>
        </p:nvSpPr>
        <p:spPr/>
        <p:txBody>
          <a:bodyPr>
            <a:normAutofit/>
          </a:bodyPr>
          <a:lstStyle/>
          <a:p>
            <a:r>
              <a:rPr lang="en-GB" dirty="0"/>
              <a:t>Introduction to Machine Learning</a:t>
            </a:r>
          </a:p>
        </p:txBody>
      </p:sp>
      <p:sp>
        <p:nvSpPr>
          <p:cNvPr id="5" name="Subtitle 4">
            <a:extLst>
              <a:ext uri="{FF2B5EF4-FFF2-40B4-BE49-F238E27FC236}">
                <a16:creationId xmlns:a16="http://schemas.microsoft.com/office/drawing/2014/main" id="{23C1C4BA-FA8A-452B-9702-B65535DCF80C}"/>
              </a:ext>
            </a:extLst>
          </p:cNvPr>
          <p:cNvSpPr>
            <a:spLocks noGrp="1"/>
          </p:cNvSpPr>
          <p:nvPr>
            <p:ph type="subTitle" idx="1"/>
          </p:nvPr>
        </p:nvSpPr>
        <p:spPr>
          <a:xfrm>
            <a:off x="1524000" y="3602038"/>
            <a:ext cx="9144000" cy="1050349"/>
          </a:xfrm>
        </p:spPr>
        <p:txBody>
          <a:bodyPr>
            <a:normAutofit/>
          </a:bodyPr>
          <a:lstStyle/>
          <a:p>
            <a:r>
              <a:rPr lang="en-GB" sz="2400" dirty="0"/>
              <a:t>SCMR Series of Hands-on Workshops on Machine Learning</a:t>
            </a:r>
          </a:p>
        </p:txBody>
      </p:sp>
      <p:sp>
        <p:nvSpPr>
          <p:cNvPr id="2" name="TextBox 1">
            <a:extLst>
              <a:ext uri="{FF2B5EF4-FFF2-40B4-BE49-F238E27FC236}">
                <a16:creationId xmlns:a16="http://schemas.microsoft.com/office/drawing/2014/main" id="{31F7C1DC-1CAB-E1F5-49E4-7A0CFA3F326A}"/>
              </a:ext>
            </a:extLst>
          </p:cNvPr>
          <p:cNvSpPr txBox="1"/>
          <p:nvPr/>
        </p:nvSpPr>
        <p:spPr>
          <a:xfrm>
            <a:off x="4815040" y="4652387"/>
            <a:ext cx="2561920"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Javier Montalt-Tordera</a:t>
            </a:r>
          </a:p>
        </p:txBody>
      </p:sp>
      <p:sp>
        <p:nvSpPr>
          <p:cNvPr id="6" name="TextBox 5">
            <a:extLst>
              <a:ext uri="{FF2B5EF4-FFF2-40B4-BE49-F238E27FC236}">
                <a16:creationId xmlns:a16="http://schemas.microsoft.com/office/drawing/2014/main" id="{60CFFBC5-9892-940B-49A6-A59E41D5B683}"/>
              </a:ext>
            </a:extLst>
          </p:cNvPr>
          <p:cNvSpPr txBox="1"/>
          <p:nvPr/>
        </p:nvSpPr>
        <p:spPr>
          <a:xfrm>
            <a:off x="3860452" y="5021719"/>
            <a:ext cx="4471096" cy="892552"/>
          </a:xfrm>
          <a:prstGeom prst="rect">
            <a:avLst/>
          </a:prstGeom>
          <a:noFill/>
        </p:spPr>
        <p:txBody>
          <a:bodyPr wrap="none" rtlCol="0">
            <a:spAutoFit/>
          </a:bodyPr>
          <a:lstStyle/>
          <a:p>
            <a:pPr algn="ctr">
              <a:spcAft>
                <a:spcPts val="600"/>
              </a:spcAft>
            </a:pPr>
            <a:r>
              <a:rPr lang="en-GB" sz="1400" dirty="0"/>
              <a:t>Research Fellow in MR Physics and Machine Learning</a:t>
            </a:r>
          </a:p>
          <a:p>
            <a:pPr algn="ctr">
              <a:spcAft>
                <a:spcPts val="600"/>
              </a:spcAft>
            </a:pPr>
            <a:r>
              <a:rPr lang="en-GB" sz="1400" dirty="0"/>
              <a:t>Centre for Translational Cardiovascular Imaging</a:t>
            </a:r>
          </a:p>
          <a:p>
            <a:pPr algn="ctr">
              <a:spcAft>
                <a:spcPts val="600"/>
              </a:spcAft>
            </a:pPr>
            <a:r>
              <a:rPr lang="en-GB" sz="1400" dirty="0"/>
              <a:t>UCL Institute of Cardiovascular Science</a:t>
            </a:r>
          </a:p>
        </p:txBody>
      </p:sp>
      <p:sp>
        <p:nvSpPr>
          <p:cNvPr id="8" name="TextBox 7">
            <a:extLst>
              <a:ext uri="{FF2B5EF4-FFF2-40B4-BE49-F238E27FC236}">
                <a16:creationId xmlns:a16="http://schemas.microsoft.com/office/drawing/2014/main" id="{92B0051C-C3AC-1515-8C3C-454B1D9920F1}"/>
              </a:ext>
            </a:extLst>
          </p:cNvPr>
          <p:cNvSpPr txBox="1"/>
          <p:nvPr/>
        </p:nvSpPr>
        <p:spPr>
          <a:xfrm>
            <a:off x="5020224" y="6129714"/>
            <a:ext cx="2151551" cy="307777"/>
          </a:xfrm>
          <a:prstGeom prst="rect">
            <a:avLst/>
          </a:prstGeom>
          <a:noFill/>
        </p:spPr>
        <p:txBody>
          <a:bodyPr wrap="none" rtlCol="0">
            <a:spAutoFit/>
          </a:bodyPr>
          <a:lstStyle/>
          <a:p>
            <a:pPr algn="ctr">
              <a:spcAft>
                <a:spcPts val="600"/>
              </a:spcAft>
            </a:pPr>
            <a:r>
              <a:rPr lang="en-GB" sz="1400" dirty="0"/>
              <a:t>javier.montalt@ucl.ac.uk</a:t>
            </a:r>
          </a:p>
        </p:txBody>
      </p:sp>
    </p:spTree>
    <p:extLst>
      <p:ext uri="{BB962C8B-B14F-4D97-AF65-F5344CB8AC3E}">
        <p14:creationId xmlns:p14="http://schemas.microsoft.com/office/powerpoint/2010/main" val="200975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573FAB-D682-AC67-5C3E-E4B2B7D38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1116846"/>
            <a:ext cx="1440000" cy="1440000"/>
          </a:xfrm>
          <a:prstGeom prst="rect">
            <a:avLst/>
          </a:prstGeom>
        </p:spPr>
      </p:pic>
      <p:pic>
        <p:nvPicPr>
          <p:cNvPr id="12" name="Picture 11" descr="A picture containing dark&#10;&#10;Description automatically generated">
            <a:extLst>
              <a:ext uri="{FF2B5EF4-FFF2-40B4-BE49-F238E27FC236}">
                <a16:creationId xmlns:a16="http://schemas.microsoft.com/office/drawing/2014/main" id="{B8E3C2AD-0FE6-3A43-8E1F-F54BD11EC5B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1116846"/>
            <a:ext cx="1440000" cy="1440000"/>
          </a:xfrm>
          <a:prstGeom prst="rect">
            <a:avLst/>
          </a:prstGeom>
        </p:spPr>
      </p:pic>
      <p:pic>
        <p:nvPicPr>
          <p:cNvPr id="14" name="Picture 13" descr="A picture containing dark&#10;&#10;Description automatically generated">
            <a:extLst>
              <a:ext uri="{FF2B5EF4-FFF2-40B4-BE49-F238E27FC236}">
                <a16:creationId xmlns:a16="http://schemas.microsoft.com/office/drawing/2014/main" id="{820462A7-1508-B131-A355-3C345CD6BECC}"/>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2925579"/>
            <a:ext cx="1440000" cy="1440000"/>
          </a:xfrm>
          <a:prstGeom prst="rect">
            <a:avLst/>
          </a:prstGeom>
        </p:spPr>
      </p:pic>
      <p:pic>
        <p:nvPicPr>
          <p:cNvPr id="18" name="Picture 17" descr="A picture containing dark&#10;&#10;Description automatically generated">
            <a:extLst>
              <a:ext uri="{FF2B5EF4-FFF2-40B4-BE49-F238E27FC236}">
                <a16:creationId xmlns:a16="http://schemas.microsoft.com/office/drawing/2014/main" id="{09ABC51C-BC47-1B2D-9966-9E29B77E49DA}"/>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1116846"/>
            <a:ext cx="1440000" cy="1440000"/>
          </a:xfrm>
          <a:prstGeom prst="rect">
            <a:avLst/>
          </a:prstGeom>
        </p:spPr>
      </p:pic>
      <p:pic>
        <p:nvPicPr>
          <p:cNvPr id="20" name="Picture 19" descr="A picture containing dark&#10;&#10;Description automatically generated">
            <a:extLst>
              <a:ext uri="{FF2B5EF4-FFF2-40B4-BE49-F238E27FC236}">
                <a16:creationId xmlns:a16="http://schemas.microsoft.com/office/drawing/2014/main" id="{7BBD3644-AD68-7458-A5E9-2A8A2F7E0065}"/>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4734312"/>
            <a:ext cx="1440000" cy="1440000"/>
          </a:xfrm>
          <a:prstGeom prst="rect">
            <a:avLst/>
          </a:prstGeom>
        </p:spPr>
      </p:pic>
      <p:pic>
        <p:nvPicPr>
          <p:cNvPr id="22" name="Picture 21" descr="A picture containing dark, chain&#10;&#10;Description automatically generated">
            <a:extLst>
              <a:ext uri="{FF2B5EF4-FFF2-40B4-BE49-F238E27FC236}">
                <a16:creationId xmlns:a16="http://schemas.microsoft.com/office/drawing/2014/main" id="{3A8FCCD4-D84D-8C9F-A3BE-80288063BA6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4734312"/>
            <a:ext cx="1440000" cy="1440000"/>
          </a:xfrm>
          <a:prstGeom prst="rect">
            <a:avLst/>
          </a:prstGeom>
        </p:spPr>
      </p:pic>
      <p:pic>
        <p:nvPicPr>
          <p:cNvPr id="24" name="Picture 23" descr="A close-up of a fetus&#10;&#10;Description automatically generated with low confidence">
            <a:extLst>
              <a:ext uri="{FF2B5EF4-FFF2-40B4-BE49-F238E27FC236}">
                <a16:creationId xmlns:a16="http://schemas.microsoft.com/office/drawing/2014/main" id="{98644983-7AFB-405E-1CE1-12C451747D9B}"/>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71218" y="2925579"/>
            <a:ext cx="1440000" cy="1440000"/>
          </a:xfrm>
          <a:prstGeom prst="rect">
            <a:avLst/>
          </a:prstGeom>
        </p:spPr>
      </p:pic>
      <p:pic>
        <p:nvPicPr>
          <p:cNvPr id="26" name="Picture 25" descr="A picture containing close, glass&#10;&#10;Description automatically generated">
            <a:extLst>
              <a:ext uri="{FF2B5EF4-FFF2-40B4-BE49-F238E27FC236}">
                <a16:creationId xmlns:a16="http://schemas.microsoft.com/office/drawing/2014/main" id="{E6E8849C-91B0-5595-2D15-5E12E0A422E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1116846"/>
            <a:ext cx="1440000" cy="1440000"/>
          </a:xfrm>
          <a:prstGeom prst="rect">
            <a:avLst/>
          </a:prstGeom>
        </p:spPr>
      </p:pic>
      <p:pic>
        <p:nvPicPr>
          <p:cNvPr id="30" name="Picture 29">
            <a:extLst>
              <a:ext uri="{FF2B5EF4-FFF2-40B4-BE49-F238E27FC236}">
                <a16:creationId xmlns:a16="http://schemas.microsoft.com/office/drawing/2014/main" id="{7AFB28ED-2A72-9CFB-2E59-7EC5F709EF0E}"/>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2925579"/>
            <a:ext cx="1440000" cy="1440000"/>
          </a:xfrm>
          <a:prstGeom prst="rect">
            <a:avLst/>
          </a:prstGeom>
        </p:spPr>
      </p:pic>
      <p:pic>
        <p:nvPicPr>
          <p:cNvPr id="32" name="Picture 31">
            <a:extLst>
              <a:ext uri="{FF2B5EF4-FFF2-40B4-BE49-F238E27FC236}">
                <a16:creationId xmlns:a16="http://schemas.microsoft.com/office/drawing/2014/main" id="{BE0D9757-1603-79C3-B36E-E21B48EBF34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4734312"/>
            <a:ext cx="1440000" cy="1440000"/>
          </a:xfrm>
          <a:prstGeom prst="rect">
            <a:avLst/>
          </a:prstGeom>
        </p:spPr>
      </p:pic>
      <p:pic>
        <p:nvPicPr>
          <p:cNvPr id="34" name="Picture 33">
            <a:extLst>
              <a:ext uri="{FF2B5EF4-FFF2-40B4-BE49-F238E27FC236}">
                <a16:creationId xmlns:a16="http://schemas.microsoft.com/office/drawing/2014/main" id="{120715C4-FDFC-8E54-30FF-91B55DFDC016}"/>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2925579"/>
            <a:ext cx="1440000" cy="1440000"/>
          </a:xfrm>
          <a:prstGeom prst="rect">
            <a:avLst/>
          </a:prstGeom>
        </p:spPr>
      </p:pic>
      <p:pic>
        <p:nvPicPr>
          <p:cNvPr id="36" name="Picture 35" descr="A close-up of a brain&#10;&#10;Description automatically generated with medium confidence">
            <a:extLst>
              <a:ext uri="{FF2B5EF4-FFF2-40B4-BE49-F238E27FC236}">
                <a16:creationId xmlns:a16="http://schemas.microsoft.com/office/drawing/2014/main" id="{4485F4BE-8980-5B96-2996-30537A948DA5}"/>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8236646" y="4734312"/>
            <a:ext cx="1440000" cy="1440000"/>
          </a:xfrm>
          <a:prstGeom prst="rect">
            <a:avLst/>
          </a:prstGeom>
        </p:spPr>
      </p:pic>
      <p:pic>
        <p:nvPicPr>
          <p:cNvPr id="38" name="Picture 37" descr="A close-up of a human skull&#10;&#10;Description automatically generated with medium confidence">
            <a:extLst>
              <a:ext uri="{FF2B5EF4-FFF2-40B4-BE49-F238E27FC236}">
                <a16:creationId xmlns:a16="http://schemas.microsoft.com/office/drawing/2014/main" id="{86C142AC-A8E6-49DA-0AAF-74A6182AED7D}"/>
              </a:ext>
            </a:extLst>
          </p:cNvPr>
          <p:cNvPicPr>
            <a:picLocks noChangeAspect="1"/>
          </p:cNvPicPr>
          <p:nvPr/>
        </p:nvPicPr>
        <p:blipFill>
          <a:blip r:embed="rId27">
            <a:extLst>
              <a:ext uri="{BEBA8EAE-BF5A-486C-A8C5-ECC9F3942E4B}">
                <a14:imgProps xmlns:a14="http://schemas.microsoft.com/office/drawing/2010/main">
                  <a14:imgLayer r:embed="rId2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2588504" y="2925579"/>
            <a:ext cx="1440000" cy="1440000"/>
          </a:xfrm>
          <a:prstGeom prst="rect">
            <a:avLst/>
          </a:prstGeom>
        </p:spPr>
      </p:pic>
      <p:pic>
        <p:nvPicPr>
          <p:cNvPr id="44" name="Picture 43" descr="A close-up of a fetus&#10;&#10;Description automatically generated with low confidence">
            <a:extLst>
              <a:ext uri="{FF2B5EF4-FFF2-40B4-BE49-F238E27FC236}">
                <a16:creationId xmlns:a16="http://schemas.microsoft.com/office/drawing/2014/main" id="{98D770EC-D9B1-D849-D8CE-F1B697E9D146}"/>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4734312"/>
            <a:ext cx="1440000" cy="1440000"/>
          </a:xfrm>
          <a:prstGeom prst="rect">
            <a:avLst/>
          </a:prstGeom>
        </p:spPr>
      </p:pic>
      <p:pic>
        <p:nvPicPr>
          <p:cNvPr id="46" name="Picture 45" descr="A close up of a rose&#10;&#10;Description automatically generated with medium confidence">
            <a:extLst>
              <a:ext uri="{FF2B5EF4-FFF2-40B4-BE49-F238E27FC236}">
                <a16:creationId xmlns:a16="http://schemas.microsoft.com/office/drawing/2014/main" id="{E70932A2-DAB1-B672-130D-A9846BA11A69}"/>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4734312"/>
            <a:ext cx="1440000" cy="1440000"/>
          </a:xfrm>
          <a:prstGeom prst="rect">
            <a:avLst/>
          </a:prstGeom>
        </p:spPr>
      </p:pic>
      <p:pic>
        <p:nvPicPr>
          <p:cNvPr id="48" name="Picture 47" descr="A close-up of a skull&#10;&#10;Description automatically generated with medium confidence">
            <a:extLst>
              <a:ext uri="{FF2B5EF4-FFF2-40B4-BE49-F238E27FC236}">
                <a16:creationId xmlns:a16="http://schemas.microsoft.com/office/drawing/2014/main" id="{D6E5DD22-CCF3-6A81-9393-B49758F9F14F}"/>
              </a:ext>
            </a:extLst>
          </p:cNvPr>
          <p:cNvPicPr>
            <a:picLocks noChangeAspect="1"/>
          </p:cNvPicPr>
          <p:nvPr/>
        </p:nvPicPr>
        <p:blipFill>
          <a:blip r:embed="rId33">
            <a:extLst>
              <a:ext uri="{BEBA8EAE-BF5A-486C-A8C5-ECC9F3942E4B}">
                <a14:imgProps xmlns:a14="http://schemas.microsoft.com/office/drawing/2010/main">
                  <a14:imgLayer r:embed="rId3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705790" y="1116846"/>
            <a:ext cx="1440000" cy="1440000"/>
          </a:xfrm>
          <a:prstGeom prst="rect">
            <a:avLst/>
          </a:prstGeom>
        </p:spPr>
      </p:pic>
      <p:pic>
        <p:nvPicPr>
          <p:cNvPr id="50" name="Picture 49">
            <a:extLst>
              <a:ext uri="{FF2B5EF4-FFF2-40B4-BE49-F238E27FC236}">
                <a16:creationId xmlns:a16="http://schemas.microsoft.com/office/drawing/2014/main" id="{3ECF41C2-4527-E862-D293-1C3918347B60}"/>
              </a:ext>
            </a:extLst>
          </p:cNvPr>
          <p:cNvPicPr>
            <a:picLocks noChangeAspect="1"/>
          </p:cNvPicPr>
          <p:nvPr/>
        </p:nvPicPr>
        <p:blipFill>
          <a:blip r:embed="rId35">
            <a:extLst>
              <a:ext uri="{BEBA8EAE-BF5A-486C-A8C5-ECC9F3942E4B}">
                <a14:imgProps xmlns:a14="http://schemas.microsoft.com/office/drawing/2010/main">
                  <a14:imgLayer r:embed="rId36">
                    <a14:imgEffect>
                      <a14:brightnessContrast bright="40000"/>
                    </a14:imgEffect>
                  </a14:imgLayer>
                </a14:imgProps>
              </a:ext>
              <a:ext uri="{28A0092B-C50C-407E-A947-70E740481C1C}">
                <a14:useLocalDpi xmlns:a14="http://schemas.microsoft.com/office/drawing/2010/main" val="0"/>
              </a:ext>
            </a:extLst>
          </a:blip>
          <a:stretch>
            <a:fillRect/>
          </a:stretch>
        </p:blipFill>
        <p:spPr>
          <a:xfrm>
            <a:off x="10119362" y="2925579"/>
            <a:ext cx="1440000" cy="1440000"/>
          </a:xfrm>
          <a:prstGeom prst="rect">
            <a:avLst/>
          </a:prstGeom>
        </p:spPr>
      </p:pic>
      <p:pic>
        <p:nvPicPr>
          <p:cNvPr id="52" name="Picture 51" descr="A close-up of a human skull&#10;&#10;Description automatically generated with low confidence">
            <a:extLst>
              <a:ext uri="{FF2B5EF4-FFF2-40B4-BE49-F238E27FC236}">
                <a16:creationId xmlns:a16="http://schemas.microsoft.com/office/drawing/2014/main" id="{007654FA-73A2-FDB6-E67E-1855141C1578}"/>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6353932" y="1116846"/>
            <a:ext cx="1440000" cy="1440000"/>
          </a:xfrm>
          <a:prstGeom prst="rect">
            <a:avLst/>
          </a:prstGeom>
        </p:spPr>
      </p:pic>
    </p:spTree>
    <p:extLst>
      <p:ext uri="{BB962C8B-B14F-4D97-AF65-F5344CB8AC3E}">
        <p14:creationId xmlns:p14="http://schemas.microsoft.com/office/powerpoint/2010/main" val="34656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close, glass&#10;&#10;Description automatically generated">
            <a:extLst>
              <a:ext uri="{FF2B5EF4-FFF2-40B4-BE49-F238E27FC236}">
                <a16:creationId xmlns:a16="http://schemas.microsoft.com/office/drawing/2014/main" id="{4250B5F8-6BFA-12A0-B07F-46DFE96F5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a:off x="4498584" y="2526823"/>
            <a:ext cx="1800000" cy="1800000"/>
          </a:xfrm>
          <a:prstGeom prst="rect">
            <a:avLst/>
          </a:prstGeom>
        </p:spPr>
      </p:pic>
      <p:pic>
        <p:nvPicPr>
          <p:cNvPr id="5" name="Picture 4">
            <a:extLst>
              <a:ext uri="{FF2B5EF4-FFF2-40B4-BE49-F238E27FC236}">
                <a16:creationId xmlns:a16="http://schemas.microsoft.com/office/drawing/2014/main" id="{118AE8E1-B75F-E37C-7E8A-ADF17EC5646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2134829" y="2529000"/>
            <a:ext cx="1800000" cy="1800000"/>
          </a:xfrm>
          <a:prstGeom prst="rect">
            <a:avLst/>
          </a:prstGeom>
        </p:spPr>
      </p:pic>
      <p:pic>
        <p:nvPicPr>
          <p:cNvPr id="6" name="Picture 5" descr="A picture containing dark&#10;&#10;Description automatically generated">
            <a:extLst>
              <a:ext uri="{FF2B5EF4-FFF2-40B4-BE49-F238E27FC236}">
                <a16:creationId xmlns:a16="http://schemas.microsoft.com/office/drawing/2014/main" id="{D30630C3-C774-FB3B-1222-3A491382397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tretch>
            <a:fillRect/>
          </a:stretch>
        </p:blipFill>
        <p:spPr>
          <a:xfrm>
            <a:off x="9226093" y="2526823"/>
            <a:ext cx="1800000" cy="1800000"/>
          </a:xfrm>
          <a:prstGeom prst="rect">
            <a:avLst/>
          </a:prstGeom>
        </p:spPr>
      </p:pic>
      <p:pic>
        <p:nvPicPr>
          <p:cNvPr id="7" name="Picture 6" descr="A close up of a rose&#10;&#10;Description automatically generated with medium confidence">
            <a:extLst>
              <a:ext uri="{FF2B5EF4-FFF2-40B4-BE49-F238E27FC236}">
                <a16:creationId xmlns:a16="http://schemas.microsoft.com/office/drawing/2014/main" id="{43FF2BCC-D4BC-EBC3-3858-0ACC7965F4AC}"/>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862339" y="2526823"/>
            <a:ext cx="1800000" cy="1800000"/>
          </a:xfrm>
          <a:prstGeom prst="rect">
            <a:avLst/>
          </a:prstGeom>
        </p:spPr>
      </p:pic>
      <p:sp>
        <p:nvSpPr>
          <p:cNvPr id="8" name="Rectangle: Rounded Corners 7">
            <a:extLst>
              <a:ext uri="{FF2B5EF4-FFF2-40B4-BE49-F238E27FC236}">
                <a16:creationId xmlns:a16="http://schemas.microsoft.com/office/drawing/2014/main" id="{847CCB0E-0852-E556-9EF4-44B76DA800BB}"/>
              </a:ext>
            </a:extLst>
          </p:cNvPr>
          <p:cNvSpPr/>
          <p:nvPr/>
        </p:nvSpPr>
        <p:spPr>
          <a:xfrm>
            <a:off x="2264011" y="4701976"/>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9" name="Rectangle: Rounded Corners 8">
            <a:extLst>
              <a:ext uri="{FF2B5EF4-FFF2-40B4-BE49-F238E27FC236}">
                <a16:creationId xmlns:a16="http://schemas.microsoft.com/office/drawing/2014/main" id="{4BB7FD82-0E05-384F-C8C6-CC431B88CCEB}"/>
              </a:ext>
            </a:extLst>
          </p:cNvPr>
          <p:cNvSpPr/>
          <p:nvPr/>
        </p:nvSpPr>
        <p:spPr>
          <a:xfrm>
            <a:off x="4629217" y="4701976"/>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0" name="Rectangle: Rounded Corners 9">
            <a:extLst>
              <a:ext uri="{FF2B5EF4-FFF2-40B4-BE49-F238E27FC236}">
                <a16:creationId xmlns:a16="http://schemas.microsoft.com/office/drawing/2014/main" id="{F7B6D9C2-9822-918E-950C-B621B0B6EA24}"/>
              </a:ext>
            </a:extLst>
          </p:cNvPr>
          <p:cNvSpPr/>
          <p:nvPr/>
        </p:nvSpPr>
        <p:spPr>
          <a:xfrm>
            <a:off x="6994423" y="4701976"/>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SAX</a:t>
            </a:r>
          </a:p>
        </p:txBody>
      </p:sp>
      <p:sp>
        <p:nvSpPr>
          <p:cNvPr id="11" name="Rectangle: Rounded Corners 10">
            <a:extLst>
              <a:ext uri="{FF2B5EF4-FFF2-40B4-BE49-F238E27FC236}">
                <a16:creationId xmlns:a16="http://schemas.microsoft.com/office/drawing/2014/main" id="{6A5D40EA-FBE5-09A9-6B3A-DEE07C9B07FE}"/>
              </a:ext>
            </a:extLst>
          </p:cNvPr>
          <p:cNvSpPr/>
          <p:nvPr/>
        </p:nvSpPr>
        <p:spPr>
          <a:xfrm>
            <a:off x="9359629" y="4701975"/>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LAX</a:t>
            </a:r>
          </a:p>
        </p:txBody>
      </p:sp>
      <p:sp>
        <p:nvSpPr>
          <p:cNvPr id="12" name="TextBox 11">
            <a:extLst>
              <a:ext uri="{FF2B5EF4-FFF2-40B4-BE49-F238E27FC236}">
                <a16:creationId xmlns:a16="http://schemas.microsoft.com/office/drawing/2014/main" id="{BB362280-C4E2-B7F8-4C2C-CF501DD0EC01}"/>
              </a:ext>
            </a:extLst>
          </p:cNvPr>
          <p:cNvSpPr txBox="1"/>
          <p:nvPr/>
        </p:nvSpPr>
        <p:spPr>
          <a:xfrm>
            <a:off x="757646" y="3242157"/>
            <a:ext cx="660758" cy="369332"/>
          </a:xfrm>
          <a:prstGeom prst="rect">
            <a:avLst/>
          </a:prstGeom>
          <a:noFill/>
        </p:spPr>
        <p:txBody>
          <a:bodyPr wrap="none" rtlCol="0">
            <a:spAutoFit/>
          </a:bodyPr>
          <a:lstStyle/>
          <a:p>
            <a:r>
              <a:rPr lang="en-GB" dirty="0"/>
              <a:t>Data</a:t>
            </a:r>
          </a:p>
        </p:txBody>
      </p:sp>
      <p:sp>
        <p:nvSpPr>
          <p:cNvPr id="13" name="TextBox 12">
            <a:extLst>
              <a:ext uri="{FF2B5EF4-FFF2-40B4-BE49-F238E27FC236}">
                <a16:creationId xmlns:a16="http://schemas.microsoft.com/office/drawing/2014/main" id="{684C3468-CE9D-5210-43D6-7142A9CFF4D4}"/>
              </a:ext>
            </a:extLst>
          </p:cNvPr>
          <p:cNvSpPr txBox="1"/>
          <p:nvPr/>
        </p:nvSpPr>
        <p:spPr>
          <a:xfrm>
            <a:off x="551660" y="4553306"/>
            <a:ext cx="1072730" cy="646331"/>
          </a:xfrm>
          <a:prstGeom prst="rect">
            <a:avLst/>
          </a:prstGeom>
          <a:noFill/>
        </p:spPr>
        <p:txBody>
          <a:bodyPr wrap="none" rtlCol="0">
            <a:spAutoFit/>
          </a:bodyPr>
          <a:lstStyle/>
          <a:p>
            <a:r>
              <a:rPr lang="en-GB" dirty="0"/>
              <a:t>Answers</a:t>
            </a:r>
            <a:br>
              <a:rPr lang="en-GB" dirty="0"/>
            </a:br>
            <a:r>
              <a:rPr lang="en-GB" dirty="0"/>
              <a:t>or </a:t>
            </a:r>
            <a:r>
              <a:rPr lang="en-GB" b="1" dirty="0">
                <a:solidFill>
                  <a:schemeClr val="accent1"/>
                </a:solidFill>
              </a:rPr>
              <a:t>labels</a:t>
            </a:r>
          </a:p>
        </p:txBody>
      </p:sp>
    </p:spTree>
    <p:extLst>
      <p:ext uri="{BB962C8B-B14F-4D97-AF65-F5344CB8AC3E}">
        <p14:creationId xmlns:p14="http://schemas.microsoft.com/office/powerpoint/2010/main" val="190567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ED97B3-21BA-53AB-874E-19AFD862CF1F}"/>
              </a:ext>
            </a:extLst>
          </p:cNvPr>
          <p:cNvGrpSpPr/>
          <p:nvPr/>
        </p:nvGrpSpPr>
        <p:grpSpPr>
          <a:xfrm>
            <a:off x="2976743" y="1820091"/>
            <a:ext cx="6560717" cy="1393371"/>
            <a:chOff x="2976743" y="1820091"/>
            <a:chExt cx="6560717" cy="1393371"/>
          </a:xfrm>
        </p:grpSpPr>
        <p:sp>
          <p:nvSpPr>
            <p:cNvPr id="5" name="Rectangle 4">
              <a:extLst>
                <a:ext uri="{FF2B5EF4-FFF2-40B4-BE49-F238E27FC236}">
                  <a16:creationId xmlns:a16="http://schemas.microsoft.com/office/drawing/2014/main" id="{FAD90EF8-21CC-BF8B-B57C-73ACE8D37313}"/>
                </a:ext>
              </a:extLst>
            </p:cNvPr>
            <p:cNvSpPr/>
            <p:nvPr/>
          </p:nvSpPr>
          <p:spPr>
            <a:xfrm>
              <a:off x="4828902" y="1820091"/>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Traditional Programming</a:t>
              </a:r>
            </a:p>
          </p:txBody>
        </p:sp>
        <p:cxnSp>
          <p:nvCxnSpPr>
            <p:cNvPr id="7" name="Straight Arrow Connector 6">
              <a:extLst>
                <a:ext uri="{FF2B5EF4-FFF2-40B4-BE49-F238E27FC236}">
                  <a16:creationId xmlns:a16="http://schemas.microsoft.com/office/drawing/2014/main" id="{394B831B-D268-3417-1982-AD4305663803}"/>
                </a:ext>
              </a:extLst>
            </p:cNvPr>
            <p:cNvCxnSpPr>
              <a:cxnSpLocks/>
            </p:cNvCxnSpPr>
            <p:nvPr/>
          </p:nvCxnSpPr>
          <p:spPr>
            <a:xfrm>
              <a:off x="3727269" y="2220684"/>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E87EC-8600-24AD-C989-D80F55C14EB7}"/>
                </a:ext>
              </a:extLst>
            </p:cNvPr>
            <p:cNvSpPr txBox="1"/>
            <p:nvPr/>
          </p:nvSpPr>
          <p:spPr>
            <a:xfrm>
              <a:off x="2976743" y="2036018"/>
              <a:ext cx="750526" cy="369332"/>
            </a:xfrm>
            <a:prstGeom prst="rect">
              <a:avLst/>
            </a:prstGeom>
            <a:noFill/>
          </p:spPr>
          <p:txBody>
            <a:bodyPr wrap="none" rtlCol="0">
              <a:spAutoFit/>
            </a:bodyPr>
            <a:lstStyle/>
            <a:p>
              <a:pPr algn="r"/>
              <a:r>
                <a:rPr lang="en-GB" dirty="0"/>
                <a:t>Rules</a:t>
              </a:r>
            </a:p>
          </p:txBody>
        </p:sp>
        <p:cxnSp>
          <p:nvCxnSpPr>
            <p:cNvPr id="12" name="Straight Arrow Connector 11">
              <a:extLst>
                <a:ext uri="{FF2B5EF4-FFF2-40B4-BE49-F238E27FC236}">
                  <a16:creationId xmlns:a16="http://schemas.microsoft.com/office/drawing/2014/main" id="{B24216EC-15C0-745C-670E-2BF6F951E33D}"/>
                </a:ext>
              </a:extLst>
            </p:cNvPr>
            <p:cNvCxnSpPr>
              <a:cxnSpLocks/>
            </p:cNvCxnSpPr>
            <p:nvPr/>
          </p:nvCxnSpPr>
          <p:spPr>
            <a:xfrm>
              <a:off x="3727269" y="2843347"/>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A12D6F-B31C-7F94-5860-8954BFBA7E4B}"/>
                </a:ext>
              </a:extLst>
            </p:cNvPr>
            <p:cNvSpPr txBox="1"/>
            <p:nvPr/>
          </p:nvSpPr>
          <p:spPr>
            <a:xfrm>
              <a:off x="3066511" y="2658681"/>
              <a:ext cx="660758" cy="369332"/>
            </a:xfrm>
            <a:prstGeom prst="rect">
              <a:avLst/>
            </a:prstGeom>
            <a:noFill/>
          </p:spPr>
          <p:txBody>
            <a:bodyPr wrap="none" rtlCol="0">
              <a:spAutoFit/>
            </a:bodyPr>
            <a:lstStyle/>
            <a:p>
              <a:pPr algn="r"/>
              <a:r>
                <a:rPr lang="en-GB" dirty="0"/>
                <a:t>Data</a:t>
              </a:r>
            </a:p>
          </p:txBody>
        </p:sp>
        <p:sp>
          <p:nvSpPr>
            <p:cNvPr id="14" name="TextBox 13">
              <a:extLst>
                <a:ext uri="{FF2B5EF4-FFF2-40B4-BE49-F238E27FC236}">
                  <a16:creationId xmlns:a16="http://schemas.microsoft.com/office/drawing/2014/main" id="{DC692DED-A611-814D-9C7B-56FEE7A7E3DB}"/>
                </a:ext>
              </a:extLst>
            </p:cNvPr>
            <p:cNvSpPr txBox="1"/>
            <p:nvPr/>
          </p:nvSpPr>
          <p:spPr>
            <a:xfrm>
              <a:off x="8464730" y="2373084"/>
              <a:ext cx="1072730" cy="369332"/>
            </a:xfrm>
            <a:prstGeom prst="rect">
              <a:avLst/>
            </a:prstGeom>
            <a:noFill/>
          </p:spPr>
          <p:txBody>
            <a:bodyPr wrap="none" rtlCol="0">
              <a:spAutoFit/>
            </a:bodyPr>
            <a:lstStyle/>
            <a:p>
              <a:r>
                <a:rPr lang="en-GB" dirty="0"/>
                <a:t>Answers</a:t>
              </a:r>
            </a:p>
          </p:txBody>
        </p:sp>
        <p:cxnSp>
          <p:nvCxnSpPr>
            <p:cNvPr id="15" name="Straight Arrow Connector 14">
              <a:extLst>
                <a:ext uri="{FF2B5EF4-FFF2-40B4-BE49-F238E27FC236}">
                  <a16:creationId xmlns:a16="http://schemas.microsoft.com/office/drawing/2014/main" id="{40C80676-2F72-7636-1788-D7835848A0D7}"/>
                </a:ext>
              </a:extLst>
            </p:cNvPr>
            <p:cNvCxnSpPr>
              <a:cxnSpLocks/>
            </p:cNvCxnSpPr>
            <p:nvPr/>
          </p:nvCxnSpPr>
          <p:spPr>
            <a:xfrm>
              <a:off x="7363097" y="2557750"/>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D7779DE-8AC0-1ED6-7EEB-0DDDD125427B}"/>
              </a:ext>
            </a:extLst>
          </p:cNvPr>
          <p:cNvGrpSpPr/>
          <p:nvPr/>
        </p:nvGrpSpPr>
        <p:grpSpPr>
          <a:xfrm>
            <a:off x="2654538" y="4384762"/>
            <a:ext cx="6560718" cy="1393371"/>
            <a:chOff x="2654538" y="4384762"/>
            <a:chExt cx="6560718" cy="1393371"/>
          </a:xfrm>
        </p:grpSpPr>
        <p:sp>
          <p:nvSpPr>
            <p:cNvPr id="16" name="Rectangle 15">
              <a:extLst>
                <a:ext uri="{FF2B5EF4-FFF2-40B4-BE49-F238E27FC236}">
                  <a16:creationId xmlns:a16="http://schemas.microsoft.com/office/drawing/2014/main" id="{D16AFC55-675A-99DD-937A-161984D48783}"/>
                </a:ext>
              </a:extLst>
            </p:cNvPr>
            <p:cNvSpPr/>
            <p:nvPr/>
          </p:nvSpPr>
          <p:spPr>
            <a:xfrm>
              <a:off x="4828902" y="4384762"/>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Machine</a:t>
              </a:r>
              <a:br>
                <a:rPr lang="en-GB" sz="2200" dirty="0"/>
              </a:br>
              <a:r>
                <a:rPr lang="en-GB" sz="2200" dirty="0"/>
                <a:t>Learning</a:t>
              </a:r>
            </a:p>
          </p:txBody>
        </p:sp>
        <p:cxnSp>
          <p:nvCxnSpPr>
            <p:cNvPr id="17" name="Straight Arrow Connector 16">
              <a:extLst>
                <a:ext uri="{FF2B5EF4-FFF2-40B4-BE49-F238E27FC236}">
                  <a16:creationId xmlns:a16="http://schemas.microsoft.com/office/drawing/2014/main" id="{D8859265-3B17-B9F1-BA46-7D630ED66DF5}"/>
                </a:ext>
              </a:extLst>
            </p:cNvPr>
            <p:cNvCxnSpPr>
              <a:cxnSpLocks/>
            </p:cNvCxnSpPr>
            <p:nvPr/>
          </p:nvCxnSpPr>
          <p:spPr>
            <a:xfrm>
              <a:off x="3727269" y="4785355"/>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F296BE6-3701-E170-5490-4820F88DDF16}"/>
                </a:ext>
              </a:extLst>
            </p:cNvPr>
            <p:cNvSpPr txBox="1"/>
            <p:nvPr/>
          </p:nvSpPr>
          <p:spPr>
            <a:xfrm>
              <a:off x="2654538" y="4600689"/>
              <a:ext cx="1072731" cy="369332"/>
            </a:xfrm>
            <a:prstGeom prst="rect">
              <a:avLst/>
            </a:prstGeom>
            <a:noFill/>
          </p:spPr>
          <p:txBody>
            <a:bodyPr wrap="none" rtlCol="0">
              <a:spAutoFit/>
            </a:bodyPr>
            <a:lstStyle/>
            <a:p>
              <a:pPr algn="r"/>
              <a:r>
                <a:rPr lang="en-GB" dirty="0"/>
                <a:t>Answers</a:t>
              </a:r>
            </a:p>
          </p:txBody>
        </p:sp>
        <p:cxnSp>
          <p:nvCxnSpPr>
            <p:cNvPr id="19" name="Straight Arrow Connector 18">
              <a:extLst>
                <a:ext uri="{FF2B5EF4-FFF2-40B4-BE49-F238E27FC236}">
                  <a16:creationId xmlns:a16="http://schemas.microsoft.com/office/drawing/2014/main" id="{52A50515-8114-7A9C-FB36-1D01AE296CE4}"/>
                </a:ext>
              </a:extLst>
            </p:cNvPr>
            <p:cNvCxnSpPr>
              <a:cxnSpLocks/>
            </p:cNvCxnSpPr>
            <p:nvPr/>
          </p:nvCxnSpPr>
          <p:spPr>
            <a:xfrm>
              <a:off x="3727269" y="5408018"/>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09FAE9-F398-2819-1B77-31BDB594EAA9}"/>
                </a:ext>
              </a:extLst>
            </p:cNvPr>
            <p:cNvSpPr txBox="1"/>
            <p:nvPr/>
          </p:nvSpPr>
          <p:spPr>
            <a:xfrm>
              <a:off x="3066511" y="5223352"/>
              <a:ext cx="660758" cy="369332"/>
            </a:xfrm>
            <a:prstGeom prst="rect">
              <a:avLst/>
            </a:prstGeom>
            <a:noFill/>
          </p:spPr>
          <p:txBody>
            <a:bodyPr wrap="none" rtlCol="0">
              <a:spAutoFit/>
            </a:bodyPr>
            <a:lstStyle/>
            <a:p>
              <a:pPr algn="r"/>
              <a:r>
                <a:rPr lang="en-GB" dirty="0"/>
                <a:t>Data</a:t>
              </a:r>
            </a:p>
          </p:txBody>
        </p:sp>
        <p:sp>
          <p:nvSpPr>
            <p:cNvPr id="21" name="TextBox 20">
              <a:extLst>
                <a:ext uri="{FF2B5EF4-FFF2-40B4-BE49-F238E27FC236}">
                  <a16:creationId xmlns:a16="http://schemas.microsoft.com/office/drawing/2014/main" id="{1242AC2E-0AE6-815E-0B13-17EDC80545D8}"/>
                </a:ext>
              </a:extLst>
            </p:cNvPr>
            <p:cNvSpPr txBox="1"/>
            <p:nvPr/>
          </p:nvSpPr>
          <p:spPr>
            <a:xfrm>
              <a:off x="8464730" y="4937755"/>
              <a:ext cx="750526" cy="369332"/>
            </a:xfrm>
            <a:prstGeom prst="rect">
              <a:avLst/>
            </a:prstGeom>
            <a:noFill/>
          </p:spPr>
          <p:txBody>
            <a:bodyPr wrap="none" rtlCol="0">
              <a:spAutoFit/>
            </a:bodyPr>
            <a:lstStyle/>
            <a:p>
              <a:r>
                <a:rPr lang="en-GB" dirty="0"/>
                <a:t>Rules</a:t>
              </a:r>
            </a:p>
          </p:txBody>
        </p:sp>
        <p:cxnSp>
          <p:nvCxnSpPr>
            <p:cNvPr id="22" name="Straight Arrow Connector 21">
              <a:extLst>
                <a:ext uri="{FF2B5EF4-FFF2-40B4-BE49-F238E27FC236}">
                  <a16:creationId xmlns:a16="http://schemas.microsoft.com/office/drawing/2014/main" id="{1FA5ED0F-DF26-D1F3-20BF-6E63746CD403}"/>
                </a:ext>
              </a:extLst>
            </p:cNvPr>
            <p:cNvCxnSpPr>
              <a:cxnSpLocks/>
            </p:cNvCxnSpPr>
            <p:nvPr/>
          </p:nvCxnSpPr>
          <p:spPr>
            <a:xfrm>
              <a:off x="7363097" y="5122421"/>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611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01C168-0D68-7903-8E1B-6326168B3072}"/>
              </a:ext>
            </a:extLst>
          </p:cNvPr>
          <p:cNvSpPr>
            <a:spLocks noGrp="1"/>
          </p:cNvSpPr>
          <p:nvPr>
            <p:ph type="title"/>
          </p:nvPr>
        </p:nvSpPr>
        <p:spPr/>
        <p:txBody>
          <a:bodyPr/>
          <a:lstStyle/>
          <a:p>
            <a:r>
              <a:rPr lang="en-GB" dirty="0"/>
              <a:t>Machine learning</a:t>
            </a:r>
          </a:p>
        </p:txBody>
      </p:sp>
      <p:sp>
        <p:nvSpPr>
          <p:cNvPr id="6" name="Content Placeholder 5">
            <a:extLst>
              <a:ext uri="{FF2B5EF4-FFF2-40B4-BE49-F238E27FC236}">
                <a16:creationId xmlns:a16="http://schemas.microsoft.com/office/drawing/2014/main" id="{1B2F0572-4EE8-608F-EC3D-5447404B66F0}"/>
              </a:ext>
            </a:extLst>
          </p:cNvPr>
          <p:cNvSpPr>
            <a:spLocks noGrp="1"/>
          </p:cNvSpPr>
          <p:nvPr>
            <p:ph idx="1"/>
          </p:nvPr>
        </p:nvSpPr>
        <p:spPr>
          <a:xfrm>
            <a:off x="838200" y="1831207"/>
            <a:ext cx="4815254" cy="4345755"/>
          </a:xfrm>
        </p:spPr>
        <p:txBody>
          <a:bodyPr>
            <a:normAutofit/>
          </a:bodyPr>
          <a:lstStyle/>
          <a:p>
            <a:r>
              <a:rPr lang="en-GB" sz="1800" dirty="0"/>
              <a:t>Machine learning is the field of study devoted to understanding and building methods that leverage data in order to perform certain tasks.</a:t>
            </a:r>
          </a:p>
          <a:p>
            <a:r>
              <a:rPr lang="en-GB" sz="1800" dirty="0"/>
              <a:t>In machine learning, we fit a </a:t>
            </a:r>
            <a:r>
              <a:rPr lang="en-GB" sz="1800" dirty="0">
                <a:solidFill>
                  <a:schemeClr val="accent2"/>
                </a:solidFill>
                <a:latin typeface="Roboto Medium" panose="02000000000000000000" pitchFamily="2" charset="0"/>
                <a:ea typeface="Roboto Medium" panose="02000000000000000000" pitchFamily="2" charset="0"/>
              </a:rPr>
              <a:t>model</a:t>
            </a:r>
            <a:r>
              <a:rPr lang="en-GB" sz="1800" dirty="0"/>
              <a:t> to some sample </a:t>
            </a:r>
            <a:r>
              <a:rPr lang="en-GB" sz="1800" dirty="0">
                <a:solidFill>
                  <a:schemeClr val="accent1"/>
                </a:solidFill>
                <a:latin typeface="Roboto Medium" panose="02000000000000000000" pitchFamily="2" charset="0"/>
                <a:ea typeface="Roboto Medium" panose="02000000000000000000" pitchFamily="2" charset="0"/>
              </a:rPr>
              <a:t>data</a:t>
            </a:r>
            <a:r>
              <a:rPr lang="en-GB" sz="1800" dirty="0"/>
              <a:t>, and then we can use that model to make predictions on new data.</a:t>
            </a:r>
          </a:p>
          <a:p>
            <a:r>
              <a:rPr lang="en-GB" sz="1800" dirty="0"/>
              <a:t>In this talk, we will focus on </a:t>
            </a:r>
            <a:r>
              <a:rPr lang="en-GB" sz="1800" dirty="0">
                <a:latin typeface="Roboto Medium" panose="02000000000000000000" pitchFamily="2" charset="0"/>
                <a:ea typeface="Roboto Medium" panose="02000000000000000000" pitchFamily="2" charset="0"/>
              </a:rPr>
              <a:t>artificial neural networks</a:t>
            </a:r>
            <a:r>
              <a:rPr lang="en-GB" sz="1800" dirty="0"/>
              <a:t>, which are a powerful type of machine learning model.</a:t>
            </a:r>
          </a:p>
        </p:txBody>
      </p:sp>
      <p:grpSp>
        <p:nvGrpSpPr>
          <p:cNvPr id="25" name="Graphic 9">
            <a:extLst>
              <a:ext uri="{FF2B5EF4-FFF2-40B4-BE49-F238E27FC236}">
                <a16:creationId xmlns:a16="http://schemas.microsoft.com/office/drawing/2014/main" id="{9E0107DE-9028-939D-915F-B2F0A209DDFB}"/>
              </a:ext>
            </a:extLst>
          </p:cNvPr>
          <p:cNvGrpSpPr/>
          <p:nvPr/>
        </p:nvGrpSpPr>
        <p:grpSpPr>
          <a:xfrm>
            <a:off x="7574928" y="3865964"/>
            <a:ext cx="3028610" cy="2271632"/>
            <a:chOff x="1719251" y="3892342"/>
            <a:chExt cx="3028610" cy="2271632"/>
          </a:xfrm>
        </p:grpSpPr>
        <p:sp>
          <p:nvSpPr>
            <p:cNvPr id="26" name="Freeform: Shape 25">
              <a:extLst>
                <a:ext uri="{FF2B5EF4-FFF2-40B4-BE49-F238E27FC236}">
                  <a16:creationId xmlns:a16="http://schemas.microsoft.com/office/drawing/2014/main" id="{D6E513AA-0440-A468-A9E7-FF7E2AEFCEAA}"/>
                </a:ext>
              </a:extLst>
            </p:cNvPr>
            <p:cNvSpPr/>
            <p:nvPr/>
          </p:nvSpPr>
          <p:spPr>
            <a:xfrm>
              <a:off x="1719251" y="5434958"/>
              <a:ext cx="54956" cy="54976"/>
            </a:xfrm>
            <a:custGeom>
              <a:avLst/>
              <a:gdLst>
                <a:gd name="connsiteX0" fmla="*/ 27552 w 54956"/>
                <a:gd name="connsiteY0" fmla="*/ 55199 h 54976"/>
                <a:gd name="connsiteX1" fmla="*/ 46982 w 54956"/>
                <a:gd name="connsiteY1" fmla="*/ 47147 h 54976"/>
                <a:gd name="connsiteX2" fmla="*/ 55031 w 54956"/>
                <a:gd name="connsiteY2" fmla="*/ 27710 h 54976"/>
                <a:gd name="connsiteX3" fmla="*/ 46982 w 54956"/>
                <a:gd name="connsiteY3" fmla="*/ 8273 h 54976"/>
                <a:gd name="connsiteX4" fmla="*/ 27552 w 54956"/>
                <a:gd name="connsiteY4" fmla="*/ 222 h 54976"/>
                <a:gd name="connsiteX5" fmla="*/ 8122 w 54956"/>
                <a:gd name="connsiteY5" fmla="*/ 8273 h 54976"/>
                <a:gd name="connsiteX6" fmla="*/ 74 w 54956"/>
                <a:gd name="connsiteY6" fmla="*/ 27710 h 54976"/>
                <a:gd name="connsiteX7" fmla="*/ 8122 w 54956"/>
                <a:gd name="connsiteY7" fmla="*/ 47147 h 54976"/>
                <a:gd name="connsiteX8" fmla="*/ 27552 w 54956"/>
                <a:gd name="connsiteY8" fmla="*/ 55199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52" y="55199"/>
                  </a:moveTo>
                  <a:cubicBezTo>
                    <a:pt x="34840" y="55199"/>
                    <a:pt x="41829" y="52302"/>
                    <a:pt x="46982" y="47147"/>
                  </a:cubicBezTo>
                  <a:cubicBezTo>
                    <a:pt x="52135" y="41993"/>
                    <a:pt x="55031" y="35000"/>
                    <a:pt x="55031" y="27710"/>
                  </a:cubicBezTo>
                  <a:cubicBezTo>
                    <a:pt x="55031" y="20420"/>
                    <a:pt x="52135" y="13428"/>
                    <a:pt x="46982" y="8273"/>
                  </a:cubicBezTo>
                  <a:cubicBezTo>
                    <a:pt x="41829" y="3118"/>
                    <a:pt x="34840" y="222"/>
                    <a:pt x="27552" y="222"/>
                  </a:cubicBezTo>
                  <a:cubicBezTo>
                    <a:pt x="20265" y="222"/>
                    <a:pt x="13275" y="3118"/>
                    <a:pt x="8122" y="8273"/>
                  </a:cubicBezTo>
                  <a:cubicBezTo>
                    <a:pt x="2969" y="13428"/>
                    <a:pt x="74" y="20420"/>
                    <a:pt x="74" y="27710"/>
                  </a:cubicBezTo>
                  <a:cubicBezTo>
                    <a:pt x="74" y="35000"/>
                    <a:pt x="2969" y="41993"/>
                    <a:pt x="8122" y="47147"/>
                  </a:cubicBezTo>
                  <a:cubicBezTo>
                    <a:pt x="13275" y="52302"/>
                    <a:pt x="20265" y="55199"/>
                    <a:pt x="27552" y="55199"/>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0C6E045B-03EA-1AE5-C301-8478C9E95F21}"/>
                </a:ext>
              </a:extLst>
            </p:cNvPr>
            <p:cNvSpPr/>
            <p:nvPr/>
          </p:nvSpPr>
          <p:spPr>
            <a:xfrm>
              <a:off x="1779938" y="6066795"/>
              <a:ext cx="54956" cy="54976"/>
            </a:xfrm>
            <a:custGeom>
              <a:avLst/>
              <a:gdLst>
                <a:gd name="connsiteX0" fmla="*/ 27559 w 54956"/>
                <a:gd name="connsiteY0" fmla="*/ 55267 h 54976"/>
                <a:gd name="connsiteX1" fmla="*/ 46989 w 54956"/>
                <a:gd name="connsiteY1" fmla="*/ 47216 h 54976"/>
                <a:gd name="connsiteX2" fmla="*/ 55037 w 54956"/>
                <a:gd name="connsiteY2" fmla="*/ 27779 h 54976"/>
                <a:gd name="connsiteX3" fmla="*/ 46989 w 54956"/>
                <a:gd name="connsiteY3" fmla="*/ 8342 h 54976"/>
                <a:gd name="connsiteX4" fmla="*/ 27559 w 54956"/>
                <a:gd name="connsiteY4" fmla="*/ 291 h 54976"/>
                <a:gd name="connsiteX5" fmla="*/ 8129 w 54956"/>
                <a:gd name="connsiteY5" fmla="*/ 8342 h 54976"/>
                <a:gd name="connsiteX6" fmla="*/ 80 w 54956"/>
                <a:gd name="connsiteY6" fmla="*/ 27779 h 54976"/>
                <a:gd name="connsiteX7" fmla="*/ 8129 w 54956"/>
                <a:gd name="connsiteY7" fmla="*/ 47216 h 54976"/>
                <a:gd name="connsiteX8" fmla="*/ 27559 w 54956"/>
                <a:gd name="connsiteY8" fmla="*/ 5526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59" y="55267"/>
                  </a:moveTo>
                  <a:cubicBezTo>
                    <a:pt x="34846" y="55267"/>
                    <a:pt x="41836" y="52371"/>
                    <a:pt x="46989" y="47216"/>
                  </a:cubicBezTo>
                  <a:cubicBezTo>
                    <a:pt x="52142" y="42062"/>
                    <a:pt x="55037" y="35069"/>
                    <a:pt x="55037" y="27779"/>
                  </a:cubicBezTo>
                  <a:cubicBezTo>
                    <a:pt x="55037" y="20489"/>
                    <a:pt x="52142" y="13497"/>
                    <a:pt x="46989" y="8342"/>
                  </a:cubicBezTo>
                  <a:cubicBezTo>
                    <a:pt x="41836" y="3187"/>
                    <a:pt x="34846" y="291"/>
                    <a:pt x="27559" y="291"/>
                  </a:cubicBezTo>
                  <a:cubicBezTo>
                    <a:pt x="20271" y="291"/>
                    <a:pt x="13282" y="3187"/>
                    <a:pt x="8129" y="8342"/>
                  </a:cubicBezTo>
                  <a:cubicBezTo>
                    <a:pt x="2976" y="13497"/>
                    <a:pt x="80" y="20489"/>
                    <a:pt x="80" y="27779"/>
                  </a:cubicBezTo>
                  <a:cubicBezTo>
                    <a:pt x="80" y="35069"/>
                    <a:pt x="2976" y="42062"/>
                    <a:pt x="8129" y="47216"/>
                  </a:cubicBezTo>
                  <a:cubicBezTo>
                    <a:pt x="13282" y="52371"/>
                    <a:pt x="20271" y="55267"/>
                    <a:pt x="27559" y="5526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3EA6D5FA-55D0-48D2-7D8E-55A52308B58B}"/>
                </a:ext>
              </a:extLst>
            </p:cNvPr>
            <p:cNvSpPr/>
            <p:nvPr/>
          </p:nvSpPr>
          <p:spPr>
            <a:xfrm>
              <a:off x="1840625" y="6108999"/>
              <a:ext cx="54956" cy="54976"/>
            </a:xfrm>
            <a:custGeom>
              <a:avLst/>
              <a:gdLst>
                <a:gd name="connsiteX0" fmla="*/ 27565 w 54956"/>
                <a:gd name="connsiteY0" fmla="*/ 55272 h 54976"/>
                <a:gd name="connsiteX1" fmla="*/ 46996 w 54956"/>
                <a:gd name="connsiteY1" fmla="*/ 47221 h 54976"/>
                <a:gd name="connsiteX2" fmla="*/ 55044 w 54956"/>
                <a:gd name="connsiteY2" fmla="*/ 27784 h 54976"/>
                <a:gd name="connsiteX3" fmla="*/ 46996 w 54956"/>
                <a:gd name="connsiteY3" fmla="*/ 8347 h 54976"/>
                <a:gd name="connsiteX4" fmla="*/ 27565 w 54956"/>
                <a:gd name="connsiteY4" fmla="*/ 295 h 54976"/>
                <a:gd name="connsiteX5" fmla="*/ 8135 w 54956"/>
                <a:gd name="connsiteY5" fmla="*/ 8347 h 54976"/>
                <a:gd name="connsiteX6" fmla="*/ 87 w 54956"/>
                <a:gd name="connsiteY6" fmla="*/ 27784 h 54976"/>
                <a:gd name="connsiteX7" fmla="*/ 8135 w 54956"/>
                <a:gd name="connsiteY7" fmla="*/ 47221 h 54976"/>
                <a:gd name="connsiteX8" fmla="*/ 27565 w 54956"/>
                <a:gd name="connsiteY8" fmla="*/ 5527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65" y="55272"/>
                  </a:moveTo>
                  <a:cubicBezTo>
                    <a:pt x="34853" y="55272"/>
                    <a:pt x="41843" y="52376"/>
                    <a:pt x="46996" y="47221"/>
                  </a:cubicBezTo>
                  <a:cubicBezTo>
                    <a:pt x="52148" y="42066"/>
                    <a:pt x="55044" y="35074"/>
                    <a:pt x="55044" y="27784"/>
                  </a:cubicBezTo>
                  <a:cubicBezTo>
                    <a:pt x="55044" y="20494"/>
                    <a:pt x="52148" y="13501"/>
                    <a:pt x="46996" y="8347"/>
                  </a:cubicBezTo>
                  <a:cubicBezTo>
                    <a:pt x="41843" y="3192"/>
                    <a:pt x="34853" y="295"/>
                    <a:pt x="27565" y="295"/>
                  </a:cubicBezTo>
                  <a:cubicBezTo>
                    <a:pt x="20278" y="295"/>
                    <a:pt x="13288" y="3192"/>
                    <a:pt x="8135" y="8347"/>
                  </a:cubicBezTo>
                  <a:cubicBezTo>
                    <a:pt x="2982" y="13501"/>
                    <a:pt x="87" y="20494"/>
                    <a:pt x="87" y="27784"/>
                  </a:cubicBezTo>
                  <a:cubicBezTo>
                    <a:pt x="87" y="35074"/>
                    <a:pt x="2982" y="42066"/>
                    <a:pt x="8135" y="47221"/>
                  </a:cubicBezTo>
                  <a:cubicBezTo>
                    <a:pt x="13288" y="52376"/>
                    <a:pt x="20278" y="55272"/>
                    <a:pt x="27565" y="55272"/>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6F396FC0-00E0-464A-A37A-AC83F76B640E}"/>
                </a:ext>
              </a:extLst>
            </p:cNvPr>
            <p:cNvSpPr/>
            <p:nvPr/>
          </p:nvSpPr>
          <p:spPr>
            <a:xfrm>
              <a:off x="1901311" y="6001391"/>
              <a:ext cx="54956" cy="54976"/>
            </a:xfrm>
            <a:custGeom>
              <a:avLst/>
              <a:gdLst>
                <a:gd name="connsiteX0" fmla="*/ 27572 w 54956"/>
                <a:gd name="connsiteY0" fmla="*/ 55260 h 54976"/>
                <a:gd name="connsiteX1" fmla="*/ 47002 w 54956"/>
                <a:gd name="connsiteY1" fmla="*/ 47209 h 54976"/>
                <a:gd name="connsiteX2" fmla="*/ 55050 w 54956"/>
                <a:gd name="connsiteY2" fmla="*/ 27772 h 54976"/>
                <a:gd name="connsiteX3" fmla="*/ 47002 w 54956"/>
                <a:gd name="connsiteY3" fmla="*/ 8335 h 54976"/>
                <a:gd name="connsiteX4" fmla="*/ 27572 w 54956"/>
                <a:gd name="connsiteY4" fmla="*/ 284 h 54976"/>
                <a:gd name="connsiteX5" fmla="*/ 8142 w 54956"/>
                <a:gd name="connsiteY5" fmla="*/ 8335 h 54976"/>
                <a:gd name="connsiteX6" fmla="*/ 94 w 54956"/>
                <a:gd name="connsiteY6" fmla="*/ 27772 h 54976"/>
                <a:gd name="connsiteX7" fmla="*/ 8142 w 54956"/>
                <a:gd name="connsiteY7" fmla="*/ 47209 h 54976"/>
                <a:gd name="connsiteX8" fmla="*/ 27572 w 54956"/>
                <a:gd name="connsiteY8" fmla="*/ 55260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72" y="55260"/>
                  </a:moveTo>
                  <a:cubicBezTo>
                    <a:pt x="34859" y="55260"/>
                    <a:pt x="41849" y="52364"/>
                    <a:pt x="47002" y="47209"/>
                  </a:cubicBezTo>
                  <a:cubicBezTo>
                    <a:pt x="52155" y="42054"/>
                    <a:pt x="55050" y="35062"/>
                    <a:pt x="55050" y="27772"/>
                  </a:cubicBezTo>
                  <a:cubicBezTo>
                    <a:pt x="55050" y="20482"/>
                    <a:pt x="52155" y="13490"/>
                    <a:pt x="47002" y="8335"/>
                  </a:cubicBezTo>
                  <a:cubicBezTo>
                    <a:pt x="41849" y="3180"/>
                    <a:pt x="34859" y="284"/>
                    <a:pt x="27572" y="284"/>
                  </a:cubicBezTo>
                  <a:cubicBezTo>
                    <a:pt x="20285" y="284"/>
                    <a:pt x="13295" y="3180"/>
                    <a:pt x="8142" y="8335"/>
                  </a:cubicBezTo>
                  <a:cubicBezTo>
                    <a:pt x="2989" y="13490"/>
                    <a:pt x="94" y="20482"/>
                    <a:pt x="94" y="27772"/>
                  </a:cubicBezTo>
                  <a:cubicBezTo>
                    <a:pt x="94" y="35062"/>
                    <a:pt x="2989" y="42054"/>
                    <a:pt x="8142" y="47209"/>
                  </a:cubicBezTo>
                  <a:cubicBezTo>
                    <a:pt x="13295" y="52364"/>
                    <a:pt x="20285" y="55260"/>
                    <a:pt x="27572" y="55260"/>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0124EF3A-4AC2-ABAE-CD45-C60DCD5E7573}"/>
                </a:ext>
              </a:extLst>
            </p:cNvPr>
            <p:cNvSpPr/>
            <p:nvPr/>
          </p:nvSpPr>
          <p:spPr>
            <a:xfrm>
              <a:off x="1961997" y="5542080"/>
              <a:ext cx="54956" cy="54976"/>
            </a:xfrm>
            <a:custGeom>
              <a:avLst/>
              <a:gdLst>
                <a:gd name="connsiteX0" fmla="*/ 27579 w 54956"/>
                <a:gd name="connsiteY0" fmla="*/ 55210 h 54976"/>
                <a:gd name="connsiteX1" fmla="*/ 47009 w 54956"/>
                <a:gd name="connsiteY1" fmla="*/ 47159 h 54976"/>
                <a:gd name="connsiteX2" fmla="*/ 55057 w 54956"/>
                <a:gd name="connsiteY2" fmla="*/ 27722 h 54976"/>
                <a:gd name="connsiteX3" fmla="*/ 47009 w 54956"/>
                <a:gd name="connsiteY3" fmla="*/ 8285 h 54976"/>
                <a:gd name="connsiteX4" fmla="*/ 27579 w 54956"/>
                <a:gd name="connsiteY4" fmla="*/ 234 h 54976"/>
                <a:gd name="connsiteX5" fmla="*/ 8149 w 54956"/>
                <a:gd name="connsiteY5" fmla="*/ 8285 h 54976"/>
                <a:gd name="connsiteX6" fmla="*/ 100 w 54956"/>
                <a:gd name="connsiteY6" fmla="*/ 27722 h 54976"/>
                <a:gd name="connsiteX7" fmla="*/ 8149 w 54956"/>
                <a:gd name="connsiteY7" fmla="*/ 47159 h 54976"/>
                <a:gd name="connsiteX8" fmla="*/ 27579 w 54956"/>
                <a:gd name="connsiteY8" fmla="*/ 55210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79" y="55210"/>
                  </a:moveTo>
                  <a:cubicBezTo>
                    <a:pt x="34866" y="55210"/>
                    <a:pt x="41856" y="52314"/>
                    <a:pt x="47009" y="47159"/>
                  </a:cubicBezTo>
                  <a:cubicBezTo>
                    <a:pt x="52162" y="42004"/>
                    <a:pt x="55057" y="35012"/>
                    <a:pt x="55057" y="27722"/>
                  </a:cubicBezTo>
                  <a:cubicBezTo>
                    <a:pt x="55057" y="20432"/>
                    <a:pt x="52162" y="13440"/>
                    <a:pt x="47009" y="8285"/>
                  </a:cubicBezTo>
                  <a:cubicBezTo>
                    <a:pt x="41856" y="3130"/>
                    <a:pt x="34866" y="234"/>
                    <a:pt x="27579" y="234"/>
                  </a:cubicBezTo>
                  <a:cubicBezTo>
                    <a:pt x="20291" y="234"/>
                    <a:pt x="13301" y="3130"/>
                    <a:pt x="8149" y="8285"/>
                  </a:cubicBezTo>
                  <a:cubicBezTo>
                    <a:pt x="2996" y="13440"/>
                    <a:pt x="100" y="20432"/>
                    <a:pt x="100" y="27722"/>
                  </a:cubicBezTo>
                  <a:cubicBezTo>
                    <a:pt x="100" y="35012"/>
                    <a:pt x="2996" y="42004"/>
                    <a:pt x="8149" y="47159"/>
                  </a:cubicBezTo>
                  <a:cubicBezTo>
                    <a:pt x="13301" y="52314"/>
                    <a:pt x="20291" y="55210"/>
                    <a:pt x="27579" y="55210"/>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A198C55C-88B1-09B3-97D3-3A4BA9987621}"/>
                </a:ext>
              </a:extLst>
            </p:cNvPr>
            <p:cNvSpPr/>
            <p:nvPr/>
          </p:nvSpPr>
          <p:spPr>
            <a:xfrm>
              <a:off x="2022688" y="5588498"/>
              <a:ext cx="54956" cy="54976"/>
            </a:xfrm>
            <a:custGeom>
              <a:avLst/>
              <a:gdLst>
                <a:gd name="connsiteX0" fmla="*/ 27585 w 54956"/>
                <a:gd name="connsiteY0" fmla="*/ 55215 h 54976"/>
                <a:gd name="connsiteX1" fmla="*/ 47015 w 54956"/>
                <a:gd name="connsiteY1" fmla="*/ 47164 h 54976"/>
                <a:gd name="connsiteX2" fmla="*/ 55064 w 54956"/>
                <a:gd name="connsiteY2" fmla="*/ 27727 h 54976"/>
                <a:gd name="connsiteX3" fmla="*/ 47015 w 54956"/>
                <a:gd name="connsiteY3" fmla="*/ 8290 h 54976"/>
                <a:gd name="connsiteX4" fmla="*/ 27585 w 54956"/>
                <a:gd name="connsiteY4" fmla="*/ 239 h 54976"/>
                <a:gd name="connsiteX5" fmla="*/ 8155 w 54956"/>
                <a:gd name="connsiteY5" fmla="*/ 8290 h 54976"/>
                <a:gd name="connsiteX6" fmla="*/ 107 w 54956"/>
                <a:gd name="connsiteY6" fmla="*/ 27727 h 54976"/>
                <a:gd name="connsiteX7" fmla="*/ 8155 w 54956"/>
                <a:gd name="connsiteY7" fmla="*/ 47164 h 54976"/>
                <a:gd name="connsiteX8" fmla="*/ 27585 w 54956"/>
                <a:gd name="connsiteY8" fmla="*/ 5521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85" y="55215"/>
                  </a:moveTo>
                  <a:cubicBezTo>
                    <a:pt x="34873" y="55215"/>
                    <a:pt x="41862" y="52319"/>
                    <a:pt x="47015" y="47164"/>
                  </a:cubicBezTo>
                  <a:cubicBezTo>
                    <a:pt x="52168" y="42009"/>
                    <a:pt x="55064" y="35017"/>
                    <a:pt x="55064" y="27727"/>
                  </a:cubicBezTo>
                  <a:cubicBezTo>
                    <a:pt x="55064" y="20437"/>
                    <a:pt x="52168" y="13445"/>
                    <a:pt x="47015" y="8290"/>
                  </a:cubicBezTo>
                  <a:cubicBezTo>
                    <a:pt x="41862" y="3135"/>
                    <a:pt x="34873" y="239"/>
                    <a:pt x="27585" y="239"/>
                  </a:cubicBezTo>
                  <a:cubicBezTo>
                    <a:pt x="20298" y="239"/>
                    <a:pt x="13308" y="3135"/>
                    <a:pt x="8155" y="8290"/>
                  </a:cubicBezTo>
                  <a:cubicBezTo>
                    <a:pt x="3002" y="13445"/>
                    <a:pt x="107" y="20437"/>
                    <a:pt x="107" y="27727"/>
                  </a:cubicBezTo>
                  <a:cubicBezTo>
                    <a:pt x="107" y="35017"/>
                    <a:pt x="3002" y="42009"/>
                    <a:pt x="8155" y="47164"/>
                  </a:cubicBezTo>
                  <a:cubicBezTo>
                    <a:pt x="13308" y="52319"/>
                    <a:pt x="20298" y="55215"/>
                    <a:pt x="27585" y="5521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EF34A799-93DA-ABEF-F393-98A0B20A7834}"/>
                </a:ext>
              </a:extLst>
            </p:cNvPr>
            <p:cNvSpPr/>
            <p:nvPr/>
          </p:nvSpPr>
          <p:spPr>
            <a:xfrm>
              <a:off x="2083369" y="5686109"/>
              <a:ext cx="54956" cy="54976"/>
            </a:xfrm>
            <a:custGeom>
              <a:avLst/>
              <a:gdLst>
                <a:gd name="connsiteX0" fmla="*/ 27592 w 54956"/>
                <a:gd name="connsiteY0" fmla="*/ 55226 h 54976"/>
                <a:gd name="connsiteX1" fmla="*/ 47022 w 54956"/>
                <a:gd name="connsiteY1" fmla="*/ 47175 h 54976"/>
                <a:gd name="connsiteX2" fmla="*/ 55070 w 54956"/>
                <a:gd name="connsiteY2" fmla="*/ 27738 h 54976"/>
                <a:gd name="connsiteX3" fmla="*/ 47022 w 54956"/>
                <a:gd name="connsiteY3" fmla="*/ 8300 h 54976"/>
                <a:gd name="connsiteX4" fmla="*/ 27592 w 54956"/>
                <a:gd name="connsiteY4" fmla="*/ 249 h 54976"/>
                <a:gd name="connsiteX5" fmla="*/ 8162 w 54956"/>
                <a:gd name="connsiteY5" fmla="*/ 8300 h 54976"/>
                <a:gd name="connsiteX6" fmla="*/ 114 w 54956"/>
                <a:gd name="connsiteY6" fmla="*/ 27738 h 54976"/>
                <a:gd name="connsiteX7" fmla="*/ 8162 w 54956"/>
                <a:gd name="connsiteY7" fmla="*/ 47175 h 54976"/>
                <a:gd name="connsiteX8" fmla="*/ 27592 w 54956"/>
                <a:gd name="connsiteY8" fmla="*/ 5522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92" y="55226"/>
                  </a:moveTo>
                  <a:cubicBezTo>
                    <a:pt x="34879" y="55226"/>
                    <a:pt x="41869" y="52330"/>
                    <a:pt x="47022" y="47175"/>
                  </a:cubicBezTo>
                  <a:cubicBezTo>
                    <a:pt x="52175" y="42020"/>
                    <a:pt x="55070" y="35028"/>
                    <a:pt x="55070" y="27738"/>
                  </a:cubicBezTo>
                  <a:cubicBezTo>
                    <a:pt x="55070" y="20448"/>
                    <a:pt x="52175" y="13455"/>
                    <a:pt x="47022" y="8300"/>
                  </a:cubicBezTo>
                  <a:cubicBezTo>
                    <a:pt x="41869" y="3146"/>
                    <a:pt x="34879" y="249"/>
                    <a:pt x="27592" y="249"/>
                  </a:cubicBezTo>
                  <a:cubicBezTo>
                    <a:pt x="20305" y="249"/>
                    <a:pt x="13315" y="3146"/>
                    <a:pt x="8162" y="8300"/>
                  </a:cubicBezTo>
                  <a:cubicBezTo>
                    <a:pt x="3009" y="13455"/>
                    <a:pt x="114" y="20448"/>
                    <a:pt x="114" y="27738"/>
                  </a:cubicBezTo>
                  <a:cubicBezTo>
                    <a:pt x="114" y="35028"/>
                    <a:pt x="3009" y="42020"/>
                    <a:pt x="8162" y="47175"/>
                  </a:cubicBezTo>
                  <a:cubicBezTo>
                    <a:pt x="13315" y="52330"/>
                    <a:pt x="20305" y="55226"/>
                    <a:pt x="27592" y="5522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010A3065-42FF-C385-0FB6-F82AE7B09A31}"/>
                </a:ext>
              </a:extLst>
            </p:cNvPr>
            <p:cNvSpPr/>
            <p:nvPr/>
          </p:nvSpPr>
          <p:spPr>
            <a:xfrm>
              <a:off x="2144060" y="5586189"/>
              <a:ext cx="54956" cy="54976"/>
            </a:xfrm>
            <a:custGeom>
              <a:avLst/>
              <a:gdLst>
                <a:gd name="connsiteX0" fmla="*/ 27599 w 54956"/>
                <a:gd name="connsiteY0" fmla="*/ 55215 h 54976"/>
                <a:gd name="connsiteX1" fmla="*/ 47029 w 54956"/>
                <a:gd name="connsiteY1" fmla="*/ 47164 h 54976"/>
                <a:gd name="connsiteX2" fmla="*/ 55077 w 54956"/>
                <a:gd name="connsiteY2" fmla="*/ 27727 h 54976"/>
                <a:gd name="connsiteX3" fmla="*/ 47029 w 54956"/>
                <a:gd name="connsiteY3" fmla="*/ 8290 h 54976"/>
                <a:gd name="connsiteX4" fmla="*/ 27599 w 54956"/>
                <a:gd name="connsiteY4" fmla="*/ 238 h 54976"/>
                <a:gd name="connsiteX5" fmla="*/ 8168 w 54956"/>
                <a:gd name="connsiteY5" fmla="*/ 8290 h 54976"/>
                <a:gd name="connsiteX6" fmla="*/ 120 w 54956"/>
                <a:gd name="connsiteY6" fmla="*/ 27727 h 54976"/>
                <a:gd name="connsiteX7" fmla="*/ 8168 w 54956"/>
                <a:gd name="connsiteY7" fmla="*/ 47164 h 54976"/>
                <a:gd name="connsiteX8" fmla="*/ 27599 w 54956"/>
                <a:gd name="connsiteY8" fmla="*/ 5521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599" y="55215"/>
                  </a:moveTo>
                  <a:cubicBezTo>
                    <a:pt x="34886" y="55215"/>
                    <a:pt x="41876" y="52319"/>
                    <a:pt x="47029" y="47164"/>
                  </a:cubicBezTo>
                  <a:cubicBezTo>
                    <a:pt x="52182" y="42009"/>
                    <a:pt x="55077" y="35017"/>
                    <a:pt x="55077" y="27727"/>
                  </a:cubicBezTo>
                  <a:cubicBezTo>
                    <a:pt x="55077" y="20437"/>
                    <a:pt x="52182" y="13444"/>
                    <a:pt x="47029" y="8290"/>
                  </a:cubicBezTo>
                  <a:cubicBezTo>
                    <a:pt x="41876" y="3135"/>
                    <a:pt x="34886" y="238"/>
                    <a:pt x="27599" y="238"/>
                  </a:cubicBezTo>
                  <a:cubicBezTo>
                    <a:pt x="20311" y="238"/>
                    <a:pt x="13321" y="3135"/>
                    <a:pt x="8168" y="8290"/>
                  </a:cubicBezTo>
                  <a:cubicBezTo>
                    <a:pt x="3016" y="13444"/>
                    <a:pt x="120" y="20437"/>
                    <a:pt x="120" y="27727"/>
                  </a:cubicBezTo>
                  <a:cubicBezTo>
                    <a:pt x="120" y="35017"/>
                    <a:pt x="3016" y="42009"/>
                    <a:pt x="8168" y="47164"/>
                  </a:cubicBezTo>
                  <a:cubicBezTo>
                    <a:pt x="13321" y="52319"/>
                    <a:pt x="20311" y="55215"/>
                    <a:pt x="27599" y="5521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4" name="Freeform: Shape 33">
              <a:extLst>
                <a:ext uri="{FF2B5EF4-FFF2-40B4-BE49-F238E27FC236}">
                  <a16:creationId xmlns:a16="http://schemas.microsoft.com/office/drawing/2014/main" id="{360FA77B-B594-1FC1-7B5A-D5E7CB0ED32E}"/>
                </a:ext>
              </a:extLst>
            </p:cNvPr>
            <p:cNvSpPr/>
            <p:nvPr/>
          </p:nvSpPr>
          <p:spPr>
            <a:xfrm>
              <a:off x="2204750" y="5666840"/>
              <a:ext cx="54956" cy="54976"/>
            </a:xfrm>
            <a:custGeom>
              <a:avLst/>
              <a:gdLst>
                <a:gd name="connsiteX0" fmla="*/ 27605 w 54956"/>
                <a:gd name="connsiteY0" fmla="*/ 55224 h 54976"/>
                <a:gd name="connsiteX1" fmla="*/ 47035 w 54956"/>
                <a:gd name="connsiteY1" fmla="*/ 47173 h 54976"/>
                <a:gd name="connsiteX2" fmla="*/ 55084 w 54956"/>
                <a:gd name="connsiteY2" fmla="*/ 27736 h 54976"/>
                <a:gd name="connsiteX3" fmla="*/ 47035 w 54956"/>
                <a:gd name="connsiteY3" fmla="*/ 8298 h 54976"/>
                <a:gd name="connsiteX4" fmla="*/ 27605 w 54956"/>
                <a:gd name="connsiteY4" fmla="*/ 247 h 54976"/>
                <a:gd name="connsiteX5" fmla="*/ 8175 w 54956"/>
                <a:gd name="connsiteY5" fmla="*/ 8298 h 54976"/>
                <a:gd name="connsiteX6" fmla="*/ 127 w 54956"/>
                <a:gd name="connsiteY6" fmla="*/ 27736 h 54976"/>
                <a:gd name="connsiteX7" fmla="*/ 8175 w 54956"/>
                <a:gd name="connsiteY7" fmla="*/ 47173 h 54976"/>
                <a:gd name="connsiteX8" fmla="*/ 27605 w 54956"/>
                <a:gd name="connsiteY8" fmla="*/ 55224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05" y="55224"/>
                  </a:moveTo>
                  <a:cubicBezTo>
                    <a:pt x="34893" y="55224"/>
                    <a:pt x="41882" y="52327"/>
                    <a:pt x="47035" y="47173"/>
                  </a:cubicBezTo>
                  <a:cubicBezTo>
                    <a:pt x="52188" y="42018"/>
                    <a:pt x="55084" y="35026"/>
                    <a:pt x="55084" y="27736"/>
                  </a:cubicBezTo>
                  <a:cubicBezTo>
                    <a:pt x="55084" y="20446"/>
                    <a:pt x="52188" y="13453"/>
                    <a:pt x="47035" y="8298"/>
                  </a:cubicBezTo>
                  <a:cubicBezTo>
                    <a:pt x="41882" y="3144"/>
                    <a:pt x="34893" y="247"/>
                    <a:pt x="27605" y="247"/>
                  </a:cubicBezTo>
                  <a:cubicBezTo>
                    <a:pt x="20318" y="247"/>
                    <a:pt x="13328" y="3144"/>
                    <a:pt x="8175" y="8298"/>
                  </a:cubicBezTo>
                  <a:cubicBezTo>
                    <a:pt x="3022" y="13453"/>
                    <a:pt x="127" y="20446"/>
                    <a:pt x="127" y="27736"/>
                  </a:cubicBezTo>
                  <a:cubicBezTo>
                    <a:pt x="127" y="35026"/>
                    <a:pt x="3022" y="42018"/>
                    <a:pt x="8175" y="47173"/>
                  </a:cubicBezTo>
                  <a:cubicBezTo>
                    <a:pt x="13328" y="52327"/>
                    <a:pt x="20318" y="55224"/>
                    <a:pt x="27605" y="55224"/>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A16B1665-0469-D065-18BF-33DE14AB4D4F}"/>
                </a:ext>
              </a:extLst>
            </p:cNvPr>
            <p:cNvSpPr/>
            <p:nvPr/>
          </p:nvSpPr>
          <p:spPr>
            <a:xfrm>
              <a:off x="2265431" y="5788632"/>
              <a:ext cx="54956" cy="54976"/>
            </a:xfrm>
            <a:custGeom>
              <a:avLst/>
              <a:gdLst>
                <a:gd name="connsiteX0" fmla="*/ 27612 w 54956"/>
                <a:gd name="connsiteY0" fmla="*/ 55237 h 54976"/>
                <a:gd name="connsiteX1" fmla="*/ 47042 w 54956"/>
                <a:gd name="connsiteY1" fmla="*/ 47186 h 54976"/>
                <a:gd name="connsiteX2" fmla="*/ 55090 w 54956"/>
                <a:gd name="connsiteY2" fmla="*/ 27749 h 54976"/>
                <a:gd name="connsiteX3" fmla="*/ 47042 w 54956"/>
                <a:gd name="connsiteY3" fmla="*/ 8312 h 54976"/>
                <a:gd name="connsiteX4" fmla="*/ 27612 w 54956"/>
                <a:gd name="connsiteY4" fmla="*/ 261 h 54976"/>
                <a:gd name="connsiteX5" fmla="*/ 8182 w 54956"/>
                <a:gd name="connsiteY5" fmla="*/ 8312 h 54976"/>
                <a:gd name="connsiteX6" fmla="*/ 133 w 54956"/>
                <a:gd name="connsiteY6" fmla="*/ 27749 h 54976"/>
                <a:gd name="connsiteX7" fmla="*/ 8182 w 54956"/>
                <a:gd name="connsiteY7" fmla="*/ 47186 h 54976"/>
                <a:gd name="connsiteX8" fmla="*/ 27612 w 54956"/>
                <a:gd name="connsiteY8" fmla="*/ 5523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12" y="55237"/>
                  </a:moveTo>
                  <a:cubicBezTo>
                    <a:pt x="34899" y="55237"/>
                    <a:pt x="41889" y="52341"/>
                    <a:pt x="47042" y="47186"/>
                  </a:cubicBezTo>
                  <a:cubicBezTo>
                    <a:pt x="52195" y="42031"/>
                    <a:pt x="55090" y="35039"/>
                    <a:pt x="55090" y="27749"/>
                  </a:cubicBezTo>
                  <a:cubicBezTo>
                    <a:pt x="55090" y="20459"/>
                    <a:pt x="52195" y="13466"/>
                    <a:pt x="47042" y="8312"/>
                  </a:cubicBezTo>
                  <a:cubicBezTo>
                    <a:pt x="41889" y="3157"/>
                    <a:pt x="34899" y="261"/>
                    <a:pt x="27612" y="261"/>
                  </a:cubicBezTo>
                  <a:cubicBezTo>
                    <a:pt x="20324" y="261"/>
                    <a:pt x="13335" y="3157"/>
                    <a:pt x="8182" y="8312"/>
                  </a:cubicBezTo>
                  <a:cubicBezTo>
                    <a:pt x="3029" y="13466"/>
                    <a:pt x="133" y="20459"/>
                    <a:pt x="133" y="27749"/>
                  </a:cubicBezTo>
                  <a:cubicBezTo>
                    <a:pt x="133" y="35039"/>
                    <a:pt x="3029" y="42031"/>
                    <a:pt x="8182" y="47186"/>
                  </a:cubicBezTo>
                  <a:cubicBezTo>
                    <a:pt x="13335" y="52341"/>
                    <a:pt x="20324" y="55237"/>
                    <a:pt x="27612" y="5523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7B0F8B31-977B-91C8-4CEB-87C1503E349A}"/>
                </a:ext>
              </a:extLst>
            </p:cNvPr>
            <p:cNvSpPr/>
            <p:nvPr/>
          </p:nvSpPr>
          <p:spPr>
            <a:xfrm>
              <a:off x="2326122" y="5513849"/>
              <a:ext cx="54956" cy="54976"/>
            </a:xfrm>
            <a:custGeom>
              <a:avLst/>
              <a:gdLst>
                <a:gd name="connsiteX0" fmla="*/ 27618 w 54956"/>
                <a:gd name="connsiteY0" fmla="*/ 55207 h 54976"/>
                <a:gd name="connsiteX1" fmla="*/ 47049 w 54956"/>
                <a:gd name="connsiteY1" fmla="*/ 47156 h 54976"/>
                <a:gd name="connsiteX2" fmla="*/ 55097 w 54956"/>
                <a:gd name="connsiteY2" fmla="*/ 27719 h 54976"/>
                <a:gd name="connsiteX3" fmla="*/ 47049 w 54956"/>
                <a:gd name="connsiteY3" fmla="*/ 8282 h 54976"/>
                <a:gd name="connsiteX4" fmla="*/ 27618 w 54956"/>
                <a:gd name="connsiteY4" fmla="*/ 231 h 54976"/>
                <a:gd name="connsiteX5" fmla="*/ 8188 w 54956"/>
                <a:gd name="connsiteY5" fmla="*/ 8282 h 54976"/>
                <a:gd name="connsiteX6" fmla="*/ 140 w 54956"/>
                <a:gd name="connsiteY6" fmla="*/ 27719 h 54976"/>
                <a:gd name="connsiteX7" fmla="*/ 8188 w 54956"/>
                <a:gd name="connsiteY7" fmla="*/ 47156 h 54976"/>
                <a:gd name="connsiteX8" fmla="*/ 27618 w 54956"/>
                <a:gd name="connsiteY8" fmla="*/ 5520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18" y="55207"/>
                  </a:moveTo>
                  <a:cubicBezTo>
                    <a:pt x="34906" y="55207"/>
                    <a:pt x="41896" y="52311"/>
                    <a:pt x="47049" y="47156"/>
                  </a:cubicBezTo>
                  <a:cubicBezTo>
                    <a:pt x="52201" y="42001"/>
                    <a:pt x="55097" y="35009"/>
                    <a:pt x="55097" y="27719"/>
                  </a:cubicBezTo>
                  <a:cubicBezTo>
                    <a:pt x="55097" y="20429"/>
                    <a:pt x="52201" y="13436"/>
                    <a:pt x="47049" y="8282"/>
                  </a:cubicBezTo>
                  <a:cubicBezTo>
                    <a:pt x="41896" y="3127"/>
                    <a:pt x="34906" y="231"/>
                    <a:pt x="27618" y="231"/>
                  </a:cubicBezTo>
                  <a:cubicBezTo>
                    <a:pt x="20331" y="231"/>
                    <a:pt x="13341" y="3127"/>
                    <a:pt x="8188" y="8282"/>
                  </a:cubicBezTo>
                  <a:cubicBezTo>
                    <a:pt x="3035" y="13436"/>
                    <a:pt x="140" y="20429"/>
                    <a:pt x="140" y="27719"/>
                  </a:cubicBezTo>
                  <a:cubicBezTo>
                    <a:pt x="140" y="35009"/>
                    <a:pt x="3035" y="42001"/>
                    <a:pt x="8188" y="47156"/>
                  </a:cubicBezTo>
                  <a:cubicBezTo>
                    <a:pt x="13341" y="52311"/>
                    <a:pt x="20331" y="55207"/>
                    <a:pt x="27618" y="5520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7" name="Freeform: Shape 36">
              <a:extLst>
                <a:ext uri="{FF2B5EF4-FFF2-40B4-BE49-F238E27FC236}">
                  <a16:creationId xmlns:a16="http://schemas.microsoft.com/office/drawing/2014/main" id="{B89A83AC-2F18-01D6-45C1-10F886BFA947}"/>
                </a:ext>
              </a:extLst>
            </p:cNvPr>
            <p:cNvSpPr/>
            <p:nvPr/>
          </p:nvSpPr>
          <p:spPr>
            <a:xfrm>
              <a:off x="2386803" y="5599989"/>
              <a:ext cx="54956" cy="54976"/>
            </a:xfrm>
            <a:custGeom>
              <a:avLst/>
              <a:gdLst>
                <a:gd name="connsiteX0" fmla="*/ 27625 w 54956"/>
                <a:gd name="connsiteY0" fmla="*/ 55217 h 54976"/>
                <a:gd name="connsiteX1" fmla="*/ 47055 w 54956"/>
                <a:gd name="connsiteY1" fmla="*/ 47165 h 54976"/>
                <a:gd name="connsiteX2" fmla="*/ 55103 w 54956"/>
                <a:gd name="connsiteY2" fmla="*/ 27728 h 54976"/>
                <a:gd name="connsiteX3" fmla="*/ 47055 w 54956"/>
                <a:gd name="connsiteY3" fmla="*/ 8291 h 54976"/>
                <a:gd name="connsiteX4" fmla="*/ 27625 w 54956"/>
                <a:gd name="connsiteY4" fmla="*/ 240 h 54976"/>
                <a:gd name="connsiteX5" fmla="*/ 8195 w 54956"/>
                <a:gd name="connsiteY5" fmla="*/ 8291 h 54976"/>
                <a:gd name="connsiteX6" fmla="*/ 147 w 54956"/>
                <a:gd name="connsiteY6" fmla="*/ 27728 h 54976"/>
                <a:gd name="connsiteX7" fmla="*/ 8195 w 54956"/>
                <a:gd name="connsiteY7" fmla="*/ 47165 h 54976"/>
                <a:gd name="connsiteX8" fmla="*/ 27625 w 54956"/>
                <a:gd name="connsiteY8" fmla="*/ 5521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25" y="55217"/>
                  </a:moveTo>
                  <a:cubicBezTo>
                    <a:pt x="34912" y="55217"/>
                    <a:pt x="41902" y="52320"/>
                    <a:pt x="47055" y="47165"/>
                  </a:cubicBezTo>
                  <a:cubicBezTo>
                    <a:pt x="52208" y="42011"/>
                    <a:pt x="55103" y="35018"/>
                    <a:pt x="55103" y="27728"/>
                  </a:cubicBezTo>
                  <a:cubicBezTo>
                    <a:pt x="55103" y="20438"/>
                    <a:pt x="52208" y="13446"/>
                    <a:pt x="47055" y="8291"/>
                  </a:cubicBezTo>
                  <a:cubicBezTo>
                    <a:pt x="41902" y="3136"/>
                    <a:pt x="34912" y="240"/>
                    <a:pt x="27625" y="240"/>
                  </a:cubicBezTo>
                  <a:cubicBezTo>
                    <a:pt x="20338" y="240"/>
                    <a:pt x="13348" y="3136"/>
                    <a:pt x="8195" y="8291"/>
                  </a:cubicBezTo>
                  <a:cubicBezTo>
                    <a:pt x="3042" y="13446"/>
                    <a:pt x="147" y="20438"/>
                    <a:pt x="147" y="27728"/>
                  </a:cubicBezTo>
                  <a:cubicBezTo>
                    <a:pt x="147" y="35018"/>
                    <a:pt x="3042" y="42011"/>
                    <a:pt x="8195" y="47165"/>
                  </a:cubicBezTo>
                  <a:cubicBezTo>
                    <a:pt x="13348" y="52320"/>
                    <a:pt x="20338" y="55217"/>
                    <a:pt x="27625" y="5521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AB97AE96-8B6C-7547-48C5-032B54169198}"/>
                </a:ext>
              </a:extLst>
            </p:cNvPr>
            <p:cNvSpPr/>
            <p:nvPr/>
          </p:nvSpPr>
          <p:spPr>
            <a:xfrm>
              <a:off x="2447494" y="5304480"/>
              <a:ext cx="54956" cy="54976"/>
            </a:xfrm>
            <a:custGeom>
              <a:avLst/>
              <a:gdLst>
                <a:gd name="connsiteX0" fmla="*/ 27632 w 54956"/>
                <a:gd name="connsiteY0" fmla="*/ 55184 h 54976"/>
                <a:gd name="connsiteX1" fmla="*/ 47062 w 54956"/>
                <a:gd name="connsiteY1" fmla="*/ 47133 h 54976"/>
                <a:gd name="connsiteX2" fmla="*/ 55110 w 54956"/>
                <a:gd name="connsiteY2" fmla="*/ 27696 h 54976"/>
                <a:gd name="connsiteX3" fmla="*/ 47062 w 54956"/>
                <a:gd name="connsiteY3" fmla="*/ 8259 h 54976"/>
                <a:gd name="connsiteX4" fmla="*/ 27632 w 54956"/>
                <a:gd name="connsiteY4" fmla="*/ 208 h 54976"/>
                <a:gd name="connsiteX5" fmla="*/ 8202 w 54956"/>
                <a:gd name="connsiteY5" fmla="*/ 8259 h 54976"/>
                <a:gd name="connsiteX6" fmla="*/ 153 w 54956"/>
                <a:gd name="connsiteY6" fmla="*/ 27696 h 54976"/>
                <a:gd name="connsiteX7" fmla="*/ 8202 w 54956"/>
                <a:gd name="connsiteY7" fmla="*/ 47133 h 54976"/>
                <a:gd name="connsiteX8" fmla="*/ 27632 w 54956"/>
                <a:gd name="connsiteY8" fmla="*/ 55184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32" y="55184"/>
                  </a:moveTo>
                  <a:cubicBezTo>
                    <a:pt x="34919" y="55184"/>
                    <a:pt x="41909" y="52288"/>
                    <a:pt x="47062" y="47133"/>
                  </a:cubicBezTo>
                  <a:cubicBezTo>
                    <a:pt x="52215" y="41978"/>
                    <a:pt x="55110" y="34986"/>
                    <a:pt x="55110" y="27696"/>
                  </a:cubicBezTo>
                  <a:cubicBezTo>
                    <a:pt x="55110" y="20406"/>
                    <a:pt x="52215" y="13414"/>
                    <a:pt x="47062" y="8259"/>
                  </a:cubicBezTo>
                  <a:cubicBezTo>
                    <a:pt x="41909" y="3104"/>
                    <a:pt x="34919" y="208"/>
                    <a:pt x="27632" y="208"/>
                  </a:cubicBezTo>
                  <a:cubicBezTo>
                    <a:pt x="20344" y="208"/>
                    <a:pt x="13354" y="3104"/>
                    <a:pt x="8202" y="8259"/>
                  </a:cubicBezTo>
                  <a:cubicBezTo>
                    <a:pt x="3049" y="13414"/>
                    <a:pt x="153" y="20406"/>
                    <a:pt x="153" y="27696"/>
                  </a:cubicBezTo>
                  <a:cubicBezTo>
                    <a:pt x="153" y="34986"/>
                    <a:pt x="3049" y="41978"/>
                    <a:pt x="8202" y="47133"/>
                  </a:cubicBezTo>
                  <a:cubicBezTo>
                    <a:pt x="13354" y="52288"/>
                    <a:pt x="20344" y="55184"/>
                    <a:pt x="27632" y="55184"/>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7C2FB435-497A-34CF-7B68-A89DB77C635F}"/>
                </a:ext>
              </a:extLst>
            </p:cNvPr>
            <p:cNvSpPr/>
            <p:nvPr/>
          </p:nvSpPr>
          <p:spPr>
            <a:xfrm>
              <a:off x="2508184" y="5372862"/>
              <a:ext cx="54956" cy="54976"/>
            </a:xfrm>
            <a:custGeom>
              <a:avLst/>
              <a:gdLst>
                <a:gd name="connsiteX0" fmla="*/ 27638 w 54956"/>
                <a:gd name="connsiteY0" fmla="*/ 55192 h 54976"/>
                <a:gd name="connsiteX1" fmla="*/ 47068 w 54956"/>
                <a:gd name="connsiteY1" fmla="*/ 47141 h 54976"/>
                <a:gd name="connsiteX2" fmla="*/ 55117 w 54956"/>
                <a:gd name="connsiteY2" fmla="*/ 27703 h 54976"/>
                <a:gd name="connsiteX3" fmla="*/ 47068 w 54956"/>
                <a:gd name="connsiteY3" fmla="*/ 8266 h 54976"/>
                <a:gd name="connsiteX4" fmla="*/ 27638 w 54956"/>
                <a:gd name="connsiteY4" fmla="*/ 215 h 54976"/>
                <a:gd name="connsiteX5" fmla="*/ 8208 w 54956"/>
                <a:gd name="connsiteY5" fmla="*/ 8266 h 54976"/>
                <a:gd name="connsiteX6" fmla="*/ 160 w 54956"/>
                <a:gd name="connsiteY6" fmla="*/ 27703 h 54976"/>
                <a:gd name="connsiteX7" fmla="*/ 8208 w 54956"/>
                <a:gd name="connsiteY7" fmla="*/ 47141 h 54976"/>
                <a:gd name="connsiteX8" fmla="*/ 27638 w 54956"/>
                <a:gd name="connsiteY8" fmla="*/ 5519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38" y="55192"/>
                  </a:moveTo>
                  <a:cubicBezTo>
                    <a:pt x="34926" y="55192"/>
                    <a:pt x="41916" y="52295"/>
                    <a:pt x="47068" y="47141"/>
                  </a:cubicBezTo>
                  <a:cubicBezTo>
                    <a:pt x="52221" y="41986"/>
                    <a:pt x="55117" y="34993"/>
                    <a:pt x="55117" y="27703"/>
                  </a:cubicBezTo>
                  <a:cubicBezTo>
                    <a:pt x="55117" y="20413"/>
                    <a:pt x="52221" y="13421"/>
                    <a:pt x="47068" y="8266"/>
                  </a:cubicBezTo>
                  <a:cubicBezTo>
                    <a:pt x="41916" y="3111"/>
                    <a:pt x="34926" y="215"/>
                    <a:pt x="27638" y="215"/>
                  </a:cubicBezTo>
                  <a:cubicBezTo>
                    <a:pt x="20351" y="215"/>
                    <a:pt x="13361" y="3111"/>
                    <a:pt x="8208" y="8266"/>
                  </a:cubicBezTo>
                  <a:cubicBezTo>
                    <a:pt x="3055" y="13421"/>
                    <a:pt x="160" y="20413"/>
                    <a:pt x="160" y="27703"/>
                  </a:cubicBezTo>
                  <a:cubicBezTo>
                    <a:pt x="160" y="34993"/>
                    <a:pt x="3055" y="41986"/>
                    <a:pt x="8208" y="47141"/>
                  </a:cubicBezTo>
                  <a:cubicBezTo>
                    <a:pt x="13361" y="52295"/>
                    <a:pt x="20351" y="55192"/>
                    <a:pt x="27638" y="55192"/>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F8447083-9A8C-A3DD-1BE9-CADC3D344201}"/>
                </a:ext>
              </a:extLst>
            </p:cNvPr>
            <p:cNvSpPr/>
            <p:nvPr/>
          </p:nvSpPr>
          <p:spPr>
            <a:xfrm>
              <a:off x="2568866" y="5221869"/>
              <a:ext cx="54956" cy="54976"/>
            </a:xfrm>
            <a:custGeom>
              <a:avLst/>
              <a:gdLst>
                <a:gd name="connsiteX0" fmla="*/ 27645 w 54956"/>
                <a:gd name="connsiteY0" fmla="*/ 55175 h 54976"/>
                <a:gd name="connsiteX1" fmla="*/ 47075 w 54956"/>
                <a:gd name="connsiteY1" fmla="*/ 47124 h 54976"/>
                <a:gd name="connsiteX2" fmla="*/ 55123 w 54956"/>
                <a:gd name="connsiteY2" fmla="*/ 27687 h 54976"/>
                <a:gd name="connsiteX3" fmla="*/ 47075 w 54956"/>
                <a:gd name="connsiteY3" fmla="*/ 8250 h 54976"/>
                <a:gd name="connsiteX4" fmla="*/ 27645 w 54956"/>
                <a:gd name="connsiteY4" fmla="*/ 199 h 54976"/>
                <a:gd name="connsiteX5" fmla="*/ 8215 w 54956"/>
                <a:gd name="connsiteY5" fmla="*/ 8250 h 54976"/>
                <a:gd name="connsiteX6" fmla="*/ 167 w 54956"/>
                <a:gd name="connsiteY6" fmla="*/ 27687 h 54976"/>
                <a:gd name="connsiteX7" fmla="*/ 8215 w 54956"/>
                <a:gd name="connsiteY7" fmla="*/ 47124 h 54976"/>
                <a:gd name="connsiteX8" fmla="*/ 27645 w 54956"/>
                <a:gd name="connsiteY8" fmla="*/ 5517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45" y="55175"/>
                  </a:moveTo>
                  <a:cubicBezTo>
                    <a:pt x="34932" y="55175"/>
                    <a:pt x="41922" y="52279"/>
                    <a:pt x="47075" y="47124"/>
                  </a:cubicBezTo>
                  <a:cubicBezTo>
                    <a:pt x="52228" y="41969"/>
                    <a:pt x="55123" y="34977"/>
                    <a:pt x="55123" y="27687"/>
                  </a:cubicBezTo>
                  <a:cubicBezTo>
                    <a:pt x="55123" y="20397"/>
                    <a:pt x="52228" y="13405"/>
                    <a:pt x="47075" y="8250"/>
                  </a:cubicBezTo>
                  <a:cubicBezTo>
                    <a:pt x="41922" y="3095"/>
                    <a:pt x="34932" y="199"/>
                    <a:pt x="27645" y="199"/>
                  </a:cubicBezTo>
                  <a:cubicBezTo>
                    <a:pt x="20358" y="199"/>
                    <a:pt x="13368" y="3095"/>
                    <a:pt x="8215" y="8250"/>
                  </a:cubicBezTo>
                  <a:cubicBezTo>
                    <a:pt x="3062" y="13405"/>
                    <a:pt x="167" y="20397"/>
                    <a:pt x="167" y="27687"/>
                  </a:cubicBezTo>
                  <a:cubicBezTo>
                    <a:pt x="167" y="34977"/>
                    <a:pt x="3062" y="41969"/>
                    <a:pt x="8215" y="47124"/>
                  </a:cubicBezTo>
                  <a:cubicBezTo>
                    <a:pt x="13368" y="52279"/>
                    <a:pt x="20358" y="55175"/>
                    <a:pt x="27645" y="5517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7F8F83FB-BA16-C1E6-0515-ABC9F9FDA77B}"/>
                </a:ext>
              </a:extLst>
            </p:cNvPr>
            <p:cNvSpPr/>
            <p:nvPr/>
          </p:nvSpPr>
          <p:spPr>
            <a:xfrm>
              <a:off x="2629556" y="5360602"/>
              <a:ext cx="54956" cy="54976"/>
            </a:xfrm>
            <a:custGeom>
              <a:avLst/>
              <a:gdLst>
                <a:gd name="connsiteX0" fmla="*/ 27652 w 54956"/>
                <a:gd name="connsiteY0" fmla="*/ 55190 h 54976"/>
                <a:gd name="connsiteX1" fmla="*/ 47082 w 54956"/>
                <a:gd name="connsiteY1" fmla="*/ 47139 h 54976"/>
                <a:gd name="connsiteX2" fmla="*/ 55130 w 54956"/>
                <a:gd name="connsiteY2" fmla="*/ 27702 h 54976"/>
                <a:gd name="connsiteX3" fmla="*/ 47082 w 54956"/>
                <a:gd name="connsiteY3" fmla="*/ 8265 h 54976"/>
                <a:gd name="connsiteX4" fmla="*/ 27652 w 54956"/>
                <a:gd name="connsiteY4" fmla="*/ 214 h 54976"/>
                <a:gd name="connsiteX5" fmla="*/ 8221 w 54956"/>
                <a:gd name="connsiteY5" fmla="*/ 8265 h 54976"/>
                <a:gd name="connsiteX6" fmla="*/ 173 w 54956"/>
                <a:gd name="connsiteY6" fmla="*/ 27702 h 54976"/>
                <a:gd name="connsiteX7" fmla="*/ 8221 w 54956"/>
                <a:gd name="connsiteY7" fmla="*/ 47139 h 54976"/>
                <a:gd name="connsiteX8" fmla="*/ 27652 w 54956"/>
                <a:gd name="connsiteY8" fmla="*/ 55190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52" y="55190"/>
                  </a:moveTo>
                  <a:cubicBezTo>
                    <a:pt x="34939" y="55190"/>
                    <a:pt x="41929" y="52294"/>
                    <a:pt x="47082" y="47139"/>
                  </a:cubicBezTo>
                  <a:cubicBezTo>
                    <a:pt x="52235" y="41984"/>
                    <a:pt x="55130" y="34992"/>
                    <a:pt x="55130" y="27702"/>
                  </a:cubicBezTo>
                  <a:cubicBezTo>
                    <a:pt x="55130" y="20412"/>
                    <a:pt x="52235" y="13420"/>
                    <a:pt x="47082" y="8265"/>
                  </a:cubicBezTo>
                  <a:cubicBezTo>
                    <a:pt x="41929" y="3110"/>
                    <a:pt x="34939" y="214"/>
                    <a:pt x="27652" y="214"/>
                  </a:cubicBezTo>
                  <a:cubicBezTo>
                    <a:pt x="20364" y="214"/>
                    <a:pt x="13374" y="3110"/>
                    <a:pt x="8221" y="8265"/>
                  </a:cubicBezTo>
                  <a:cubicBezTo>
                    <a:pt x="3069" y="13420"/>
                    <a:pt x="173" y="20412"/>
                    <a:pt x="173" y="27702"/>
                  </a:cubicBezTo>
                  <a:cubicBezTo>
                    <a:pt x="173" y="34992"/>
                    <a:pt x="3069" y="41984"/>
                    <a:pt x="8221" y="47139"/>
                  </a:cubicBezTo>
                  <a:cubicBezTo>
                    <a:pt x="13374" y="52294"/>
                    <a:pt x="20364" y="55190"/>
                    <a:pt x="27652" y="55190"/>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7A8CB02A-723C-1688-697D-4B5DB1155A8A}"/>
                </a:ext>
              </a:extLst>
            </p:cNvPr>
            <p:cNvSpPr/>
            <p:nvPr/>
          </p:nvSpPr>
          <p:spPr>
            <a:xfrm>
              <a:off x="2690237" y="5433758"/>
              <a:ext cx="54956" cy="54976"/>
            </a:xfrm>
            <a:custGeom>
              <a:avLst/>
              <a:gdLst>
                <a:gd name="connsiteX0" fmla="*/ 27658 w 54956"/>
                <a:gd name="connsiteY0" fmla="*/ 55198 h 54976"/>
                <a:gd name="connsiteX1" fmla="*/ 47088 w 54956"/>
                <a:gd name="connsiteY1" fmla="*/ 47147 h 54976"/>
                <a:gd name="connsiteX2" fmla="*/ 55137 w 54956"/>
                <a:gd name="connsiteY2" fmla="*/ 27710 h 54976"/>
                <a:gd name="connsiteX3" fmla="*/ 47088 w 54956"/>
                <a:gd name="connsiteY3" fmla="*/ 8273 h 54976"/>
                <a:gd name="connsiteX4" fmla="*/ 27658 w 54956"/>
                <a:gd name="connsiteY4" fmla="*/ 222 h 54976"/>
                <a:gd name="connsiteX5" fmla="*/ 8228 w 54956"/>
                <a:gd name="connsiteY5" fmla="*/ 8273 h 54976"/>
                <a:gd name="connsiteX6" fmla="*/ 180 w 54956"/>
                <a:gd name="connsiteY6" fmla="*/ 27710 h 54976"/>
                <a:gd name="connsiteX7" fmla="*/ 8228 w 54956"/>
                <a:gd name="connsiteY7" fmla="*/ 47147 h 54976"/>
                <a:gd name="connsiteX8" fmla="*/ 27658 w 54956"/>
                <a:gd name="connsiteY8" fmla="*/ 5519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58" y="55198"/>
                  </a:moveTo>
                  <a:cubicBezTo>
                    <a:pt x="34946" y="55198"/>
                    <a:pt x="41935" y="52302"/>
                    <a:pt x="47088" y="47147"/>
                  </a:cubicBezTo>
                  <a:cubicBezTo>
                    <a:pt x="52241" y="41992"/>
                    <a:pt x="55137" y="35000"/>
                    <a:pt x="55137" y="27710"/>
                  </a:cubicBezTo>
                  <a:cubicBezTo>
                    <a:pt x="55137" y="20420"/>
                    <a:pt x="52241" y="13428"/>
                    <a:pt x="47088" y="8273"/>
                  </a:cubicBezTo>
                  <a:cubicBezTo>
                    <a:pt x="41935" y="3118"/>
                    <a:pt x="34946" y="222"/>
                    <a:pt x="27658" y="222"/>
                  </a:cubicBezTo>
                  <a:cubicBezTo>
                    <a:pt x="20371" y="222"/>
                    <a:pt x="13381" y="3118"/>
                    <a:pt x="8228" y="8273"/>
                  </a:cubicBezTo>
                  <a:cubicBezTo>
                    <a:pt x="3075" y="13428"/>
                    <a:pt x="180" y="20420"/>
                    <a:pt x="180" y="27710"/>
                  </a:cubicBezTo>
                  <a:cubicBezTo>
                    <a:pt x="180" y="35000"/>
                    <a:pt x="3075" y="41992"/>
                    <a:pt x="8228" y="47147"/>
                  </a:cubicBezTo>
                  <a:cubicBezTo>
                    <a:pt x="13381" y="52302"/>
                    <a:pt x="20371" y="55198"/>
                    <a:pt x="27658" y="5519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BB0A5842-7AF9-06DE-B31E-F3086BA4C063}"/>
                </a:ext>
              </a:extLst>
            </p:cNvPr>
            <p:cNvSpPr/>
            <p:nvPr/>
          </p:nvSpPr>
          <p:spPr>
            <a:xfrm>
              <a:off x="2750928" y="5617984"/>
              <a:ext cx="54956" cy="54976"/>
            </a:xfrm>
            <a:custGeom>
              <a:avLst/>
              <a:gdLst>
                <a:gd name="connsiteX0" fmla="*/ 27665 w 54956"/>
                <a:gd name="connsiteY0" fmla="*/ 55218 h 54976"/>
                <a:gd name="connsiteX1" fmla="*/ 47095 w 54956"/>
                <a:gd name="connsiteY1" fmla="*/ 47167 h 54976"/>
                <a:gd name="connsiteX2" fmla="*/ 55143 w 54956"/>
                <a:gd name="connsiteY2" fmla="*/ 27730 h 54976"/>
                <a:gd name="connsiteX3" fmla="*/ 47095 w 54956"/>
                <a:gd name="connsiteY3" fmla="*/ 8293 h 54976"/>
                <a:gd name="connsiteX4" fmla="*/ 27665 w 54956"/>
                <a:gd name="connsiteY4" fmla="*/ 242 h 54976"/>
                <a:gd name="connsiteX5" fmla="*/ 8235 w 54956"/>
                <a:gd name="connsiteY5" fmla="*/ 8293 h 54976"/>
                <a:gd name="connsiteX6" fmla="*/ 186 w 54956"/>
                <a:gd name="connsiteY6" fmla="*/ 27730 h 54976"/>
                <a:gd name="connsiteX7" fmla="*/ 8235 w 54956"/>
                <a:gd name="connsiteY7" fmla="*/ 47167 h 54976"/>
                <a:gd name="connsiteX8" fmla="*/ 27665 w 54956"/>
                <a:gd name="connsiteY8" fmla="*/ 5521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65" y="55218"/>
                  </a:moveTo>
                  <a:cubicBezTo>
                    <a:pt x="34952" y="55218"/>
                    <a:pt x="41942" y="52322"/>
                    <a:pt x="47095" y="47167"/>
                  </a:cubicBezTo>
                  <a:cubicBezTo>
                    <a:pt x="52248" y="42013"/>
                    <a:pt x="55143" y="35020"/>
                    <a:pt x="55143" y="27730"/>
                  </a:cubicBezTo>
                  <a:cubicBezTo>
                    <a:pt x="55143" y="20440"/>
                    <a:pt x="52248" y="13448"/>
                    <a:pt x="47095" y="8293"/>
                  </a:cubicBezTo>
                  <a:cubicBezTo>
                    <a:pt x="41942" y="3138"/>
                    <a:pt x="34952" y="242"/>
                    <a:pt x="27665" y="242"/>
                  </a:cubicBezTo>
                  <a:cubicBezTo>
                    <a:pt x="20377" y="242"/>
                    <a:pt x="13388" y="3138"/>
                    <a:pt x="8235" y="8293"/>
                  </a:cubicBezTo>
                  <a:cubicBezTo>
                    <a:pt x="3082" y="13448"/>
                    <a:pt x="186" y="20440"/>
                    <a:pt x="186" y="27730"/>
                  </a:cubicBezTo>
                  <a:cubicBezTo>
                    <a:pt x="186" y="35020"/>
                    <a:pt x="3082" y="42013"/>
                    <a:pt x="8235" y="47167"/>
                  </a:cubicBezTo>
                  <a:cubicBezTo>
                    <a:pt x="13388" y="52322"/>
                    <a:pt x="20377" y="55218"/>
                    <a:pt x="27665" y="5521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B7B55A4D-E525-B0FA-5405-015551F19D31}"/>
                </a:ext>
              </a:extLst>
            </p:cNvPr>
            <p:cNvSpPr/>
            <p:nvPr/>
          </p:nvSpPr>
          <p:spPr>
            <a:xfrm>
              <a:off x="2811618" y="5094470"/>
              <a:ext cx="54956" cy="54976"/>
            </a:xfrm>
            <a:custGeom>
              <a:avLst/>
              <a:gdLst>
                <a:gd name="connsiteX0" fmla="*/ 27671 w 54956"/>
                <a:gd name="connsiteY0" fmla="*/ 55161 h 54976"/>
                <a:gd name="connsiteX1" fmla="*/ 47102 w 54956"/>
                <a:gd name="connsiteY1" fmla="*/ 47110 h 54976"/>
                <a:gd name="connsiteX2" fmla="*/ 55150 w 54956"/>
                <a:gd name="connsiteY2" fmla="*/ 27673 h 54976"/>
                <a:gd name="connsiteX3" fmla="*/ 47102 w 54956"/>
                <a:gd name="connsiteY3" fmla="*/ 8236 h 54976"/>
                <a:gd name="connsiteX4" fmla="*/ 27671 w 54956"/>
                <a:gd name="connsiteY4" fmla="*/ 185 h 54976"/>
                <a:gd name="connsiteX5" fmla="*/ 8241 w 54956"/>
                <a:gd name="connsiteY5" fmla="*/ 8236 h 54976"/>
                <a:gd name="connsiteX6" fmla="*/ 193 w 54956"/>
                <a:gd name="connsiteY6" fmla="*/ 27673 h 54976"/>
                <a:gd name="connsiteX7" fmla="*/ 8241 w 54956"/>
                <a:gd name="connsiteY7" fmla="*/ 47110 h 54976"/>
                <a:gd name="connsiteX8" fmla="*/ 27671 w 54956"/>
                <a:gd name="connsiteY8" fmla="*/ 55161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71" y="55161"/>
                  </a:moveTo>
                  <a:cubicBezTo>
                    <a:pt x="34959" y="55161"/>
                    <a:pt x="41949" y="52265"/>
                    <a:pt x="47102" y="47110"/>
                  </a:cubicBezTo>
                  <a:cubicBezTo>
                    <a:pt x="52254" y="41955"/>
                    <a:pt x="55150" y="34963"/>
                    <a:pt x="55150" y="27673"/>
                  </a:cubicBezTo>
                  <a:cubicBezTo>
                    <a:pt x="55150" y="20383"/>
                    <a:pt x="52254" y="13391"/>
                    <a:pt x="47102" y="8236"/>
                  </a:cubicBezTo>
                  <a:cubicBezTo>
                    <a:pt x="41949" y="3081"/>
                    <a:pt x="34959" y="185"/>
                    <a:pt x="27671" y="185"/>
                  </a:cubicBezTo>
                  <a:cubicBezTo>
                    <a:pt x="20384" y="185"/>
                    <a:pt x="13394" y="3081"/>
                    <a:pt x="8241" y="8236"/>
                  </a:cubicBezTo>
                  <a:cubicBezTo>
                    <a:pt x="3088" y="13391"/>
                    <a:pt x="193" y="20383"/>
                    <a:pt x="193" y="27673"/>
                  </a:cubicBezTo>
                  <a:cubicBezTo>
                    <a:pt x="193" y="34963"/>
                    <a:pt x="3088" y="41955"/>
                    <a:pt x="8241" y="47110"/>
                  </a:cubicBezTo>
                  <a:cubicBezTo>
                    <a:pt x="13394" y="52265"/>
                    <a:pt x="20384" y="55161"/>
                    <a:pt x="27671" y="55161"/>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4C1AD88D-386C-E0E3-F13D-0E318A62A841}"/>
                </a:ext>
              </a:extLst>
            </p:cNvPr>
            <p:cNvSpPr/>
            <p:nvPr/>
          </p:nvSpPr>
          <p:spPr>
            <a:xfrm>
              <a:off x="2872300" y="5607676"/>
              <a:ext cx="54956" cy="54976"/>
            </a:xfrm>
            <a:custGeom>
              <a:avLst/>
              <a:gdLst>
                <a:gd name="connsiteX0" fmla="*/ 27678 w 54956"/>
                <a:gd name="connsiteY0" fmla="*/ 55217 h 54976"/>
                <a:gd name="connsiteX1" fmla="*/ 47108 w 54956"/>
                <a:gd name="connsiteY1" fmla="*/ 47166 h 54976"/>
                <a:gd name="connsiteX2" fmla="*/ 55156 w 54956"/>
                <a:gd name="connsiteY2" fmla="*/ 27729 h 54976"/>
                <a:gd name="connsiteX3" fmla="*/ 47108 w 54956"/>
                <a:gd name="connsiteY3" fmla="*/ 8292 h 54976"/>
                <a:gd name="connsiteX4" fmla="*/ 27678 w 54956"/>
                <a:gd name="connsiteY4" fmla="*/ 241 h 54976"/>
                <a:gd name="connsiteX5" fmla="*/ 8248 w 54956"/>
                <a:gd name="connsiteY5" fmla="*/ 8292 h 54976"/>
                <a:gd name="connsiteX6" fmla="*/ 200 w 54956"/>
                <a:gd name="connsiteY6" fmla="*/ 27729 h 54976"/>
                <a:gd name="connsiteX7" fmla="*/ 8248 w 54956"/>
                <a:gd name="connsiteY7" fmla="*/ 47166 h 54976"/>
                <a:gd name="connsiteX8" fmla="*/ 27678 w 54956"/>
                <a:gd name="connsiteY8" fmla="*/ 5521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78" y="55217"/>
                  </a:moveTo>
                  <a:cubicBezTo>
                    <a:pt x="34965" y="55217"/>
                    <a:pt x="41955" y="52321"/>
                    <a:pt x="47108" y="47166"/>
                  </a:cubicBezTo>
                  <a:cubicBezTo>
                    <a:pt x="52261" y="42011"/>
                    <a:pt x="55156" y="35019"/>
                    <a:pt x="55156" y="27729"/>
                  </a:cubicBezTo>
                  <a:cubicBezTo>
                    <a:pt x="55156" y="20439"/>
                    <a:pt x="52261" y="13447"/>
                    <a:pt x="47108" y="8292"/>
                  </a:cubicBezTo>
                  <a:cubicBezTo>
                    <a:pt x="41955" y="3137"/>
                    <a:pt x="34965" y="241"/>
                    <a:pt x="27678" y="241"/>
                  </a:cubicBezTo>
                  <a:cubicBezTo>
                    <a:pt x="20391" y="241"/>
                    <a:pt x="13401" y="3137"/>
                    <a:pt x="8248" y="8292"/>
                  </a:cubicBezTo>
                  <a:cubicBezTo>
                    <a:pt x="3095" y="13447"/>
                    <a:pt x="200" y="20439"/>
                    <a:pt x="200" y="27729"/>
                  </a:cubicBezTo>
                  <a:cubicBezTo>
                    <a:pt x="200" y="35019"/>
                    <a:pt x="3095" y="42011"/>
                    <a:pt x="8248" y="47166"/>
                  </a:cubicBezTo>
                  <a:cubicBezTo>
                    <a:pt x="13401" y="52321"/>
                    <a:pt x="20391" y="55217"/>
                    <a:pt x="27678" y="5521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23ADF7CB-16EE-1B8A-A875-B6B428635D3A}"/>
                </a:ext>
              </a:extLst>
            </p:cNvPr>
            <p:cNvSpPr/>
            <p:nvPr/>
          </p:nvSpPr>
          <p:spPr>
            <a:xfrm>
              <a:off x="2932990" y="5307715"/>
              <a:ext cx="54956" cy="54976"/>
            </a:xfrm>
            <a:custGeom>
              <a:avLst/>
              <a:gdLst>
                <a:gd name="connsiteX0" fmla="*/ 27685 w 54956"/>
                <a:gd name="connsiteY0" fmla="*/ 55185 h 54976"/>
                <a:gd name="connsiteX1" fmla="*/ 47115 w 54956"/>
                <a:gd name="connsiteY1" fmla="*/ 47133 h 54976"/>
                <a:gd name="connsiteX2" fmla="*/ 55163 w 54956"/>
                <a:gd name="connsiteY2" fmla="*/ 27696 h 54976"/>
                <a:gd name="connsiteX3" fmla="*/ 47115 w 54956"/>
                <a:gd name="connsiteY3" fmla="*/ 8259 h 54976"/>
                <a:gd name="connsiteX4" fmla="*/ 27685 w 54956"/>
                <a:gd name="connsiteY4" fmla="*/ 208 h 54976"/>
                <a:gd name="connsiteX5" fmla="*/ 8255 w 54956"/>
                <a:gd name="connsiteY5" fmla="*/ 8259 h 54976"/>
                <a:gd name="connsiteX6" fmla="*/ 206 w 54956"/>
                <a:gd name="connsiteY6" fmla="*/ 27696 h 54976"/>
                <a:gd name="connsiteX7" fmla="*/ 8255 w 54956"/>
                <a:gd name="connsiteY7" fmla="*/ 47133 h 54976"/>
                <a:gd name="connsiteX8" fmla="*/ 27685 w 54956"/>
                <a:gd name="connsiteY8" fmla="*/ 5518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85" y="55185"/>
                  </a:moveTo>
                  <a:cubicBezTo>
                    <a:pt x="34972" y="55185"/>
                    <a:pt x="41962" y="52288"/>
                    <a:pt x="47115" y="47133"/>
                  </a:cubicBezTo>
                  <a:cubicBezTo>
                    <a:pt x="52268" y="41979"/>
                    <a:pt x="55163" y="34986"/>
                    <a:pt x="55163" y="27696"/>
                  </a:cubicBezTo>
                  <a:cubicBezTo>
                    <a:pt x="55163" y="20406"/>
                    <a:pt x="52268" y="13414"/>
                    <a:pt x="47115" y="8259"/>
                  </a:cubicBezTo>
                  <a:cubicBezTo>
                    <a:pt x="41962" y="3104"/>
                    <a:pt x="34972" y="208"/>
                    <a:pt x="27685" y="208"/>
                  </a:cubicBezTo>
                  <a:cubicBezTo>
                    <a:pt x="20397" y="208"/>
                    <a:pt x="13407" y="3104"/>
                    <a:pt x="8255" y="8259"/>
                  </a:cubicBezTo>
                  <a:cubicBezTo>
                    <a:pt x="3102" y="13414"/>
                    <a:pt x="206" y="20406"/>
                    <a:pt x="206" y="27696"/>
                  </a:cubicBezTo>
                  <a:cubicBezTo>
                    <a:pt x="206" y="34986"/>
                    <a:pt x="3102" y="41979"/>
                    <a:pt x="8255" y="47133"/>
                  </a:cubicBezTo>
                  <a:cubicBezTo>
                    <a:pt x="13407" y="52288"/>
                    <a:pt x="20397" y="55185"/>
                    <a:pt x="27685" y="5518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382CCCE3-EA48-798F-ACF8-1E1F99324C74}"/>
                </a:ext>
              </a:extLst>
            </p:cNvPr>
            <p:cNvSpPr/>
            <p:nvPr/>
          </p:nvSpPr>
          <p:spPr>
            <a:xfrm>
              <a:off x="2993672" y="5382144"/>
              <a:ext cx="54956" cy="54976"/>
            </a:xfrm>
            <a:custGeom>
              <a:avLst/>
              <a:gdLst>
                <a:gd name="connsiteX0" fmla="*/ 27691 w 54956"/>
                <a:gd name="connsiteY0" fmla="*/ 55193 h 54976"/>
                <a:gd name="connsiteX1" fmla="*/ 47121 w 54956"/>
                <a:gd name="connsiteY1" fmla="*/ 47142 h 54976"/>
                <a:gd name="connsiteX2" fmla="*/ 55170 w 54956"/>
                <a:gd name="connsiteY2" fmla="*/ 27704 h 54976"/>
                <a:gd name="connsiteX3" fmla="*/ 47121 w 54956"/>
                <a:gd name="connsiteY3" fmla="*/ 8267 h 54976"/>
                <a:gd name="connsiteX4" fmla="*/ 27691 w 54956"/>
                <a:gd name="connsiteY4" fmla="*/ 216 h 54976"/>
                <a:gd name="connsiteX5" fmla="*/ 8261 w 54956"/>
                <a:gd name="connsiteY5" fmla="*/ 8267 h 54976"/>
                <a:gd name="connsiteX6" fmla="*/ 213 w 54956"/>
                <a:gd name="connsiteY6" fmla="*/ 27704 h 54976"/>
                <a:gd name="connsiteX7" fmla="*/ 8261 w 54956"/>
                <a:gd name="connsiteY7" fmla="*/ 47142 h 54976"/>
                <a:gd name="connsiteX8" fmla="*/ 27691 w 54956"/>
                <a:gd name="connsiteY8" fmla="*/ 5519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91" y="55193"/>
                  </a:moveTo>
                  <a:cubicBezTo>
                    <a:pt x="34979" y="55193"/>
                    <a:pt x="41969" y="52296"/>
                    <a:pt x="47121" y="47142"/>
                  </a:cubicBezTo>
                  <a:cubicBezTo>
                    <a:pt x="52274" y="41987"/>
                    <a:pt x="55170" y="34994"/>
                    <a:pt x="55170" y="27704"/>
                  </a:cubicBezTo>
                  <a:cubicBezTo>
                    <a:pt x="55170" y="20414"/>
                    <a:pt x="52274" y="13422"/>
                    <a:pt x="47121" y="8267"/>
                  </a:cubicBezTo>
                  <a:cubicBezTo>
                    <a:pt x="41969" y="3113"/>
                    <a:pt x="34979" y="216"/>
                    <a:pt x="27691" y="216"/>
                  </a:cubicBezTo>
                  <a:cubicBezTo>
                    <a:pt x="20404" y="216"/>
                    <a:pt x="13414" y="3113"/>
                    <a:pt x="8261" y="8267"/>
                  </a:cubicBezTo>
                  <a:cubicBezTo>
                    <a:pt x="3108" y="13422"/>
                    <a:pt x="213" y="20414"/>
                    <a:pt x="213" y="27704"/>
                  </a:cubicBezTo>
                  <a:cubicBezTo>
                    <a:pt x="213" y="34994"/>
                    <a:pt x="3108" y="41987"/>
                    <a:pt x="8261" y="47142"/>
                  </a:cubicBezTo>
                  <a:cubicBezTo>
                    <a:pt x="13414" y="52296"/>
                    <a:pt x="20404" y="55193"/>
                    <a:pt x="27691" y="55193"/>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70471F65-B8F1-4DD1-09F7-9C5CBB1E6F19}"/>
                </a:ext>
              </a:extLst>
            </p:cNvPr>
            <p:cNvSpPr/>
            <p:nvPr/>
          </p:nvSpPr>
          <p:spPr>
            <a:xfrm>
              <a:off x="3054362" y="5270679"/>
              <a:ext cx="54956" cy="54976"/>
            </a:xfrm>
            <a:custGeom>
              <a:avLst/>
              <a:gdLst>
                <a:gd name="connsiteX0" fmla="*/ 27698 w 54956"/>
                <a:gd name="connsiteY0" fmla="*/ 55181 h 54976"/>
                <a:gd name="connsiteX1" fmla="*/ 47128 w 54956"/>
                <a:gd name="connsiteY1" fmla="*/ 47129 h 54976"/>
                <a:gd name="connsiteX2" fmla="*/ 55176 w 54956"/>
                <a:gd name="connsiteY2" fmla="*/ 27692 h 54976"/>
                <a:gd name="connsiteX3" fmla="*/ 47128 w 54956"/>
                <a:gd name="connsiteY3" fmla="*/ 8255 h 54976"/>
                <a:gd name="connsiteX4" fmla="*/ 27698 w 54956"/>
                <a:gd name="connsiteY4" fmla="*/ 204 h 54976"/>
                <a:gd name="connsiteX5" fmla="*/ 8268 w 54956"/>
                <a:gd name="connsiteY5" fmla="*/ 8255 h 54976"/>
                <a:gd name="connsiteX6" fmla="*/ 220 w 54956"/>
                <a:gd name="connsiteY6" fmla="*/ 27692 h 54976"/>
                <a:gd name="connsiteX7" fmla="*/ 8268 w 54956"/>
                <a:gd name="connsiteY7" fmla="*/ 47129 h 54976"/>
                <a:gd name="connsiteX8" fmla="*/ 27698 w 54956"/>
                <a:gd name="connsiteY8" fmla="*/ 55181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698" y="55181"/>
                  </a:moveTo>
                  <a:cubicBezTo>
                    <a:pt x="34985" y="55181"/>
                    <a:pt x="41975" y="52284"/>
                    <a:pt x="47128" y="47129"/>
                  </a:cubicBezTo>
                  <a:cubicBezTo>
                    <a:pt x="52281" y="41975"/>
                    <a:pt x="55176" y="34982"/>
                    <a:pt x="55176" y="27692"/>
                  </a:cubicBezTo>
                  <a:cubicBezTo>
                    <a:pt x="55176" y="20402"/>
                    <a:pt x="52281" y="13410"/>
                    <a:pt x="47128" y="8255"/>
                  </a:cubicBezTo>
                  <a:cubicBezTo>
                    <a:pt x="41975" y="3100"/>
                    <a:pt x="34985" y="204"/>
                    <a:pt x="27698" y="204"/>
                  </a:cubicBezTo>
                  <a:cubicBezTo>
                    <a:pt x="20411" y="204"/>
                    <a:pt x="13421" y="3100"/>
                    <a:pt x="8268" y="8255"/>
                  </a:cubicBezTo>
                  <a:cubicBezTo>
                    <a:pt x="3115" y="13410"/>
                    <a:pt x="220" y="20402"/>
                    <a:pt x="220" y="27692"/>
                  </a:cubicBezTo>
                  <a:cubicBezTo>
                    <a:pt x="220" y="34982"/>
                    <a:pt x="3115" y="41975"/>
                    <a:pt x="8268" y="47129"/>
                  </a:cubicBezTo>
                  <a:cubicBezTo>
                    <a:pt x="13421" y="52284"/>
                    <a:pt x="20411" y="55181"/>
                    <a:pt x="27698" y="55181"/>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E2B4047-97DF-7747-C85E-466D0DB12A69}"/>
                </a:ext>
              </a:extLst>
            </p:cNvPr>
            <p:cNvSpPr/>
            <p:nvPr/>
          </p:nvSpPr>
          <p:spPr>
            <a:xfrm>
              <a:off x="3115053" y="5288784"/>
              <a:ext cx="54956" cy="54976"/>
            </a:xfrm>
            <a:custGeom>
              <a:avLst/>
              <a:gdLst>
                <a:gd name="connsiteX0" fmla="*/ 27705 w 54956"/>
                <a:gd name="connsiteY0" fmla="*/ 55183 h 54976"/>
                <a:gd name="connsiteX1" fmla="*/ 47135 w 54956"/>
                <a:gd name="connsiteY1" fmla="*/ 47131 h 54976"/>
                <a:gd name="connsiteX2" fmla="*/ 55183 w 54956"/>
                <a:gd name="connsiteY2" fmla="*/ 27694 h 54976"/>
                <a:gd name="connsiteX3" fmla="*/ 47135 w 54956"/>
                <a:gd name="connsiteY3" fmla="*/ 8257 h 54976"/>
                <a:gd name="connsiteX4" fmla="*/ 27705 w 54956"/>
                <a:gd name="connsiteY4" fmla="*/ 206 h 54976"/>
                <a:gd name="connsiteX5" fmla="*/ 8274 w 54956"/>
                <a:gd name="connsiteY5" fmla="*/ 8257 h 54976"/>
                <a:gd name="connsiteX6" fmla="*/ 226 w 54956"/>
                <a:gd name="connsiteY6" fmla="*/ 27694 h 54976"/>
                <a:gd name="connsiteX7" fmla="*/ 8274 w 54956"/>
                <a:gd name="connsiteY7" fmla="*/ 47131 h 54976"/>
                <a:gd name="connsiteX8" fmla="*/ 27705 w 54956"/>
                <a:gd name="connsiteY8" fmla="*/ 551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05" y="55183"/>
                  </a:moveTo>
                  <a:cubicBezTo>
                    <a:pt x="34992" y="55183"/>
                    <a:pt x="41982" y="52286"/>
                    <a:pt x="47135" y="47131"/>
                  </a:cubicBezTo>
                  <a:cubicBezTo>
                    <a:pt x="52288" y="41977"/>
                    <a:pt x="55183" y="34984"/>
                    <a:pt x="55183" y="27694"/>
                  </a:cubicBezTo>
                  <a:cubicBezTo>
                    <a:pt x="55183" y="20404"/>
                    <a:pt x="52288" y="13412"/>
                    <a:pt x="47135" y="8257"/>
                  </a:cubicBezTo>
                  <a:cubicBezTo>
                    <a:pt x="41982" y="3102"/>
                    <a:pt x="34992" y="206"/>
                    <a:pt x="27705" y="206"/>
                  </a:cubicBezTo>
                  <a:cubicBezTo>
                    <a:pt x="20417" y="206"/>
                    <a:pt x="13427" y="3102"/>
                    <a:pt x="8274" y="8257"/>
                  </a:cubicBezTo>
                  <a:cubicBezTo>
                    <a:pt x="3122" y="13412"/>
                    <a:pt x="226" y="20404"/>
                    <a:pt x="226" y="27694"/>
                  </a:cubicBezTo>
                  <a:cubicBezTo>
                    <a:pt x="226" y="34984"/>
                    <a:pt x="3122" y="41977"/>
                    <a:pt x="8274" y="47131"/>
                  </a:cubicBezTo>
                  <a:cubicBezTo>
                    <a:pt x="13427" y="52286"/>
                    <a:pt x="20417" y="55183"/>
                    <a:pt x="27705" y="55183"/>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DCFFC78-56F9-74F5-0302-773B3777C83D}"/>
                </a:ext>
              </a:extLst>
            </p:cNvPr>
            <p:cNvSpPr/>
            <p:nvPr/>
          </p:nvSpPr>
          <p:spPr>
            <a:xfrm>
              <a:off x="3175734" y="4855743"/>
              <a:ext cx="54956" cy="54976"/>
            </a:xfrm>
            <a:custGeom>
              <a:avLst/>
              <a:gdLst>
                <a:gd name="connsiteX0" fmla="*/ 27711 w 54956"/>
                <a:gd name="connsiteY0" fmla="*/ 55135 h 54976"/>
                <a:gd name="connsiteX1" fmla="*/ 47141 w 54956"/>
                <a:gd name="connsiteY1" fmla="*/ 47084 h 54976"/>
                <a:gd name="connsiteX2" fmla="*/ 55190 w 54956"/>
                <a:gd name="connsiteY2" fmla="*/ 27647 h 54976"/>
                <a:gd name="connsiteX3" fmla="*/ 47141 w 54956"/>
                <a:gd name="connsiteY3" fmla="*/ 8210 h 54976"/>
                <a:gd name="connsiteX4" fmla="*/ 27711 w 54956"/>
                <a:gd name="connsiteY4" fmla="*/ 159 h 54976"/>
                <a:gd name="connsiteX5" fmla="*/ 8281 w 54956"/>
                <a:gd name="connsiteY5" fmla="*/ 8210 h 54976"/>
                <a:gd name="connsiteX6" fmla="*/ 233 w 54956"/>
                <a:gd name="connsiteY6" fmla="*/ 27647 h 54976"/>
                <a:gd name="connsiteX7" fmla="*/ 8281 w 54956"/>
                <a:gd name="connsiteY7" fmla="*/ 47084 h 54976"/>
                <a:gd name="connsiteX8" fmla="*/ 27711 w 54956"/>
                <a:gd name="connsiteY8" fmla="*/ 5513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11" y="55135"/>
                  </a:moveTo>
                  <a:cubicBezTo>
                    <a:pt x="34999" y="55135"/>
                    <a:pt x="41988" y="52239"/>
                    <a:pt x="47141" y="47084"/>
                  </a:cubicBezTo>
                  <a:cubicBezTo>
                    <a:pt x="52294" y="41929"/>
                    <a:pt x="55190" y="34937"/>
                    <a:pt x="55190" y="27647"/>
                  </a:cubicBezTo>
                  <a:cubicBezTo>
                    <a:pt x="55190" y="20357"/>
                    <a:pt x="52294" y="13365"/>
                    <a:pt x="47141" y="8210"/>
                  </a:cubicBezTo>
                  <a:cubicBezTo>
                    <a:pt x="41988" y="3055"/>
                    <a:pt x="34999" y="159"/>
                    <a:pt x="27711" y="159"/>
                  </a:cubicBezTo>
                  <a:cubicBezTo>
                    <a:pt x="20424" y="159"/>
                    <a:pt x="13434" y="3055"/>
                    <a:pt x="8281" y="8210"/>
                  </a:cubicBezTo>
                  <a:cubicBezTo>
                    <a:pt x="3128" y="13365"/>
                    <a:pt x="233" y="20357"/>
                    <a:pt x="233" y="27647"/>
                  </a:cubicBezTo>
                  <a:cubicBezTo>
                    <a:pt x="233" y="34937"/>
                    <a:pt x="3128" y="41929"/>
                    <a:pt x="8281" y="47084"/>
                  </a:cubicBezTo>
                  <a:cubicBezTo>
                    <a:pt x="13434" y="52239"/>
                    <a:pt x="20424" y="55135"/>
                    <a:pt x="27711" y="5513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C0DC9D96-DECE-DFBC-6193-65E66CCE3B92}"/>
                </a:ext>
              </a:extLst>
            </p:cNvPr>
            <p:cNvSpPr/>
            <p:nvPr/>
          </p:nvSpPr>
          <p:spPr>
            <a:xfrm>
              <a:off x="3236424" y="5158893"/>
              <a:ext cx="54956" cy="54976"/>
            </a:xfrm>
            <a:custGeom>
              <a:avLst/>
              <a:gdLst>
                <a:gd name="connsiteX0" fmla="*/ 27718 w 54956"/>
                <a:gd name="connsiteY0" fmla="*/ 55168 h 54976"/>
                <a:gd name="connsiteX1" fmla="*/ 47148 w 54956"/>
                <a:gd name="connsiteY1" fmla="*/ 47117 h 54976"/>
                <a:gd name="connsiteX2" fmla="*/ 55196 w 54956"/>
                <a:gd name="connsiteY2" fmla="*/ 27680 h 54976"/>
                <a:gd name="connsiteX3" fmla="*/ 47148 w 54956"/>
                <a:gd name="connsiteY3" fmla="*/ 8243 h 54976"/>
                <a:gd name="connsiteX4" fmla="*/ 27718 w 54956"/>
                <a:gd name="connsiteY4" fmla="*/ 192 h 54976"/>
                <a:gd name="connsiteX5" fmla="*/ 8288 w 54956"/>
                <a:gd name="connsiteY5" fmla="*/ 8243 h 54976"/>
                <a:gd name="connsiteX6" fmla="*/ 239 w 54956"/>
                <a:gd name="connsiteY6" fmla="*/ 27680 h 54976"/>
                <a:gd name="connsiteX7" fmla="*/ 8288 w 54956"/>
                <a:gd name="connsiteY7" fmla="*/ 47117 h 54976"/>
                <a:gd name="connsiteX8" fmla="*/ 27718 w 54956"/>
                <a:gd name="connsiteY8" fmla="*/ 5516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18" y="55168"/>
                  </a:moveTo>
                  <a:cubicBezTo>
                    <a:pt x="35005" y="55168"/>
                    <a:pt x="41995" y="52272"/>
                    <a:pt x="47148" y="47117"/>
                  </a:cubicBezTo>
                  <a:cubicBezTo>
                    <a:pt x="52301" y="41962"/>
                    <a:pt x="55196" y="34970"/>
                    <a:pt x="55196" y="27680"/>
                  </a:cubicBezTo>
                  <a:cubicBezTo>
                    <a:pt x="55196" y="20390"/>
                    <a:pt x="52301" y="13398"/>
                    <a:pt x="47148" y="8243"/>
                  </a:cubicBezTo>
                  <a:cubicBezTo>
                    <a:pt x="41995" y="3088"/>
                    <a:pt x="35005" y="192"/>
                    <a:pt x="27718" y="192"/>
                  </a:cubicBezTo>
                  <a:cubicBezTo>
                    <a:pt x="20430" y="192"/>
                    <a:pt x="13441" y="3088"/>
                    <a:pt x="8288" y="8243"/>
                  </a:cubicBezTo>
                  <a:cubicBezTo>
                    <a:pt x="3135" y="13398"/>
                    <a:pt x="239" y="20390"/>
                    <a:pt x="239" y="27680"/>
                  </a:cubicBezTo>
                  <a:cubicBezTo>
                    <a:pt x="239" y="34970"/>
                    <a:pt x="3135" y="41962"/>
                    <a:pt x="8288" y="47117"/>
                  </a:cubicBezTo>
                  <a:cubicBezTo>
                    <a:pt x="13441" y="52272"/>
                    <a:pt x="20430" y="55168"/>
                    <a:pt x="27718" y="5516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391B991A-B303-9BB0-5793-1B0F070F461D}"/>
                </a:ext>
              </a:extLst>
            </p:cNvPr>
            <p:cNvSpPr/>
            <p:nvPr/>
          </p:nvSpPr>
          <p:spPr>
            <a:xfrm>
              <a:off x="3297106" y="5160524"/>
              <a:ext cx="54956" cy="54976"/>
            </a:xfrm>
            <a:custGeom>
              <a:avLst/>
              <a:gdLst>
                <a:gd name="connsiteX0" fmla="*/ 27724 w 54956"/>
                <a:gd name="connsiteY0" fmla="*/ 55169 h 54976"/>
                <a:gd name="connsiteX1" fmla="*/ 47155 w 54956"/>
                <a:gd name="connsiteY1" fmla="*/ 47117 h 54976"/>
                <a:gd name="connsiteX2" fmla="*/ 55203 w 54956"/>
                <a:gd name="connsiteY2" fmla="*/ 27680 h 54976"/>
                <a:gd name="connsiteX3" fmla="*/ 47155 w 54956"/>
                <a:gd name="connsiteY3" fmla="*/ 8243 h 54976"/>
                <a:gd name="connsiteX4" fmla="*/ 27724 w 54956"/>
                <a:gd name="connsiteY4" fmla="*/ 192 h 54976"/>
                <a:gd name="connsiteX5" fmla="*/ 8294 w 54956"/>
                <a:gd name="connsiteY5" fmla="*/ 8243 h 54976"/>
                <a:gd name="connsiteX6" fmla="*/ 246 w 54956"/>
                <a:gd name="connsiteY6" fmla="*/ 27680 h 54976"/>
                <a:gd name="connsiteX7" fmla="*/ 8294 w 54956"/>
                <a:gd name="connsiteY7" fmla="*/ 47117 h 54976"/>
                <a:gd name="connsiteX8" fmla="*/ 27724 w 54956"/>
                <a:gd name="connsiteY8" fmla="*/ 55169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24" y="55169"/>
                  </a:moveTo>
                  <a:cubicBezTo>
                    <a:pt x="35012" y="55169"/>
                    <a:pt x="42002" y="52272"/>
                    <a:pt x="47155" y="47117"/>
                  </a:cubicBezTo>
                  <a:cubicBezTo>
                    <a:pt x="52307" y="41963"/>
                    <a:pt x="55203" y="34970"/>
                    <a:pt x="55203" y="27680"/>
                  </a:cubicBezTo>
                  <a:cubicBezTo>
                    <a:pt x="55203" y="20390"/>
                    <a:pt x="52307" y="13398"/>
                    <a:pt x="47155" y="8243"/>
                  </a:cubicBezTo>
                  <a:cubicBezTo>
                    <a:pt x="42002" y="3088"/>
                    <a:pt x="35012" y="192"/>
                    <a:pt x="27724" y="192"/>
                  </a:cubicBezTo>
                  <a:cubicBezTo>
                    <a:pt x="20437" y="192"/>
                    <a:pt x="13447" y="3088"/>
                    <a:pt x="8294" y="8243"/>
                  </a:cubicBezTo>
                  <a:cubicBezTo>
                    <a:pt x="3141" y="13398"/>
                    <a:pt x="246" y="20390"/>
                    <a:pt x="246" y="27680"/>
                  </a:cubicBezTo>
                  <a:cubicBezTo>
                    <a:pt x="246" y="34970"/>
                    <a:pt x="3141" y="41963"/>
                    <a:pt x="8294" y="47117"/>
                  </a:cubicBezTo>
                  <a:cubicBezTo>
                    <a:pt x="13447" y="52272"/>
                    <a:pt x="20437" y="55169"/>
                    <a:pt x="27724" y="55169"/>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6E2B88AA-C563-D4EE-9B95-90C5EE0DCDB5}"/>
                </a:ext>
              </a:extLst>
            </p:cNvPr>
            <p:cNvSpPr/>
            <p:nvPr/>
          </p:nvSpPr>
          <p:spPr>
            <a:xfrm>
              <a:off x="3357796" y="5117862"/>
              <a:ext cx="54956" cy="54976"/>
            </a:xfrm>
            <a:custGeom>
              <a:avLst/>
              <a:gdLst>
                <a:gd name="connsiteX0" fmla="*/ 27731 w 54956"/>
                <a:gd name="connsiteY0" fmla="*/ 55164 h 54976"/>
                <a:gd name="connsiteX1" fmla="*/ 47161 w 54956"/>
                <a:gd name="connsiteY1" fmla="*/ 47113 h 54976"/>
                <a:gd name="connsiteX2" fmla="*/ 55209 w 54956"/>
                <a:gd name="connsiteY2" fmla="*/ 27676 h 54976"/>
                <a:gd name="connsiteX3" fmla="*/ 47161 w 54956"/>
                <a:gd name="connsiteY3" fmla="*/ 8238 h 54976"/>
                <a:gd name="connsiteX4" fmla="*/ 27731 w 54956"/>
                <a:gd name="connsiteY4" fmla="*/ 187 h 54976"/>
                <a:gd name="connsiteX5" fmla="*/ 8301 w 54956"/>
                <a:gd name="connsiteY5" fmla="*/ 8238 h 54976"/>
                <a:gd name="connsiteX6" fmla="*/ 253 w 54956"/>
                <a:gd name="connsiteY6" fmla="*/ 27676 h 54976"/>
                <a:gd name="connsiteX7" fmla="*/ 8301 w 54956"/>
                <a:gd name="connsiteY7" fmla="*/ 47113 h 54976"/>
                <a:gd name="connsiteX8" fmla="*/ 27731 w 54956"/>
                <a:gd name="connsiteY8" fmla="*/ 55164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31" y="55164"/>
                  </a:moveTo>
                  <a:cubicBezTo>
                    <a:pt x="35018" y="55164"/>
                    <a:pt x="42008" y="52268"/>
                    <a:pt x="47161" y="47113"/>
                  </a:cubicBezTo>
                  <a:cubicBezTo>
                    <a:pt x="52314" y="41958"/>
                    <a:pt x="55209" y="34966"/>
                    <a:pt x="55209" y="27676"/>
                  </a:cubicBezTo>
                  <a:cubicBezTo>
                    <a:pt x="55209" y="20386"/>
                    <a:pt x="52314" y="13393"/>
                    <a:pt x="47161" y="8238"/>
                  </a:cubicBezTo>
                  <a:cubicBezTo>
                    <a:pt x="42008" y="3084"/>
                    <a:pt x="35018" y="187"/>
                    <a:pt x="27731" y="187"/>
                  </a:cubicBezTo>
                  <a:cubicBezTo>
                    <a:pt x="20444" y="187"/>
                    <a:pt x="13454" y="3084"/>
                    <a:pt x="8301" y="8238"/>
                  </a:cubicBezTo>
                  <a:cubicBezTo>
                    <a:pt x="3148" y="13393"/>
                    <a:pt x="253" y="20386"/>
                    <a:pt x="253" y="27676"/>
                  </a:cubicBezTo>
                  <a:cubicBezTo>
                    <a:pt x="253" y="34966"/>
                    <a:pt x="3148" y="41958"/>
                    <a:pt x="8301" y="47113"/>
                  </a:cubicBezTo>
                  <a:cubicBezTo>
                    <a:pt x="13454" y="52268"/>
                    <a:pt x="20444" y="55164"/>
                    <a:pt x="27731" y="55164"/>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2DA4F618-2EF2-A9BC-E6E8-255CF50267C6}"/>
                </a:ext>
              </a:extLst>
            </p:cNvPr>
            <p:cNvSpPr/>
            <p:nvPr/>
          </p:nvSpPr>
          <p:spPr>
            <a:xfrm>
              <a:off x="3418487" y="4826944"/>
              <a:ext cx="54956" cy="54976"/>
            </a:xfrm>
            <a:custGeom>
              <a:avLst/>
              <a:gdLst>
                <a:gd name="connsiteX0" fmla="*/ 27738 w 54956"/>
                <a:gd name="connsiteY0" fmla="*/ 55132 h 54976"/>
                <a:gd name="connsiteX1" fmla="*/ 47168 w 54956"/>
                <a:gd name="connsiteY1" fmla="*/ 47081 h 54976"/>
                <a:gd name="connsiteX2" fmla="*/ 55216 w 54956"/>
                <a:gd name="connsiteY2" fmla="*/ 27644 h 54976"/>
                <a:gd name="connsiteX3" fmla="*/ 47168 w 54956"/>
                <a:gd name="connsiteY3" fmla="*/ 8207 h 54976"/>
                <a:gd name="connsiteX4" fmla="*/ 27738 w 54956"/>
                <a:gd name="connsiteY4" fmla="*/ 156 h 54976"/>
                <a:gd name="connsiteX5" fmla="*/ 8308 w 54956"/>
                <a:gd name="connsiteY5" fmla="*/ 8207 h 54976"/>
                <a:gd name="connsiteX6" fmla="*/ 259 w 54956"/>
                <a:gd name="connsiteY6" fmla="*/ 27644 h 54976"/>
                <a:gd name="connsiteX7" fmla="*/ 8308 w 54956"/>
                <a:gd name="connsiteY7" fmla="*/ 47081 h 54976"/>
                <a:gd name="connsiteX8" fmla="*/ 27738 w 54956"/>
                <a:gd name="connsiteY8" fmla="*/ 5513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38" y="55132"/>
                  </a:moveTo>
                  <a:cubicBezTo>
                    <a:pt x="35025" y="55132"/>
                    <a:pt x="42015" y="52236"/>
                    <a:pt x="47168" y="47081"/>
                  </a:cubicBezTo>
                  <a:cubicBezTo>
                    <a:pt x="52321" y="41926"/>
                    <a:pt x="55216" y="34934"/>
                    <a:pt x="55216" y="27644"/>
                  </a:cubicBezTo>
                  <a:cubicBezTo>
                    <a:pt x="55216" y="20354"/>
                    <a:pt x="52321" y="13361"/>
                    <a:pt x="47168" y="8207"/>
                  </a:cubicBezTo>
                  <a:cubicBezTo>
                    <a:pt x="42015" y="3052"/>
                    <a:pt x="35025" y="156"/>
                    <a:pt x="27738" y="156"/>
                  </a:cubicBezTo>
                  <a:cubicBezTo>
                    <a:pt x="20450" y="156"/>
                    <a:pt x="13460" y="3052"/>
                    <a:pt x="8308" y="8207"/>
                  </a:cubicBezTo>
                  <a:cubicBezTo>
                    <a:pt x="3155" y="13361"/>
                    <a:pt x="259" y="20354"/>
                    <a:pt x="259" y="27644"/>
                  </a:cubicBezTo>
                  <a:cubicBezTo>
                    <a:pt x="259" y="34934"/>
                    <a:pt x="3155" y="41926"/>
                    <a:pt x="8308" y="47081"/>
                  </a:cubicBezTo>
                  <a:cubicBezTo>
                    <a:pt x="13460" y="52236"/>
                    <a:pt x="20450" y="55132"/>
                    <a:pt x="27738" y="55132"/>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5AEA5578-31C2-B9E9-ECD9-7D223A854479}"/>
                </a:ext>
              </a:extLst>
            </p:cNvPr>
            <p:cNvSpPr/>
            <p:nvPr/>
          </p:nvSpPr>
          <p:spPr>
            <a:xfrm>
              <a:off x="3479168" y="4763144"/>
              <a:ext cx="54956" cy="54976"/>
            </a:xfrm>
            <a:custGeom>
              <a:avLst/>
              <a:gdLst>
                <a:gd name="connsiteX0" fmla="*/ 27744 w 54956"/>
                <a:gd name="connsiteY0" fmla="*/ 55125 h 54976"/>
                <a:gd name="connsiteX1" fmla="*/ 47174 w 54956"/>
                <a:gd name="connsiteY1" fmla="*/ 47074 h 54976"/>
                <a:gd name="connsiteX2" fmla="*/ 55223 w 54956"/>
                <a:gd name="connsiteY2" fmla="*/ 27637 h 54976"/>
                <a:gd name="connsiteX3" fmla="*/ 47174 w 54956"/>
                <a:gd name="connsiteY3" fmla="*/ 8200 h 54976"/>
                <a:gd name="connsiteX4" fmla="*/ 27744 w 54956"/>
                <a:gd name="connsiteY4" fmla="*/ 149 h 54976"/>
                <a:gd name="connsiteX5" fmla="*/ 8314 w 54956"/>
                <a:gd name="connsiteY5" fmla="*/ 8200 h 54976"/>
                <a:gd name="connsiteX6" fmla="*/ 266 w 54956"/>
                <a:gd name="connsiteY6" fmla="*/ 27637 h 54976"/>
                <a:gd name="connsiteX7" fmla="*/ 8314 w 54956"/>
                <a:gd name="connsiteY7" fmla="*/ 47074 h 54976"/>
                <a:gd name="connsiteX8" fmla="*/ 27744 w 54956"/>
                <a:gd name="connsiteY8" fmla="*/ 5512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44" y="55125"/>
                  </a:moveTo>
                  <a:cubicBezTo>
                    <a:pt x="35032" y="55125"/>
                    <a:pt x="42022" y="52229"/>
                    <a:pt x="47174" y="47074"/>
                  </a:cubicBezTo>
                  <a:cubicBezTo>
                    <a:pt x="52327" y="41919"/>
                    <a:pt x="55223" y="34927"/>
                    <a:pt x="55223" y="27637"/>
                  </a:cubicBezTo>
                  <a:cubicBezTo>
                    <a:pt x="55223" y="20347"/>
                    <a:pt x="52327" y="13355"/>
                    <a:pt x="47174" y="8200"/>
                  </a:cubicBezTo>
                  <a:cubicBezTo>
                    <a:pt x="42022" y="3045"/>
                    <a:pt x="35032" y="149"/>
                    <a:pt x="27744" y="149"/>
                  </a:cubicBezTo>
                  <a:cubicBezTo>
                    <a:pt x="20457" y="149"/>
                    <a:pt x="13467" y="3045"/>
                    <a:pt x="8314" y="8200"/>
                  </a:cubicBezTo>
                  <a:cubicBezTo>
                    <a:pt x="3161" y="13355"/>
                    <a:pt x="266" y="20347"/>
                    <a:pt x="266" y="27637"/>
                  </a:cubicBezTo>
                  <a:cubicBezTo>
                    <a:pt x="266" y="34927"/>
                    <a:pt x="3161" y="41919"/>
                    <a:pt x="8314" y="47074"/>
                  </a:cubicBezTo>
                  <a:cubicBezTo>
                    <a:pt x="13467" y="52229"/>
                    <a:pt x="20457" y="55125"/>
                    <a:pt x="27744" y="5512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FBA0C9E3-351C-C270-43DA-8B6796FEA4CA}"/>
                </a:ext>
              </a:extLst>
            </p:cNvPr>
            <p:cNvSpPr/>
            <p:nvPr/>
          </p:nvSpPr>
          <p:spPr>
            <a:xfrm>
              <a:off x="3539859" y="5041729"/>
              <a:ext cx="54956" cy="54976"/>
            </a:xfrm>
            <a:custGeom>
              <a:avLst/>
              <a:gdLst>
                <a:gd name="connsiteX0" fmla="*/ 27751 w 54956"/>
                <a:gd name="connsiteY0" fmla="*/ 55156 h 54976"/>
                <a:gd name="connsiteX1" fmla="*/ 47181 w 54956"/>
                <a:gd name="connsiteY1" fmla="*/ 47104 h 54976"/>
                <a:gd name="connsiteX2" fmla="*/ 55229 w 54956"/>
                <a:gd name="connsiteY2" fmla="*/ 27667 h 54976"/>
                <a:gd name="connsiteX3" fmla="*/ 47181 w 54956"/>
                <a:gd name="connsiteY3" fmla="*/ 8230 h 54976"/>
                <a:gd name="connsiteX4" fmla="*/ 27751 w 54956"/>
                <a:gd name="connsiteY4" fmla="*/ 179 h 54976"/>
                <a:gd name="connsiteX5" fmla="*/ 8321 w 54956"/>
                <a:gd name="connsiteY5" fmla="*/ 8230 h 54976"/>
                <a:gd name="connsiteX6" fmla="*/ 273 w 54956"/>
                <a:gd name="connsiteY6" fmla="*/ 27667 h 54976"/>
                <a:gd name="connsiteX7" fmla="*/ 8321 w 54956"/>
                <a:gd name="connsiteY7" fmla="*/ 47104 h 54976"/>
                <a:gd name="connsiteX8" fmla="*/ 27751 w 54956"/>
                <a:gd name="connsiteY8" fmla="*/ 5515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51" y="55156"/>
                  </a:moveTo>
                  <a:cubicBezTo>
                    <a:pt x="35038" y="55156"/>
                    <a:pt x="42028" y="52259"/>
                    <a:pt x="47181" y="47104"/>
                  </a:cubicBezTo>
                  <a:cubicBezTo>
                    <a:pt x="52334" y="41950"/>
                    <a:pt x="55229" y="34957"/>
                    <a:pt x="55229" y="27667"/>
                  </a:cubicBezTo>
                  <a:cubicBezTo>
                    <a:pt x="55229" y="20377"/>
                    <a:pt x="52334" y="13385"/>
                    <a:pt x="47181" y="8230"/>
                  </a:cubicBezTo>
                  <a:cubicBezTo>
                    <a:pt x="42028" y="3075"/>
                    <a:pt x="35038" y="179"/>
                    <a:pt x="27751" y="179"/>
                  </a:cubicBezTo>
                  <a:cubicBezTo>
                    <a:pt x="20464" y="179"/>
                    <a:pt x="13474" y="3075"/>
                    <a:pt x="8321" y="8230"/>
                  </a:cubicBezTo>
                  <a:cubicBezTo>
                    <a:pt x="3168" y="13385"/>
                    <a:pt x="273" y="20377"/>
                    <a:pt x="273" y="27667"/>
                  </a:cubicBezTo>
                  <a:cubicBezTo>
                    <a:pt x="273" y="34957"/>
                    <a:pt x="3168" y="41950"/>
                    <a:pt x="8321" y="47104"/>
                  </a:cubicBezTo>
                  <a:cubicBezTo>
                    <a:pt x="13474" y="52259"/>
                    <a:pt x="20464" y="55156"/>
                    <a:pt x="27751" y="5515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7" name="Freeform: Shape 56">
              <a:extLst>
                <a:ext uri="{FF2B5EF4-FFF2-40B4-BE49-F238E27FC236}">
                  <a16:creationId xmlns:a16="http://schemas.microsoft.com/office/drawing/2014/main" id="{0650676F-A741-511C-5A56-6DF533A0E20F}"/>
                </a:ext>
              </a:extLst>
            </p:cNvPr>
            <p:cNvSpPr/>
            <p:nvPr/>
          </p:nvSpPr>
          <p:spPr>
            <a:xfrm>
              <a:off x="3600540" y="4872337"/>
              <a:ext cx="54956" cy="54976"/>
            </a:xfrm>
            <a:custGeom>
              <a:avLst/>
              <a:gdLst>
                <a:gd name="connsiteX0" fmla="*/ 27758 w 54956"/>
                <a:gd name="connsiteY0" fmla="*/ 55137 h 54976"/>
                <a:gd name="connsiteX1" fmla="*/ 47188 w 54956"/>
                <a:gd name="connsiteY1" fmla="*/ 47086 h 54976"/>
                <a:gd name="connsiteX2" fmla="*/ 55236 w 54956"/>
                <a:gd name="connsiteY2" fmla="*/ 27649 h 54976"/>
                <a:gd name="connsiteX3" fmla="*/ 47188 w 54956"/>
                <a:gd name="connsiteY3" fmla="*/ 8212 h 54976"/>
                <a:gd name="connsiteX4" fmla="*/ 27758 w 54956"/>
                <a:gd name="connsiteY4" fmla="*/ 161 h 54976"/>
                <a:gd name="connsiteX5" fmla="*/ 8327 w 54956"/>
                <a:gd name="connsiteY5" fmla="*/ 8212 h 54976"/>
                <a:gd name="connsiteX6" fmla="*/ 279 w 54956"/>
                <a:gd name="connsiteY6" fmla="*/ 27649 h 54976"/>
                <a:gd name="connsiteX7" fmla="*/ 8327 w 54956"/>
                <a:gd name="connsiteY7" fmla="*/ 47086 h 54976"/>
                <a:gd name="connsiteX8" fmla="*/ 27758 w 54956"/>
                <a:gd name="connsiteY8" fmla="*/ 5513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58" y="55137"/>
                  </a:moveTo>
                  <a:cubicBezTo>
                    <a:pt x="35045" y="55137"/>
                    <a:pt x="42035" y="52241"/>
                    <a:pt x="47188" y="47086"/>
                  </a:cubicBezTo>
                  <a:cubicBezTo>
                    <a:pt x="52341" y="41931"/>
                    <a:pt x="55236" y="34939"/>
                    <a:pt x="55236" y="27649"/>
                  </a:cubicBezTo>
                  <a:cubicBezTo>
                    <a:pt x="55236" y="20359"/>
                    <a:pt x="52341" y="13366"/>
                    <a:pt x="47188" y="8212"/>
                  </a:cubicBezTo>
                  <a:cubicBezTo>
                    <a:pt x="42035" y="3057"/>
                    <a:pt x="35045" y="161"/>
                    <a:pt x="27758" y="161"/>
                  </a:cubicBezTo>
                  <a:cubicBezTo>
                    <a:pt x="20470" y="161"/>
                    <a:pt x="13480" y="3057"/>
                    <a:pt x="8327" y="8212"/>
                  </a:cubicBezTo>
                  <a:cubicBezTo>
                    <a:pt x="3175" y="13366"/>
                    <a:pt x="279" y="20359"/>
                    <a:pt x="279" y="27649"/>
                  </a:cubicBezTo>
                  <a:cubicBezTo>
                    <a:pt x="279" y="34939"/>
                    <a:pt x="3175" y="41931"/>
                    <a:pt x="8327" y="47086"/>
                  </a:cubicBezTo>
                  <a:cubicBezTo>
                    <a:pt x="13480" y="52241"/>
                    <a:pt x="20470" y="55137"/>
                    <a:pt x="27758" y="5513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17F74114-01B9-CB0F-19F6-957861BED896}"/>
                </a:ext>
              </a:extLst>
            </p:cNvPr>
            <p:cNvSpPr/>
            <p:nvPr/>
          </p:nvSpPr>
          <p:spPr>
            <a:xfrm>
              <a:off x="3661230" y="4699866"/>
              <a:ext cx="54956" cy="54976"/>
            </a:xfrm>
            <a:custGeom>
              <a:avLst/>
              <a:gdLst>
                <a:gd name="connsiteX0" fmla="*/ 27764 w 54956"/>
                <a:gd name="connsiteY0" fmla="*/ 55118 h 54976"/>
                <a:gd name="connsiteX1" fmla="*/ 47194 w 54956"/>
                <a:gd name="connsiteY1" fmla="*/ 47067 h 54976"/>
                <a:gd name="connsiteX2" fmla="*/ 55243 w 54956"/>
                <a:gd name="connsiteY2" fmla="*/ 27630 h 54976"/>
                <a:gd name="connsiteX3" fmla="*/ 47194 w 54956"/>
                <a:gd name="connsiteY3" fmla="*/ 8193 h 54976"/>
                <a:gd name="connsiteX4" fmla="*/ 27764 w 54956"/>
                <a:gd name="connsiteY4" fmla="*/ 142 h 54976"/>
                <a:gd name="connsiteX5" fmla="*/ 8334 w 54956"/>
                <a:gd name="connsiteY5" fmla="*/ 8193 h 54976"/>
                <a:gd name="connsiteX6" fmla="*/ 286 w 54956"/>
                <a:gd name="connsiteY6" fmla="*/ 27630 h 54976"/>
                <a:gd name="connsiteX7" fmla="*/ 8334 w 54956"/>
                <a:gd name="connsiteY7" fmla="*/ 47067 h 54976"/>
                <a:gd name="connsiteX8" fmla="*/ 27764 w 54956"/>
                <a:gd name="connsiteY8" fmla="*/ 5511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64" y="55118"/>
                  </a:moveTo>
                  <a:cubicBezTo>
                    <a:pt x="35052" y="55118"/>
                    <a:pt x="42041" y="52222"/>
                    <a:pt x="47194" y="47067"/>
                  </a:cubicBezTo>
                  <a:cubicBezTo>
                    <a:pt x="52347" y="41912"/>
                    <a:pt x="55243" y="34920"/>
                    <a:pt x="55243" y="27630"/>
                  </a:cubicBezTo>
                  <a:cubicBezTo>
                    <a:pt x="55243" y="20340"/>
                    <a:pt x="52347" y="13348"/>
                    <a:pt x="47194" y="8193"/>
                  </a:cubicBezTo>
                  <a:cubicBezTo>
                    <a:pt x="42041" y="3038"/>
                    <a:pt x="35052" y="142"/>
                    <a:pt x="27764" y="142"/>
                  </a:cubicBezTo>
                  <a:cubicBezTo>
                    <a:pt x="20477" y="142"/>
                    <a:pt x="13487" y="3038"/>
                    <a:pt x="8334" y="8193"/>
                  </a:cubicBezTo>
                  <a:cubicBezTo>
                    <a:pt x="3181" y="13348"/>
                    <a:pt x="286" y="20340"/>
                    <a:pt x="286" y="27630"/>
                  </a:cubicBezTo>
                  <a:cubicBezTo>
                    <a:pt x="286" y="34920"/>
                    <a:pt x="3181" y="41912"/>
                    <a:pt x="8334" y="47067"/>
                  </a:cubicBezTo>
                  <a:cubicBezTo>
                    <a:pt x="13487" y="52222"/>
                    <a:pt x="20477" y="55118"/>
                    <a:pt x="27764" y="5511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70311615-3041-A100-B2E0-C74BC6CDE8A9}"/>
                </a:ext>
              </a:extLst>
            </p:cNvPr>
            <p:cNvSpPr/>
            <p:nvPr/>
          </p:nvSpPr>
          <p:spPr>
            <a:xfrm>
              <a:off x="3721921" y="4823939"/>
              <a:ext cx="54956" cy="54976"/>
            </a:xfrm>
            <a:custGeom>
              <a:avLst/>
              <a:gdLst>
                <a:gd name="connsiteX0" fmla="*/ 27771 w 54956"/>
                <a:gd name="connsiteY0" fmla="*/ 55132 h 54976"/>
                <a:gd name="connsiteX1" fmla="*/ 47201 w 54956"/>
                <a:gd name="connsiteY1" fmla="*/ 47081 h 54976"/>
                <a:gd name="connsiteX2" fmla="*/ 55249 w 54956"/>
                <a:gd name="connsiteY2" fmla="*/ 27644 h 54976"/>
                <a:gd name="connsiteX3" fmla="*/ 47201 w 54956"/>
                <a:gd name="connsiteY3" fmla="*/ 8206 h 54976"/>
                <a:gd name="connsiteX4" fmla="*/ 27771 w 54956"/>
                <a:gd name="connsiteY4" fmla="*/ 155 h 54976"/>
                <a:gd name="connsiteX5" fmla="*/ 8341 w 54956"/>
                <a:gd name="connsiteY5" fmla="*/ 8206 h 54976"/>
                <a:gd name="connsiteX6" fmla="*/ 292 w 54956"/>
                <a:gd name="connsiteY6" fmla="*/ 27644 h 54976"/>
                <a:gd name="connsiteX7" fmla="*/ 8341 w 54956"/>
                <a:gd name="connsiteY7" fmla="*/ 47081 h 54976"/>
                <a:gd name="connsiteX8" fmla="*/ 27771 w 54956"/>
                <a:gd name="connsiteY8" fmla="*/ 5513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71" y="55132"/>
                  </a:moveTo>
                  <a:cubicBezTo>
                    <a:pt x="35058" y="55132"/>
                    <a:pt x="42048" y="52235"/>
                    <a:pt x="47201" y="47081"/>
                  </a:cubicBezTo>
                  <a:cubicBezTo>
                    <a:pt x="52354" y="41926"/>
                    <a:pt x="55249" y="34934"/>
                    <a:pt x="55249" y="27644"/>
                  </a:cubicBezTo>
                  <a:cubicBezTo>
                    <a:pt x="55249" y="20354"/>
                    <a:pt x="52354" y="13361"/>
                    <a:pt x="47201" y="8206"/>
                  </a:cubicBezTo>
                  <a:cubicBezTo>
                    <a:pt x="42048" y="3052"/>
                    <a:pt x="35058" y="155"/>
                    <a:pt x="27771" y="155"/>
                  </a:cubicBezTo>
                  <a:cubicBezTo>
                    <a:pt x="20483" y="155"/>
                    <a:pt x="13494" y="3052"/>
                    <a:pt x="8341" y="8206"/>
                  </a:cubicBezTo>
                  <a:cubicBezTo>
                    <a:pt x="3188" y="13361"/>
                    <a:pt x="292" y="20354"/>
                    <a:pt x="292" y="27644"/>
                  </a:cubicBezTo>
                  <a:cubicBezTo>
                    <a:pt x="292" y="34934"/>
                    <a:pt x="3188" y="41926"/>
                    <a:pt x="8341" y="47081"/>
                  </a:cubicBezTo>
                  <a:cubicBezTo>
                    <a:pt x="13494" y="52235"/>
                    <a:pt x="20483" y="55132"/>
                    <a:pt x="27771" y="55132"/>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E5ADECDA-F0B8-FDE2-54EC-C262A0438240}"/>
                </a:ext>
              </a:extLst>
            </p:cNvPr>
            <p:cNvSpPr/>
            <p:nvPr/>
          </p:nvSpPr>
          <p:spPr>
            <a:xfrm>
              <a:off x="3782602" y="4491102"/>
              <a:ext cx="54956" cy="54976"/>
            </a:xfrm>
            <a:custGeom>
              <a:avLst/>
              <a:gdLst>
                <a:gd name="connsiteX0" fmla="*/ 27777 w 54956"/>
                <a:gd name="connsiteY0" fmla="*/ 55096 h 54976"/>
                <a:gd name="connsiteX1" fmla="*/ 47208 w 54956"/>
                <a:gd name="connsiteY1" fmla="*/ 47044 h 54976"/>
                <a:gd name="connsiteX2" fmla="*/ 55256 w 54956"/>
                <a:gd name="connsiteY2" fmla="*/ 27607 h 54976"/>
                <a:gd name="connsiteX3" fmla="*/ 47208 w 54956"/>
                <a:gd name="connsiteY3" fmla="*/ 8170 h 54976"/>
                <a:gd name="connsiteX4" fmla="*/ 27777 w 54956"/>
                <a:gd name="connsiteY4" fmla="*/ 119 h 54976"/>
                <a:gd name="connsiteX5" fmla="*/ 8347 w 54956"/>
                <a:gd name="connsiteY5" fmla="*/ 8170 h 54976"/>
                <a:gd name="connsiteX6" fmla="*/ 299 w 54956"/>
                <a:gd name="connsiteY6" fmla="*/ 27607 h 54976"/>
                <a:gd name="connsiteX7" fmla="*/ 8347 w 54956"/>
                <a:gd name="connsiteY7" fmla="*/ 47044 h 54976"/>
                <a:gd name="connsiteX8" fmla="*/ 27777 w 54956"/>
                <a:gd name="connsiteY8" fmla="*/ 5509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77" y="55096"/>
                  </a:moveTo>
                  <a:cubicBezTo>
                    <a:pt x="35065" y="55096"/>
                    <a:pt x="42055" y="52199"/>
                    <a:pt x="47208" y="47044"/>
                  </a:cubicBezTo>
                  <a:cubicBezTo>
                    <a:pt x="52360" y="41890"/>
                    <a:pt x="55256" y="34897"/>
                    <a:pt x="55256" y="27607"/>
                  </a:cubicBezTo>
                  <a:cubicBezTo>
                    <a:pt x="55256" y="20317"/>
                    <a:pt x="52360" y="13325"/>
                    <a:pt x="47208" y="8170"/>
                  </a:cubicBezTo>
                  <a:cubicBezTo>
                    <a:pt x="42055" y="3015"/>
                    <a:pt x="35065" y="119"/>
                    <a:pt x="27777" y="119"/>
                  </a:cubicBezTo>
                  <a:cubicBezTo>
                    <a:pt x="20490" y="119"/>
                    <a:pt x="13500" y="3015"/>
                    <a:pt x="8347" y="8170"/>
                  </a:cubicBezTo>
                  <a:cubicBezTo>
                    <a:pt x="3194" y="13325"/>
                    <a:pt x="299" y="20317"/>
                    <a:pt x="299" y="27607"/>
                  </a:cubicBezTo>
                  <a:cubicBezTo>
                    <a:pt x="299" y="34897"/>
                    <a:pt x="3194" y="41890"/>
                    <a:pt x="8347" y="47044"/>
                  </a:cubicBezTo>
                  <a:cubicBezTo>
                    <a:pt x="13500" y="52199"/>
                    <a:pt x="20490" y="55096"/>
                    <a:pt x="27777" y="5509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23870BA0-8FAE-F418-D398-8D50E54821D0}"/>
                </a:ext>
              </a:extLst>
            </p:cNvPr>
            <p:cNvSpPr/>
            <p:nvPr/>
          </p:nvSpPr>
          <p:spPr>
            <a:xfrm>
              <a:off x="3843293" y="4943925"/>
              <a:ext cx="54956" cy="54976"/>
            </a:xfrm>
            <a:custGeom>
              <a:avLst/>
              <a:gdLst>
                <a:gd name="connsiteX0" fmla="*/ 27784 w 54956"/>
                <a:gd name="connsiteY0" fmla="*/ 55145 h 54976"/>
                <a:gd name="connsiteX1" fmla="*/ 47214 w 54956"/>
                <a:gd name="connsiteY1" fmla="*/ 47094 h 54976"/>
                <a:gd name="connsiteX2" fmla="*/ 55262 w 54956"/>
                <a:gd name="connsiteY2" fmla="*/ 27657 h 54976"/>
                <a:gd name="connsiteX3" fmla="*/ 47214 w 54956"/>
                <a:gd name="connsiteY3" fmla="*/ 8219 h 54976"/>
                <a:gd name="connsiteX4" fmla="*/ 27784 w 54956"/>
                <a:gd name="connsiteY4" fmla="*/ 168 h 54976"/>
                <a:gd name="connsiteX5" fmla="*/ 8354 w 54956"/>
                <a:gd name="connsiteY5" fmla="*/ 8219 h 54976"/>
                <a:gd name="connsiteX6" fmla="*/ 306 w 54956"/>
                <a:gd name="connsiteY6" fmla="*/ 27657 h 54976"/>
                <a:gd name="connsiteX7" fmla="*/ 8354 w 54956"/>
                <a:gd name="connsiteY7" fmla="*/ 47094 h 54976"/>
                <a:gd name="connsiteX8" fmla="*/ 27784 w 54956"/>
                <a:gd name="connsiteY8" fmla="*/ 5514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84" y="55145"/>
                  </a:moveTo>
                  <a:cubicBezTo>
                    <a:pt x="35071" y="55145"/>
                    <a:pt x="42061" y="52249"/>
                    <a:pt x="47214" y="47094"/>
                  </a:cubicBezTo>
                  <a:cubicBezTo>
                    <a:pt x="52367" y="41939"/>
                    <a:pt x="55262" y="34947"/>
                    <a:pt x="55262" y="27657"/>
                  </a:cubicBezTo>
                  <a:cubicBezTo>
                    <a:pt x="55262" y="20367"/>
                    <a:pt x="52367" y="13374"/>
                    <a:pt x="47214" y="8219"/>
                  </a:cubicBezTo>
                  <a:cubicBezTo>
                    <a:pt x="42061" y="3065"/>
                    <a:pt x="35071" y="168"/>
                    <a:pt x="27784" y="168"/>
                  </a:cubicBezTo>
                  <a:cubicBezTo>
                    <a:pt x="20497" y="168"/>
                    <a:pt x="13507" y="3065"/>
                    <a:pt x="8354" y="8219"/>
                  </a:cubicBezTo>
                  <a:cubicBezTo>
                    <a:pt x="3201" y="13374"/>
                    <a:pt x="306" y="20367"/>
                    <a:pt x="306" y="27657"/>
                  </a:cubicBezTo>
                  <a:cubicBezTo>
                    <a:pt x="306" y="34947"/>
                    <a:pt x="3201" y="41939"/>
                    <a:pt x="8354" y="47094"/>
                  </a:cubicBezTo>
                  <a:cubicBezTo>
                    <a:pt x="13507" y="52249"/>
                    <a:pt x="20497" y="55145"/>
                    <a:pt x="27784" y="5514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29AD7EAA-EBCE-4648-83EE-7517EEDAEF18}"/>
                </a:ext>
              </a:extLst>
            </p:cNvPr>
            <p:cNvSpPr/>
            <p:nvPr/>
          </p:nvSpPr>
          <p:spPr>
            <a:xfrm>
              <a:off x="3903974" y="4521953"/>
              <a:ext cx="54956" cy="54976"/>
            </a:xfrm>
            <a:custGeom>
              <a:avLst/>
              <a:gdLst>
                <a:gd name="connsiteX0" fmla="*/ 27791 w 54956"/>
                <a:gd name="connsiteY0" fmla="*/ 55099 h 54976"/>
                <a:gd name="connsiteX1" fmla="*/ 47221 w 54956"/>
                <a:gd name="connsiteY1" fmla="*/ 47048 h 54976"/>
                <a:gd name="connsiteX2" fmla="*/ 55269 w 54956"/>
                <a:gd name="connsiteY2" fmla="*/ 27611 h 54976"/>
                <a:gd name="connsiteX3" fmla="*/ 47221 w 54956"/>
                <a:gd name="connsiteY3" fmla="*/ 8173 h 54976"/>
                <a:gd name="connsiteX4" fmla="*/ 27791 w 54956"/>
                <a:gd name="connsiteY4" fmla="*/ 122 h 54976"/>
                <a:gd name="connsiteX5" fmla="*/ 8361 w 54956"/>
                <a:gd name="connsiteY5" fmla="*/ 8173 h 54976"/>
                <a:gd name="connsiteX6" fmla="*/ 312 w 54956"/>
                <a:gd name="connsiteY6" fmla="*/ 27611 h 54976"/>
                <a:gd name="connsiteX7" fmla="*/ 8361 w 54956"/>
                <a:gd name="connsiteY7" fmla="*/ 47048 h 54976"/>
                <a:gd name="connsiteX8" fmla="*/ 27791 w 54956"/>
                <a:gd name="connsiteY8" fmla="*/ 55099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91" y="55099"/>
                  </a:moveTo>
                  <a:cubicBezTo>
                    <a:pt x="35078" y="55099"/>
                    <a:pt x="42068" y="52203"/>
                    <a:pt x="47221" y="47048"/>
                  </a:cubicBezTo>
                  <a:cubicBezTo>
                    <a:pt x="52374" y="41893"/>
                    <a:pt x="55269" y="34901"/>
                    <a:pt x="55269" y="27611"/>
                  </a:cubicBezTo>
                  <a:cubicBezTo>
                    <a:pt x="55269" y="20321"/>
                    <a:pt x="52374" y="13328"/>
                    <a:pt x="47221" y="8173"/>
                  </a:cubicBezTo>
                  <a:cubicBezTo>
                    <a:pt x="42068" y="3019"/>
                    <a:pt x="35078" y="122"/>
                    <a:pt x="27791" y="122"/>
                  </a:cubicBezTo>
                  <a:cubicBezTo>
                    <a:pt x="20503" y="122"/>
                    <a:pt x="13513" y="3019"/>
                    <a:pt x="8361" y="8173"/>
                  </a:cubicBezTo>
                  <a:cubicBezTo>
                    <a:pt x="3208" y="13328"/>
                    <a:pt x="312" y="20321"/>
                    <a:pt x="312" y="27611"/>
                  </a:cubicBezTo>
                  <a:cubicBezTo>
                    <a:pt x="312" y="34901"/>
                    <a:pt x="3208" y="41893"/>
                    <a:pt x="8361" y="47048"/>
                  </a:cubicBezTo>
                  <a:cubicBezTo>
                    <a:pt x="13513" y="52203"/>
                    <a:pt x="20503" y="55099"/>
                    <a:pt x="27791" y="55099"/>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148F1403-C2CD-543D-9F3B-AFC5F1127EEA}"/>
                </a:ext>
              </a:extLst>
            </p:cNvPr>
            <p:cNvSpPr/>
            <p:nvPr/>
          </p:nvSpPr>
          <p:spPr>
            <a:xfrm>
              <a:off x="3964665" y="4568325"/>
              <a:ext cx="54956" cy="54976"/>
            </a:xfrm>
            <a:custGeom>
              <a:avLst/>
              <a:gdLst>
                <a:gd name="connsiteX0" fmla="*/ 27797 w 54956"/>
                <a:gd name="connsiteY0" fmla="*/ 55104 h 54976"/>
                <a:gd name="connsiteX1" fmla="*/ 47227 w 54956"/>
                <a:gd name="connsiteY1" fmla="*/ 47053 h 54976"/>
                <a:gd name="connsiteX2" fmla="*/ 55276 w 54956"/>
                <a:gd name="connsiteY2" fmla="*/ 27616 h 54976"/>
                <a:gd name="connsiteX3" fmla="*/ 47227 w 54956"/>
                <a:gd name="connsiteY3" fmla="*/ 8178 h 54976"/>
                <a:gd name="connsiteX4" fmla="*/ 27797 w 54956"/>
                <a:gd name="connsiteY4" fmla="*/ 127 h 54976"/>
                <a:gd name="connsiteX5" fmla="*/ 8367 w 54956"/>
                <a:gd name="connsiteY5" fmla="*/ 8178 h 54976"/>
                <a:gd name="connsiteX6" fmla="*/ 319 w 54956"/>
                <a:gd name="connsiteY6" fmla="*/ 27616 h 54976"/>
                <a:gd name="connsiteX7" fmla="*/ 8367 w 54956"/>
                <a:gd name="connsiteY7" fmla="*/ 47053 h 54976"/>
                <a:gd name="connsiteX8" fmla="*/ 27797 w 54956"/>
                <a:gd name="connsiteY8" fmla="*/ 55104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797" y="55104"/>
                  </a:moveTo>
                  <a:cubicBezTo>
                    <a:pt x="35085" y="55104"/>
                    <a:pt x="42075" y="52208"/>
                    <a:pt x="47227" y="47053"/>
                  </a:cubicBezTo>
                  <a:cubicBezTo>
                    <a:pt x="52380" y="41898"/>
                    <a:pt x="55276" y="34906"/>
                    <a:pt x="55276" y="27616"/>
                  </a:cubicBezTo>
                  <a:cubicBezTo>
                    <a:pt x="55276" y="20326"/>
                    <a:pt x="52380" y="13333"/>
                    <a:pt x="47227" y="8178"/>
                  </a:cubicBezTo>
                  <a:cubicBezTo>
                    <a:pt x="42075" y="3024"/>
                    <a:pt x="35085" y="127"/>
                    <a:pt x="27797" y="127"/>
                  </a:cubicBezTo>
                  <a:cubicBezTo>
                    <a:pt x="20510" y="127"/>
                    <a:pt x="13520" y="3024"/>
                    <a:pt x="8367" y="8178"/>
                  </a:cubicBezTo>
                  <a:cubicBezTo>
                    <a:pt x="3214" y="13333"/>
                    <a:pt x="319" y="20326"/>
                    <a:pt x="319" y="27616"/>
                  </a:cubicBezTo>
                  <a:cubicBezTo>
                    <a:pt x="319" y="34906"/>
                    <a:pt x="3214" y="41898"/>
                    <a:pt x="8367" y="47053"/>
                  </a:cubicBezTo>
                  <a:cubicBezTo>
                    <a:pt x="13520" y="52208"/>
                    <a:pt x="20510" y="55104"/>
                    <a:pt x="27797" y="55104"/>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FC04CD9A-A6DE-A94A-519A-994CCBB9960C}"/>
                </a:ext>
              </a:extLst>
            </p:cNvPr>
            <p:cNvSpPr/>
            <p:nvPr/>
          </p:nvSpPr>
          <p:spPr>
            <a:xfrm>
              <a:off x="4025355" y="4554462"/>
              <a:ext cx="54956" cy="54976"/>
            </a:xfrm>
            <a:custGeom>
              <a:avLst/>
              <a:gdLst>
                <a:gd name="connsiteX0" fmla="*/ 27804 w 54956"/>
                <a:gd name="connsiteY0" fmla="*/ 55102 h 54976"/>
                <a:gd name="connsiteX1" fmla="*/ 47234 w 54956"/>
                <a:gd name="connsiteY1" fmla="*/ 47051 h 54976"/>
                <a:gd name="connsiteX2" fmla="*/ 55282 w 54956"/>
                <a:gd name="connsiteY2" fmla="*/ 27614 h 54976"/>
                <a:gd name="connsiteX3" fmla="*/ 47234 w 54956"/>
                <a:gd name="connsiteY3" fmla="*/ 8177 h 54976"/>
                <a:gd name="connsiteX4" fmla="*/ 27804 w 54956"/>
                <a:gd name="connsiteY4" fmla="*/ 126 h 54976"/>
                <a:gd name="connsiteX5" fmla="*/ 8374 w 54956"/>
                <a:gd name="connsiteY5" fmla="*/ 8177 h 54976"/>
                <a:gd name="connsiteX6" fmla="*/ 326 w 54956"/>
                <a:gd name="connsiteY6" fmla="*/ 27614 h 54976"/>
                <a:gd name="connsiteX7" fmla="*/ 8374 w 54956"/>
                <a:gd name="connsiteY7" fmla="*/ 47051 h 54976"/>
                <a:gd name="connsiteX8" fmla="*/ 27804 w 54956"/>
                <a:gd name="connsiteY8" fmla="*/ 5510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04" y="55102"/>
                  </a:moveTo>
                  <a:cubicBezTo>
                    <a:pt x="35091" y="55102"/>
                    <a:pt x="42081" y="52206"/>
                    <a:pt x="47234" y="47051"/>
                  </a:cubicBezTo>
                  <a:cubicBezTo>
                    <a:pt x="52387" y="41896"/>
                    <a:pt x="55282" y="34904"/>
                    <a:pt x="55282" y="27614"/>
                  </a:cubicBezTo>
                  <a:cubicBezTo>
                    <a:pt x="55282" y="20324"/>
                    <a:pt x="52387" y="13332"/>
                    <a:pt x="47234" y="8177"/>
                  </a:cubicBezTo>
                  <a:cubicBezTo>
                    <a:pt x="42081" y="3022"/>
                    <a:pt x="35091" y="126"/>
                    <a:pt x="27804" y="126"/>
                  </a:cubicBezTo>
                  <a:cubicBezTo>
                    <a:pt x="20517" y="126"/>
                    <a:pt x="13527" y="3022"/>
                    <a:pt x="8374" y="8177"/>
                  </a:cubicBezTo>
                  <a:cubicBezTo>
                    <a:pt x="3221" y="13332"/>
                    <a:pt x="326" y="20324"/>
                    <a:pt x="326" y="27614"/>
                  </a:cubicBezTo>
                  <a:cubicBezTo>
                    <a:pt x="326" y="34904"/>
                    <a:pt x="3221" y="41896"/>
                    <a:pt x="8374" y="47051"/>
                  </a:cubicBezTo>
                  <a:cubicBezTo>
                    <a:pt x="13527" y="52206"/>
                    <a:pt x="20517" y="55102"/>
                    <a:pt x="27804" y="55102"/>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90B5F12E-1663-774F-ACD0-2E0F2C35F591}"/>
                </a:ext>
              </a:extLst>
            </p:cNvPr>
            <p:cNvSpPr/>
            <p:nvPr/>
          </p:nvSpPr>
          <p:spPr>
            <a:xfrm>
              <a:off x="4086036" y="4315364"/>
              <a:ext cx="54956" cy="54976"/>
            </a:xfrm>
            <a:custGeom>
              <a:avLst/>
              <a:gdLst>
                <a:gd name="connsiteX0" fmla="*/ 27811 w 54956"/>
                <a:gd name="connsiteY0" fmla="*/ 55076 h 54976"/>
                <a:gd name="connsiteX1" fmla="*/ 47241 w 54956"/>
                <a:gd name="connsiteY1" fmla="*/ 47025 h 54976"/>
                <a:gd name="connsiteX2" fmla="*/ 55289 w 54956"/>
                <a:gd name="connsiteY2" fmla="*/ 27588 h 54976"/>
                <a:gd name="connsiteX3" fmla="*/ 47241 w 54956"/>
                <a:gd name="connsiteY3" fmla="*/ 8151 h 54976"/>
                <a:gd name="connsiteX4" fmla="*/ 27811 w 54956"/>
                <a:gd name="connsiteY4" fmla="*/ 100 h 54976"/>
                <a:gd name="connsiteX5" fmla="*/ 8380 w 54956"/>
                <a:gd name="connsiteY5" fmla="*/ 8151 h 54976"/>
                <a:gd name="connsiteX6" fmla="*/ 332 w 54956"/>
                <a:gd name="connsiteY6" fmla="*/ 27588 h 54976"/>
                <a:gd name="connsiteX7" fmla="*/ 8380 w 54956"/>
                <a:gd name="connsiteY7" fmla="*/ 47025 h 54976"/>
                <a:gd name="connsiteX8" fmla="*/ 27811 w 54956"/>
                <a:gd name="connsiteY8" fmla="*/ 5507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11" y="55076"/>
                  </a:moveTo>
                  <a:cubicBezTo>
                    <a:pt x="35098" y="55076"/>
                    <a:pt x="42088" y="52180"/>
                    <a:pt x="47241" y="47025"/>
                  </a:cubicBezTo>
                  <a:cubicBezTo>
                    <a:pt x="52394" y="41870"/>
                    <a:pt x="55289" y="34878"/>
                    <a:pt x="55289" y="27588"/>
                  </a:cubicBezTo>
                  <a:cubicBezTo>
                    <a:pt x="55289" y="20298"/>
                    <a:pt x="52394" y="13306"/>
                    <a:pt x="47241" y="8151"/>
                  </a:cubicBezTo>
                  <a:cubicBezTo>
                    <a:pt x="42088" y="2996"/>
                    <a:pt x="35098" y="100"/>
                    <a:pt x="27811" y="100"/>
                  </a:cubicBezTo>
                  <a:cubicBezTo>
                    <a:pt x="20523" y="100"/>
                    <a:pt x="13533" y="2996"/>
                    <a:pt x="8380" y="8151"/>
                  </a:cubicBezTo>
                  <a:cubicBezTo>
                    <a:pt x="3228" y="13306"/>
                    <a:pt x="332" y="20298"/>
                    <a:pt x="332" y="27588"/>
                  </a:cubicBezTo>
                  <a:cubicBezTo>
                    <a:pt x="332" y="34878"/>
                    <a:pt x="3228" y="41870"/>
                    <a:pt x="8380" y="47025"/>
                  </a:cubicBezTo>
                  <a:cubicBezTo>
                    <a:pt x="13533" y="52180"/>
                    <a:pt x="20523" y="55076"/>
                    <a:pt x="27811" y="5507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2B1425D3-8468-DFC1-6292-51795F2CE0B7}"/>
                </a:ext>
              </a:extLst>
            </p:cNvPr>
            <p:cNvSpPr/>
            <p:nvPr/>
          </p:nvSpPr>
          <p:spPr>
            <a:xfrm>
              <a:off x="4146727" y="4774240"/>
              <a:ext cx="54956" cy="54976"/>
            </a:xfrm>
            <a:custGeom>
              <a:avLst/>
              <a:gdLst>
                <a:gd name="connsiteX0" fmla="*/ 27817 w 54956"/>
                <a:gd name="connsiteY0" fmla="*/ 55126 h 54976"/>
                <a:gd name="connsiteX1" fmla="*/ 47247 w 54956"/>
                <a:gd name="connsiteY1" fmla="*/ 47075 h 54976"/>
                <a:gd name="connsiteX2" fmla="*/ 55296 w 54956"/>
                <a:gd name="connsiteY2" fmla="*/ 27638 h 54976"/>
                <a:gd name="connsiteX3" fmla="*/ 47247 w 54956"/>
                <a:gd name="connsiteY3" fmla="*/ 8201 h 54976"/>
                <a:gd name="connsiteX4" fmla="*/ 27817 w 54956"/>
                <a:gd name="connsiteY4" fmla="*/ 150 h 54976"/>
                <a:gd name="connsiteX5" fmla="*/ 8387 w 54956"/>
                <a:gd name="connsiteY5" fmla="*/ 8201 h 54976"/>
                <a:gd name="connsiteX6" fmla="*/ 339 w 54956"/>
                <a:gd name="connsiteY6" fmla="*/ 27638 h 54976"/>
                <a:gd name="connsiteX7" fmla="*/ 8387 w 54956"/>
                <a:gd name="connsiteY7" fmla="*/ 47075 h 54976"/>
                <a:gd name="connsiteX8" fmla="*/ 27817 w 54956"/>
                <a:gd name="connsiteY8" fmla="*/ 5512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17" y="55126"/>
                  </a:moveTo>
                  <a:cubicBezTo>
                    <a:pt x="35105" y="55126"/>
                    <a:pt x="42094" y="52230"/>
                    <a:pt x="47247" y="47075"/>
                  </a:cubicBezTo>
                  <a:cubicBezTo>
                    <a:pt x="52400" y="41920"/>
                    <a:pt x="55296" y="34928"/>
                    <a:pt x="55296" y="27638"/>
                  </a:cubicBezTo>
                  <a:cubicBezTo>
                    <a:pt x="55296" y="20348"/>
                    <a:pt x="52400" y="13356"/>
                    <a:pt x="47247" y="8201"/>
                  </a:cubicBezTo>
                  <a:cubicBezTo>
                    <a:pt x="42094" y="3046"/>
                    <a:pt x="35105" y="150"/>
                    <a:pt x="27817" y="150"/>
                  </a:cubicBezTo>
                  <a:cubicBezTo>
                    <a:pt x="20530" y="150"/>
                    <a:pt x="13540" y="3046"/>
                    <a:pt x="8387" y="8201"/>
                  </a:cubicBezTo>
                  <a:cubicBezTo>
                    <a:pt x="3234" y="13356"/>
                    <a:pt x="339" y="20348"/>
                    <a:pt x="339" y="27638"/>
                  </a:cubicBezTo>
                  <a:cubicBezTo>
                    <a:pt x="339" y="34928"/>
                    <a:pt x="3234" y="41920"/>
                    <a:pt x="8387" y="47075"/>
                  </a:cubicBezTo>
                  <a:cubicBezTo>
                    <a:pt x="13540" y="52230"/>
                    <a:pt x="20530" y="55126"/>
                    <a:pt x="27817" y="5512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B324F2B6-936B-47C7-6BD1-493701A2DFE6}"/>
                </a:ext>
              </a:extLst>
            </p:cNvPr>
            <p:cNvSpPr/>
            <p:nvPr/>
          </p:nvSpPr>
          <p:spPr>
            <a:xfrm>
              <a:off x="4207408" y="4447826"/>
              <a:ext cx="54956" cy="54976"/>
            </a:xfrm>
            <a:custGeom>
              <a:avLst/>
              <a:gdLst>
                <a:gd name="connsiteX0" fmla="*/ 27824 w 54956"/>
                <a:gd name="connsiteY0" fmla="*/ 55091 h 54976"/>
                <a:gd name="connsiteX1" fmla="*/ 47254 w 54956"/>
                <a:gd name="connsiteY1" fmla="*/ 47040 h 54976"/>
                <a:gd name="connsiteX2" fmla="*/ 55302 w 54956"/>
                <a:gd name="connsiteY2" fmla="*/ 27602 h 54976"/>
                <a:gd name="connsiteX3" fmla="*/ 47254 w 54956"/>
                <a:gd name="connsiteY3" fmla="*/ 8165 h 54976"/>
                <a:gd name="connsiteX4" fmla="*/ 27824 w 54956"/>
                <a:gd name="connsiteY4" fmla="*/ 114 h 54976"/>
                <a:gd name="connsiteX5" fmla="*/ 8394 w 54956"/>
                <a:gd name="connsiteY5" fmla="*/ 8165 h 54976"/>
                <a:gd name="connsiteX6" fmla="*/ 345 w 54956"/>
                <a:gd name="connsiteY6" fmla="*/ 27602 h 54976"/>
                <a:gd name="connsiteX7" fmla="*/ 8394 w 54956"/>
                <a:gd name="connsiteY7" fmla="*/ 47040 h 54976"/>
                <a:gd name="connsiteX8" fmla="*/ 27824 w 54956"/>
                <a:gd name="connsiteY8" fmla="*/ 55091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24" y="55091"/>
                  </a:moveTo>
                  <a:cubicBezTo>
                    <a:pt x="35111" y="55091"/>
                    <a:pt x="42101" y="52194"/>
                    <a:pt x="47254" y="47040"/>
                  </a:cubicBezTo>
                  <a:cubicBezTo>
                    <a:pt x="52407" y="41885"/>
                    <a:pt x="55302" y="34892"/>
                    <a:pt x="55302" y="27602"/>
                  </a:cubicBezTo>
                  <a:cubicBezTo>
                    <a:pt x="55302" y="20313"/>
                    <a:pt x="52407" y="13320"/>
                    <a:pt x="47254" y="8165"/>
                  </a:cubicBezTo>
                  <a:cubicBezTo>
                    <a:pt x="42101" y="3011"/>
                    <a:pt x="35111" y="114"/>
                    <a:pt x="27824" y="114"/>
                  </a:cubicBezTo>
                  <a:cubicBezTo>
                    <a:pt x="20536" y="114"/>
                    <a:pt x="13547" y="3011"/>
                    <a:pt x="8394" y="8165"/>
                  </a:cubicBezTo>
                  <a:cubicBezTo>
                    <a:pt x="3241" y="13320"/>
                    <a:pt x="345" y="20313"/>
                    <a:pt x="345" y="27602"/>
                  </a:cubicBezTo>
                  <a:cubicBezTo>
                    <a:pt x="345" y="34892"/>
                    <a:pt x="3241" y="41885"/>
                    <a:pt x="8394" y="47040"/>
                  </a:cubicBezTo>
                  <a:cubicBezTo>
                    <a:pt x="13547" y="52194"/>
                    <a:pt x="20536" y="55091"/>
                    <a:pt x="27824" y="55091"/>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47503053-61F9-95B7-1B0A-684A0E1B0A8C}"/>
                </a:ext>
              </a:extLst>
            </p:cNvPr>
            <p:cNvSpPr/>
            <p:nvPr/>
          </p:nvSpPr>
          <p:spPr>
            <a:xfrm>
              <a:off x="4268099" y="4582143"/>
              <a:ext cx="54956" cy="54976"/>
            </a:xfrm>
            <a:custGeom>
              <a:avLst/>
              <a:gdLst>
                <a:gd name="connsiteX0" fmla="*/ 27830 w 54956"/>
                <a:gd name="connsiteY0" fmla="*/ 55105 h 54976"/>
                <a:gd name="connsiteX1" fmla="*/ 47261 w 54956"/>
                <a:gd name="connsiteY1" fmla="*/ 47054 h 54976"/>
                <a:gd name="connsiteX2" fmla="*/ 55309 w 54956"/>
                <a:gd name="connsiteY2" fmla="*/ 27617 h 54976"/>
                <a:gd name="connsiteX3" fmla="*/ 47261 w 54956"/>
                <a:gd name="connsiteY3" fmla="*/ 8180 h 54976"/>
                <a:gd name="connsiteX4" fmla="*/ 27830 w 54956"/>
                <a:gd name="connsiteY4" fmla="*/ 129 h 54976"/>
                <a:gd name="connsiteX5" fmla="*/ 8400 w 54956"/>
                <a:gd name="connsiteY5" fmla="*/ 8180 h 54976"/>
                <a:gd name="connsiteX6" fmla="*/ 352 w 54956"/>
                <a:gd name="connsiteY6" fmla="*/ 27617 h 54976"/>
                <a:gd name="connsiteX7" fmla="*/ 8400 w 54956"/>
                <a:gd name="connsiteY7" fmla="*/ 47054 h 54976"/>
                <a:gd name="connsiteX8" fmla="*/ 27830 w 54956"/>
                <a:gd name="connsiteY8" fmla="*/ 5510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30" y="55105"/>
                  </a:moveTo>
                  <a:cubicBezTo>
                    <a:pt x="35118" y="55105"/>
                    <a:pt x="42108" y="52209"/>
                    <a:pt x="47261" y="47054"/>
                  </a:cubicBezTo>
                  <a:cubicBezTo>
                    <a:pt x="52413" y="41900"/>
                    <a:pt x="55309" y="34907"/>
                    <a:pt x="55309" y="27617"/>
                  </a:cubicBezTo>
                  <a:cubicBezTo>
                    <a:pt x="55309" y="20327"/>
                    <a:pt x="52413" y="13335"/>
                    <a:pt x="47261" y="8180"/>
                  </a:cubicBezTo>
                  <a:cubicBezTo>
                    <a:pt x="42108" y="3025"/>
                    <a:pt x="35118" y="129"/>
                    <a:pt x="27830" y="129"/>
                  </a:cubicBezTo>
                  <a:cubicBezTo>
                    <a:pt x="20543" y="129"/>
                    <a:pt x="13553" y="3025"/>
                    <a:pt x="8400" y="8180"/>
                  </a:cubicBezTo>
                  <a:cubicBezTo>
                    <a:pt x="3247" y="13335"/>
                    <a:pt x="352" y="20327"/>
                    <a:pt x="352" y="27617"/>
                  </a:cubicBezTo>
                  <a:cubicBezTo>
                    <a:pt x="352" y="34907"/>
                    <a:pt x="3247" y="41900"/>
                    <a:pt x="8400" y="47054"/>
                  </a:cubicBezTo>
                  <a:cubicBezTo>
                    <a:pt x="13553" y="52209"/>
                    <a:pt x="20543" y="55105"/>
                    <a:pt x="27830" y="5510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69" name="Freeform: Shape 68">
              <a:extLst>
                <a:ext uri="{FF2B5EF4-FFF2-40B4-BE49-F238E27FC236}">
                  <a16:creationId xmlns:a16="http://schemas.microsoft.com/office/drawing/2014/main" id="{D667B6A1-D918-903C-10C6-009A5F0C86FF}"/>
                </a:ext>
              </a:extLst>
            </p:cNvPr>
            <p:cNvSpPr/>
            <p:nvPr/>
          </p:nvSpPr>
          <p:spPr>
            <a:xfrm>
              <a:off x="4328789" y="4330249"/>
              <a:ext cx="54956" cy="54976"/>
            </a:xfrm>
            <a:custGeom>
              <a:avLst/>
              <a:gdLst>
                <a:gd name="connsiteX0" fmla="*/ 27837 w 54956"/>
                <a:gd name="connsiteY0" fmla="*/ 55078 h 54976"/>
                <a:gd name="connsiteX1" fmla="*/ 47267 w 54956"/>
                <a:gd name="connsiteY1" fmla="*/ 47027 h 54976"/>
                <a:gd name="connsiteX2" fmla="*/ 55315 w 54956"/>
                <a:gd name="connsiteY2" fmla="*/ 27590 h 54976"/>
                <a:gd name="connsiteX3" fmla="*/ 47267 w 54956"/>
                <a:gd name="connsiteY3" fmla="*/ 8152 h 54976"/>
                <a:gd name="connsiteX4" fmla="*/ 27837 w 54956"/>
                <a:gd name="connsiteY4" fmla="*/ 101 h 54976"/>
                <a:gd name="connsiteX5" fmla="*/ 8407 w 54956"/>
                <a:gd name="connsiteY5" fmla="*/ 8152 h 54976"/>
                <a:gd name="connsiteX6" fmla="*/ 359 w 54956"/>
                <a:gd name="connsiteY6" fmla="*/ 27590 h 54976"/>
                <a:gd name="connsiteX7" fmla="*/ 8407 w 54956"/>
                <a:gd name="connsiteY7" fmla="*/ 47027 h 54976"/>
                <a:gd name="connsiteX8" fmla="*/ 27837 w 54956"/>
                <a:gd name="connsiteY8" fmla="*/ 5507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37" y="55078"/>
                  </a:moveTo>
                  <a:cubicBezTo>
                    <a:pt x="35124" y="55078"/>
                    <a:pt x="42114" y="52182"/>
                    <a:pt x="47267" y="47027"/>
                  </a:cubicBezTo>
                  <a:cubicBezTo>
                    <a:pt x="52420" y="41872"/>
                    <a:pt x="55315" y="34880"/>
                    <a:pt x="55315" y="27590"/>
                  </a:cubicBezTo>
                  <a:cubicBezTo>
                    <a:pt x="55315" y="20300"/>
                    <a:pt x="52420" y="13307"/>
                    <a:pt x="47267" y="8152"/>
                  </a:cubicBezTo>
                  <a:cubicBezTo>
                    <a:pt x="42114" y="2998"/>
                    <a:pt x="35124" y="101"/>
                    <a:pt x="27837" y="101"/>
                  </a:cubicBezTo>
                  <a:cubicBezTo>
                    <a:pt x="20550" y="101"/>
                    <a:pt x="13560" y="2998"/>
                    <a:pt x="8407" y="8152"/>
                  </a:cubicBezTo>
                  <a:cubicBezTo>
                    <a:pt x="3254" y="13307"/>
                    <a:pt x="359" y="20300"/>
                    <a:pt x="359" y="27590"/>
                  </a:cubicBezTo>
                  <a:cubicBezTo>
                    <a:pt x="359" y="34880"/>
                    <a:pt x="3254" y="41872"/>
                    <a:pt x="8407" y="47027"/>
                  </a:cubicBezTo>
                  <a:cubicBezTo>
                    <a:pt x="13560" y="52182"/>
                    <a:pt x="20550" y="55078"/>
                    <a:pt x="27837" y="5507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0" name="Freeform: Shape 69">
              <a:extLst>
                <a:ext uri="{FF2B5EF4-FFF2-40B4-BE49-F238E27FC236}">
                  <a16:creationId xmlns:a16="http://schemas.microsoft.com/office/drawing/2014/main" id="{D19D3EC3-46F0-A1C9-824C-29E3F2677F0C}"/>
                </a:ext>
              </a:extLst>
            </p:cNvPr>
            <p:cNvSpPr/>
            <p:nvPr/>
          </p:nvSpPr>
          <p:spPr>
            <a:xfrm>
              <a:off x="4389471" y="4059139"/>
              <a:ext cx="54956" cy="54976"/>
            </a:xfrm>
            <a:custGeom>
              <a:avLst/>
              <a:gdLst>
                <a:gd name="connsiteX0" fmla="*/ 27844 w 54956"/>
                <a:gd name="connsiteY0" fmla="*/ 55048 h 54976"/>
                <a:gd name="connsiteX1" fmla="*/ 47274 w 54956"/>
                <a:gd name="connsiteY1" fmla="*/ 46997 h 54976"/>
                <a:gd name="connsiteX2" fmla="*/ 55322 w 54956"/>
                <a:gd name="connsiteY2" fmla="*/ 27560 h 54976"/>
                <a:gd name="connsiteX3" fmla="*/ 47274 w 54956"/>
                <a:gd name="connsiteY3" fmla="*/ 8123 h 54976"/>
                <a:gd name="connsiteX4" fmla="*/ 27844 w 54956"/>
                <a:gd name="connsiteY4" fmla="*/ 72 h 54976"/>
                <a:gd name="connsiteX5" fmla="*/ 8414 w 54956"/>
                <a:gd name="connsiteY5" fmla="*/ 8123 h 54976"/>
                <a:gd name="connsiteX6" fmla="*/ 365 w 54956"/>
                <a:gd name="connsiteY6" fmla="*/ 27560 h 54976"/>
                <a:gd name="connsiteX7" fmla="*/ 8414 w 54956"/>
                <a:gd name="connsiteY7" fmla="*/ 46997 h 54976"/>
                <a:gd name="connsiteX8" fmla="*/ 27844 w 54956"/>
                <a:gd name="connsiteY8" fmla="*/ 55048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44" y="55048"/>
                  </a:moveTo>
                  <a:cubicBezTo>
                    <a:pt x="35131" y="55048"/>
                    <a:pt x="42121" y="52152"/>
                    <a:pt x="47274" y="46997"/>
                  </a:cubicBezTo>
                  <a:cubicBezTo>
                    <a:pt x="52427" y="41842"/>
                    <a:pt x="55322" y="34850"/>
                    <a:pt x="55322" y="27560"/>
                  </a:cubicBezTo>
                  <a:cubicBezTo>
                    <a:pt x="55322" y="20270"/>
                    <a:pt x="52427" y="13278"/>
                    <a:pt x="47274" y="8123"/>
                  </a:cubicBezTo>
                  <a:cubicBezTo>
                    <a:pt x="42121" y="2968"/>
                    <a:pt x="35131" y="72"/>
                    <a:pt x="27844" y="72"/>
                  </a:cubicBezTo>
                  <a:cubicBezTo>
                    <a:pt x="20556" y="72"/>
                    <a:pt x="13567" y="2968"/>
                    <a:pt x="8414" y="8123"/>
                  </a:cubicBezTo>
                  <a:cubicBezTo>
                    <a:pt x="3261" y="13278"/>
                    <a:pt x="365" y="20270"/>
                    <a:pt x="365" y="27560"/>
                  </a:cubicBezTo>
                  <a:cubicBezTo>
                    <a:pt x="365" y="34850"/>
                    <a:pt x="3261" y="41842"/>
                    <a:pt x="8414" y="46997"/>
                  </a:cubicBezTo>
                  <a:cubicBezTo>
                    <a:pt x="13567" y="52152"/>
                    <a:pt x="20556" y="55048"/>
                    <a:pt x="27844" y="55048"/>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FACB3471-65F5-BC3F-C5E1-FE7B98DDA532}"/>
                </a:ext>
              </a:extLst>
            </p:cNvPr>
            <p:cNvSpPr/>
            <p:nvPr/>
          </p:nvSpPr>
          <p:spPr>
            <a:xfrm>
              <a:off x="4450161" y="4301994"/>
              <a:ext cx="54956" cy="54976"/>
            </a:xfrm>
            <a:custGeom>
              <a:avLst/>
              <a:gdLst>
                <a:gd name="connsiteX0" fmla="*/ 27850 w 54956"/>
                <a:gd name="connsiteY0" fmla="*/ 55075 h 54976"/>
                <a:gd name="connsiteX1" fmla="*/ 47280 w 54956"/>
                <a:gd name="connsiteY1" fmla="*/ 47024 h 54976"/>
                <a:gd name="connsiteX2" fmla="*/ 55329 w 54956"/>
                <a:gd name="connsiteY2" fmla="*/ 27587 h 54976"/>
                <a:gd name="connsiteX3" fmla="*/ 47280 w 54956"/>
                <a:gd name="connsiteY3" fmla="*/ 8149 h 54976"/>
                <a:gd name="connsiteX4" fmla="*/ 27850 w 54956"/>
                <a:gd name="connsiteY4" fmla="*/ 98 h 54976"/>
                <a:gd name="connsiteX5" fmla="*/ 8420 w 54956"/>
                <a:gd name="connsiteY5" fmla="*/ 8149 h 54976"/>
                <a:gd name="connsiteX6" fmla="*/ 372 w 54956"/>
                <a:gd name="connsiteY6" fmla="*/ 27587 h 54976"/>
                <a:gd name="connsiteX7" fmla="*/ 8420 w 54956"/>
                <a:gd name="connsiteY7" fmla="*/ 47024 h 54976"/>
                <a:gd name="connsiteX8" fmla="*/ 27850 w 54956"/>
                <a:gd name="connsiteY8" fmla="*/ 55075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50" y="55075"/>
                  </a:moveTo>
                  <a:cubicBezTo>
                    <a:pt x="35138" y="55075"/>
                    <a:pt x="42128" y="52179"/>
                    <a:pt x="47280" y="47024"/>
                  </a:cubicBezTo>
                  <a:cubicBezTo>
                    <a:pt x="52433" y="41869"/>
                    <a:pt x="55329" y="34877"/>
                    <a:pt x="55329" y="27587"/>
                  </a:cubicBezTo>
                  <a:cubicBezTo>
                    <a:pt x="55329" y="20297"/>
                    <a:pt x="52433" y="13304"/>
                    <a:pt x="47280" y="8149"/>
                  </a:cubicBezTo>
                  <a:cubicBezTo>
                    <a:pt x="42128" y="2995"/>
                    <a:pt x="35138" y="98"/>
                    <a:pt x="27850" y="98"/>
                  </a:cubicBezTo>
                  <a:cubicBezTo>
                    <a:pt x="20563" y="98"/>
                    <a:pt x="13573" y="2995"/>
                    <a:pt x="8420" y="8149"/>
                  </a:cubicBezTo>
                  <a:cubicBezTo>
                    <a:pt x="3267" y="13304"/>
                    <a:pt x="372" y="20297"/>
                    <a:pt x="372" y="27587"/>
                  </a:cubicBezTo>
                  <a:cubicBezTo>
                    <a:pt x="372" y="34877"/>
                    <a:pt x="3267" y="41869"/>
                    <a:pt x="8420" y="47024"/>
                  </a:cubicBezTo>
                  <a:cubicBezTo>
                    <a:pt x="13573" y="52179"/>
                    <a:pt x="20563" y="55075"/>
                    <a:pt x="27850" y="55075"/>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2" name="Freeform: Shape 71">
              <a:extLst>
                <a:ext uri="{FF2B5EF4-FFF2-40B4-BE49-F238E27FC236}">
                  <a16:creationId xmlns:a16="http://schemas.microsoft.com/office/drawing/2014/main" id="{2509324D-EA67-837D-CCE5-E75FE90BA565}"/>
                </a:ext>
              </a:extLst>
            </p:cNvPr>
            <p:cNvSpPr/>
            <p:nvPr/>
          </p:nvSpPr>
          <p:spPr>
            <a:xfrm>
              <a:off x="4510842" y="4234329"/>
              <a:ext cx="54956" cy="54976"/>
            </a:xfrm>
            <a:custGeom>
              <a:avLst/>
              <a:gdLst>
                <a:gd name="connsiteX0" fmla="*/ 27857 w 54956"/>
                <a:gd name="connsiteY0" fmla="*/ 55067 h 54976"/>
                <a:gd name="connsiteX1" fmla="*/ 47287 w 54956"/>
                <a:gd name="connsiteY1" fmla="*/ 47016 h 54976"/>
                <a:gd name="connsiteX2" fmla="*/ 55335 w 54956"/>
                <a:gd name="connsiteY2" fmla="*/ 27579 h 54976"/>
                <a:gd name="connsiteX3" fmla="*/ 47287 w 54956"/>
                <a:gd name="connsiteY3" fmla="*/ 8142 h 54976"/>
                <a:gd name="connsiteX4" fmla="*/ 27857 w 54956"/>
                <a:gd name="connsiteY4" fmla="*/ 91 h 54976"/>
                <a:gd name="connsiteX5" fmla="*/ 8427 w 54956"/>
                <a:gd name="connsiteY5" fmla="*/ 8142 h 54976"/>
                <a:gd name="connsiteX6" fmla="*/ 379 w 54956"/>
                <a:gd name="connsiteY6" fmla="*/ 27579 h 54976"/>
                <a:gd name="connsiteX7" fmla="*/ 8427 w 54956"/>
                <a:gd name="connsiteY7" fmla="*/ 47016 h 54976"/>
                <a:gd name="connsiteX8" fmla="*/ 27857 w 54956"/>
                <a:gd name="connsiteY8" fmla="*/ 55067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57" y="55067"/>
                  </a:moveTo>
                  <a:cubicBezTo>
                    <a:pt x="35144" y="55067"/>
                    <a:pt x="42134" y="52171"/>
                    <a:pt x="47287" y="47016"/>
                  </a:cubicBezTo>
                  <a:cubicBezTo>
                    <a:pt x="52440" y="41862"/>
                    <a:pt x="55335" y="34869"/>
                    <a:pt x="55335" y="27579"/>
                  </a:cubicBezTo>
                  <a:cubicBezTo>
                    <a:pt x="55335" y="20289"/>
                    <a:pt x="52440" y="13297"/>
                    <a:pt x="47287" y="8142"/>
                  </a:cubicBezTo>
                  <a:cubicBezTo>
                    <a:pt x="42134" y="2987"/>
                    <a:pt x="35144" y="91"/>
                    <a:pt x="27857" y="91"/>
                  </a:cubicBezTo>
                  <a:cubicBezTo>
                    <a:pt x="20570" y="91"/>
                    <a:pt x="13580" y="2987"/>
                    <a:pt x="8427" y="8142"/>
                  </a:cubicBezTo>
                  <a:cubicBezTo>
                    <a:pt x="3274" y="13297"/>
                    <a:pt x="379" y="20289"/>
                    <a:pt x="379" y="27579"/>
                  </a:cubicBezTo>
                  <a:cubicBezTo>
                    <a:pt x="379" y="34869"/>
                    <a:pt x="3274" y="41862"/>
                    <a:pt x="8427" y="47016"/>
                  </a:cubicBezTo>
                  <a:cubicBezTo>
                    <a:pt x="13580" y="52171"/>
                    <a:pt x="20570" y="55067"/>
                    <a:pt x="27857" y="55067"/>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549D6DBD-B0F6-13E7-FD9D-E953D5BCA7CC}"/>
                </a:ext>
              </a:extLst>
            </p:cNvPr>
            <p:cNvSpPr/>
            <p:nvPr/>
          </p:nvSpPr>
          <p:spPr>
            <a:xfrm>
              <a:off x="4571533" y="4126743"/>
              <a:ext cx="54956" cy="54976"/>
            </a:xfrm>
            <a:custGeom>
              <a:avLst/>
              <a:gdLst>
                <a:gd name="connsiteX0" fmla="*/ 27864 w 54956"/>
                <a:gd name="connsiteY0" fmla="*/ 55056 h 54976"/>
                <a:gd name="connsiteX1" fmla="*/ 47294 w 54956"/>
                <a:gd name="connsiteY1" fmla="*/ 47005 h 54976"/>
                <a:gd name="connsiteX2" fmla="*/ 55342 w 54956"/>
                <a:gd name="connsiteY2" fmla="*/ 27567 h 54976"/>
                <a:gd name="connsiteX3" fmla="*/ 47294 w 54956"/>
                <a:gd name="connsiteY3" fmla="*/ 8130 h 54976"/>
                <a:gd name="connsiteX4" fmla="*/ 27864 w 54956"/>
                <a:gd name="connsiteY4" fmla="*/ 79 h 54976"/>
                <a:gd name="connsiteX5" fmla="*/ 8433 w 54956"/>
                <a:gd name="connsiteY5" fmla="*/ 8130 h 54976"/>
                <a:gd name="connsiteX6" fmla="*/ 385 w 54956"/>
                <a:gd name="connsiteY6" fmla="*/ 27567 h 54976"/>
                <a:gd name="connsiteX7" fmla="*/ 8433 w 54956"/>
                <a:gd name="connsiteY7" fmla="*/ 47005 h 54976"/>
                <a:gd name="connsiteX8" fmla="*/ 27864 w 54956"/>
                <a:gd name="connsiteY8" fmla="*/ 55056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64" y="55056"/>
                  </a:moveTo>
                  <a:cubicBezTo>
                    <a:pt x="35151" y="55056"/>
                    <a:pt x="42141" y="52159"/>
                    <a:pt x="47294" y="47005"/>
                  </a:cubicBezTo>
                  <a:cubicBezTo>
                    <a:pt x="52447" y="41850"/>
                    <a:pt x="55342" y="34857"/>
                    <a:pt x="55342" y="27567"/>
                  </a:cubicBezTo>
                  <a:cubicBezTo>
                    <a:pt x="55342" y="20277"/>
                    <a:pt x="52447" y="13285"/>
                    <a:pt x="47294" y="8130"/>
                  </a:cubicBezTo>
                  <a:cubicBezTo>
                    <a:pt x="42141" y="2975"/>
                    <a:pt x="35151" y="79"/>
                    <a:pt x="27864" y="79"/>
                  </a:cubicBezTo>
                  <a:cubicBezTo>
                    <a:pt x="20576" y="79"/>
                    <a:pt x="13586" y="2975"/>
                    <a:pt x="8433" y="8130"/>
                  </a:cubicBezTo>
                  <a:cubicBezTo>
                    <a:pt x="3281" y="13285"/>
                    <a:pt x="385" y="20277"/>
                    <a:pt x="385" y="27567"/>
                  </a:cubicBezTo>
                  <a:cubicBezTo>
                    <a:pt x="385" y="34857"/>
                    <a:pt x="3281" y="41850"/>
                    <a:pt x="8433" y="47005"/>
                  </a:cubicBezTo>
                  <a:cubicBezTo>
                    <a:pt x="13586" y="52159"/>
                    <a:pt x="20576" y="55056"/>
                    <a:pt x="27864" y="55056"/>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1DD53827-559E-DA7C-725F-24AF07D85936}"/>
                </a:ext>
              </a:extLst>
            </p:cNvPr>
            <p:cNvSpPr/>
            <p:nvPr/>
          </p:nvSpPr>
          <p:spPr>
            <a:xfrm>
              <a:off x="4632223" y="3892342"/>
              <a:ext cx="54956" cy="54976"/>
            </a:xfrm>
            <a:custGeom>
              <a:avLst/>
              <a:gdLst>
                <a:gd name="connsiteX0" fmla="*/ 27870 w 54956"/>
                <a:gd name="connsiteY0" fmla="*/ 55030 h 54976"/>
                <a:gd name="connsiteX1" fmla="*/ 47300 w 54956"/>
                <a:gd name="connsiteY1" fmla="*/ 46979 h 54976"/>
                <a:gd name="connsiteX2" fmla="*/ 55349 w 54956"/>
                <a:gd name="connsiteY2" fmla="*/ 27542 h 54976"/>
                <a:gd name="connsiteX3" fmla="*/ 47300 w 54956"/>
                <a:gd name="connsiteY3" fmla="*/ 8105 h 54976"/>
                <a:gd name="connsiteX4" fmla="*/ 27870 w 54956"/>
                <a:gd name="connsiteY4" fmla="*/ 54 h 54976"/>
                <a:gd name="connsiteX5" fmla="*/ 8440 w 54956"/>
                <a:gd name="connsiteY5" fmla="*/ 8105 h 54976"/>
                <a:gd name="connsiteX6" fmla="*/ 392 w 54956"/>
                <a:gd name="connsiteY6" fmla="*/ 27542 h 54976"/>
                <a:gd name="connsiteX7" fmla="*/ 8440 w 54956"/>
                <a:gd name="connsiteY7" fmla="*/ 46979 h 54976"/>
                <a:gd name="connsiteX8" fmla="*/ 27870 w 54956"/>
                <a:gd name="connsiteY8" fmla="*/ 55030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70" y="55030"/>
                  </a:moveTo>
                  <a:cubicBezTo>
                    <a:pt x="35158" y="55030"/>
                    <a:pt x="42147" y="52134"/>
                    <a:pt x="47300" y="46979"/>
                  </a:cubicBezTo>
                  <a:cubicBezTo>
                    <a:pt x="52453" y="41824"/>
                    <a:pt x="55349" y="34832"/>
                    <a:pt x="55349" y="27542"/>
                  </a:cubicBezTo>
                  <a:cubicBezTo>
                    <a:pt x="55349" y="20252"/>
                    <a:pt x="52453" y="13259"/>
                    <a:pt x="47300" y="8105"/>
                  </a:cubicBezTo>
                  <a:cubicBezTo>
                    <a:pt x="42147" y="2950"/>
                    <a:pt x="35158" y="54"/>
                    <a:pt x="27870" y="54"/>
                  </a:cubicBezTo>
                  <a:cubicBezTo>
                    <a:pt x="20583" y="54"/>
                    <a:pt x="13593" y="2950"/>
                    <a:pt x="8440" y="8105"/>
                  </a:cubicBezTo>
                  <a:cubicBezTo>
                    <a:pt x="3287" y="13259"/>
                    <a:pt x="392" y="20252"/>
                    <a:pt x="392" y="27542"/>
                  </a:cubicBezTo>
                  <a:cubicBezTo>
                    <a:pt x="392" y="34832"/>
                    <a:pt x="3287" y="41824"/>
                    <a:pt x="8440" y="46979"/>
                  </a:cubicBezTo>
                  <a:cubicBezTo>
                    <a:pt x="13593" y="52134"/>
                    <a:pt x="20583" y="55030"/>
                    <a:pt x="27870" y="55030"/>
                  </a:cubicBezTo>
                  <a:close/>
                </a:path>
              </a:pathLst>
            </a:custGeom>
            <a:solidFill>
              <a:srgbClr val="D50032"/>
            </a:solidFill>
            <a:ln w="9153" cap="flat">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4583A936-ED7C-C8B2-801E-0E326B659CFD}"/>
                </a:ext>
              </a:extLst>
            </p:cNvPr>
            <p:cNvSpPr/>
            <p:nvPr/>
          </p:nvSpPr>
          <p:spPr>
            <a:xfrm>
              <a:off x="4692905" y="4002008"/>
              <a:ext cx="54956" cy="54976"/>
            </a:xfrm>
            <a:custGeom>
              <a:avLst/>
              <a:gdLst>
                <a:gd name="connsiteX0" fmla="*/ 27877 w 54956"/>
                <a:gd name="connsiteY0" fmla="*/ 55042 h 54976"/>
                <a:gd name="connsiteX1" fmla="*/ 47307 w 54956"/>
                <a:gd name="connsiteY1" fmla="*/ 46991 h 54976"/>
                <a:gd name="connsiteX2" fmla="*/ 55355 w 54956"/>
                <a:gd name="connsiteY2" fmla="*/ 27554 h 54976"/>
                <a:gd name="connsiteX3" fmla="*/ 47307 w 54956"/>
                <a:gd name="connsiteY3" fmla="*/ 8117 h 54976"/>
                <a:gd name="connsiteX4" fmla="*/ 27877 w 54956"/>
                <a:gd name="connsiteY4" fmla="*/ 66 h 54976"/>
                <a:gd name="connsiteX5" fmla="*/ 8447 w 54956"/>
                <a:gd name="connsiteY5" fmla="*/ 8117 h 54976"/>
                <a:gd name="connsiteX6" fmla="*/ 398 w 54956"/>
                <a:gd name="connsiteY6" fmla="*/ 27554 h 54976"/>
                <a:gd name="connsiteX7" fmla="*/ 8447 w 54956"/>
                <a:gd name="connsiteY7" fmla="*/ 46991 h 54976"/>
                <a:gd name="connsiteX8" fmla="*/ 27877 w 54956"/>
                <a:gd name="connsiteY8" fmla="*/ 55042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956" h="54976">
                  <a:moveTo>
                    <a:pt x="27877" y="55042"/>
                  </a:moveTo>
                  <a:cubicBezTo>
                    <a:pt x="35164" y="55042"/>
                    <a:pt x="42154" y="52146"/>
                    <a:pt x="47307" y="46991"/>
                  </a:cubicBezTo>
                  <a:cubicBezTo>
                    <a:pt x="52460" y="41836"/>
                    <a:pt x="55355" y="34844"/>
                    <a:pt x="55355" y="27554"/>
                  </a:cubicBezTo>
                  <a:cubicBezTo>
                    <a:pt x="55355" y="20264"/>
                    <a:pt x="52460" y="13271"/>
                    <a:pt x="47307" y="8117"/>
                  </a:cubicBezTo>
                  <a:cubicBezTo>
                    <a:pt x="42154" y="2962"/>
                    <a:pt x="35164" y="66"/>
                    <a:pt x="27877" y="66"/>
                  </a:cubicBezTo>
                  <a:cubicBezTo>
                    <a:pt x="20589" y="66"/>
                    <a:pt x="13600" y="2962"/>
                    <a:pt x="8447" y="8117"/>
                  </a:cubicBezTo>
                  <a:cubicBezTo>
                    <a:pt x="3294" y="13271"/>
                    <a:pt x="398" y="20264"/>
                    <a:pt x="398" y="27554"/>
                  </a:cubicBezTo>
                  <a:cubicBezTo>
                    <a:pt x="398" y="34844"/>
                    <a:pt x="3294" y="41836"/>
                    <a:pt x="8447" y="46991"/>
                  </a:cubicBezTo>
                  <a:cubicBezTo>
                    <a:pt x="13600" y="52146"/>
                    <a:pt x="20589" y="55042"/>
                    <a:pt x="27877" y="55042"/>
                  </a:cubicBezTo>
                  <a:close/>
                </a:path>
              </a:pathLst>
            </a:custGeom>
            <a:solidFill>
              <a:srgbClr val="D50032"/>
            </a:solidFill>
            <a:ln w="9153" cap="flat">
              <a:solidFill>
                <a:srgbClr val="D50032"/>
              </a:solidFill>
              <a:prstDash val="solid"/>
              <a:round/>
            </a:ln>
          </p:spPr>
          <p:txBody>
            <a:bodyPr rtlCol="0" anchor="ctr"/>
            <a:lstStyle/>
            <a:p>
              <a:endParaRPr lang="en-GB"/>
            </a:p>
          </p:txBody>
        </p:sp>
      </p:grpSp>
      <p:sp>
        <p:nvSpPr>
          <p:cNvPr id="76" name="Freeform: Shape 75">
            <a:extLst>
              <a:ext uri="{FF2B5EF4-FFF2-40B4-BE49-F238E27FC236}">
                <a16:creationId xmlns:a16="http://schemas.microsoft.com/office/drawing/2014/main" id="{C60FBE4D-9392-22EE-766D-C3F5F7D7A15B}"/>
              </a:ext>
            </a:extLst>
          </p:cNvPr>
          <p:cNvSpPr/>
          <p:nvPr/>
        </p:nvSpPr>
        <p:spPr>
          <a:xfrm>
            <a:off x="7602406" y="4106631"/>
            <a:ext cx="2973653" cy="1879386"/>
          </a:xfrm>
          <a:custGeom>
            <a:avLst/>
            <a:gdLst>
              <a:gd name="connsiteX0" fmla="*/ 0 w 2973653"/>
              <a:gd name="connsiteY0" fmla="*/ 1879387 h 1879386"/>
              <a:gd name="connsiteX1" fmla="*/ 60687 w 2973653"/>
              <a:gd name="connsiteY1" fmla="*/ 1841032 h 1879386"/>
              <a:gd name="connsiteX2" fmla="*/ 121374 w 2973653"/>
              <a:gd name="connsiteY2" fmla="*/ 1802676 h 1879386"/>
              <a:gd name="connsiteX3" fmla="*/ 182061 w 2973653"/>
              <a:gd name="connsiteY3" fmla="*/ 1764321 h 1879386"/>
              <a:gd name="connsiteX4" fmla="*/ 242746 w 2973653"/>
              <a:gd name="connsiteY4" fmla="*/ 1725965 h 1879386"/>
              <a:gd name="connsiteX5" fmla="*/ 303437 w 2973653"/>
              <a:gd name="connsiteY5" fmla="*/ 1687610 h 1879386"/>
              <a:gd name="connsiteX6" fmla="*/ 364118 w 2973653"/>
              <a:gd name="connsiteY6" fmla="*/ 1649255 h 1879386"/>
              <a:gd name="connsiteX7" fmla="*/ 424809 w 2973653"/>
              <a:gd name="connsiteY7" fmla="*/ 1610900 h 1879386"/>
              <a:gd name="connsiteX8" fmla="*/ 485499 w 2973653"/>
              <a:gd name="connsiteY8" fmla="*/ 1572553 h 1879386"/>
              <a:gd name="connsiteX9" fmla="*/ 546181 w 2973653"/>
              <a:gd name="connsiteY9" fmla="*/ 1534198 h 1879386"/>
              <a:gd name="connsiteX10" fmla="*/ 606871 w 2973653"/>
              <a:gd name="connsiteY10" fmla="*/ 1495843 h 1879386"/>
              <a:gd name="connsiteX11" fmla="*/ 667552 w 2973653"/>
              <a:gd name="connsiteY11" fmla="*/ 1457487 h 1879386"/>
              <a:gd name="connsiteX12" fmla="*/ 728243 w 2973653"/>
              <a:gd name="connsiteY12" fmla="*/ 1419132 h 1879386"/>
              <a:gd name="connsiteX13" fmla="*/ 788933 w 2973653"/>
              <a:gd name="connsiteY13" fmla="*/ 1380777 h 1879386"/>
              <a:gd name="connsiteX14" fmla="*/ 849615 w 2973653"/>
              <a:gd name="connsiteY14" fmla="*/ 1342421 h 1879386"/>
              <a:gd name="connsiteX15" fmla="*/ 910305 w 2973653"/>
              <a:gd name="connsiteY15" fmla="*/ 1304066 h 1879386"/>
              <a:gd name="connsiteX16" fmla="*/ 970987 w 2973653"/>
              <a:gd name="connsiteY16" fmla="*/ 1265711 h 1879386"/>
              <a:gd name="connsiteX17" fmla="*/ 1031677 w 2973653"/>
              <a:gd name="connsiteY17" fmla="*/ 1227355 h 1879386"/>
              <a:gd name="connsiteX18" fmla="*/ 1092368 w 2973653"/>
              <a:gd name="connsiteY18" fmla="*/ 1189000 h 1879386"/>
              <a:gd name="connsiteX19" fmla="*/ 1153049 w 2973653"/>
              <a:gd name="connsiteY19" fmla="*/ 1150645 h 1879386"/>
              <a:gd name="connsiteX20" fmla="*/ 1213739 w 2973653"/>
              <a:gd name="connsiteY20" fmla="*/ 1112289 h 1879386"/>
              <a:gd name="connsiteX21" fmla="*/ 1274421 w 2973653"/>
              <a:gd name="connsiteY21" fmla="*/ 1073934 h 1879386"/>
              <a:gd name="connsiteX22" fmla="*/ 1335111 w 2973653"/>
              <a:gd name="connsiteY22" fmla="*/ 1035579 h 1879386"/>
              <a:gd name="connsiteX23" fmla="*/ 1395802 w 2973653"/>
              <a:gd name="connsiteY23" fmla="*/ 997223 h 1879386"/>
              <a:gd name="connsiteX24" fmla="*/ 1456483 w 2973653"/>
              <a:gd name="connsiteY24" fmla="*/ 958868 h 1879386"/>
              <a:gd name="connsiteX25" fmla="*/ 1517174 w 2973653"/>
              <a:gd name="connsiteY25" fmla="*/ 920513 h 1879386"/>
              <a:gd name="connsiteX26" fmla="*/ 1577855 w 2973653"/>
              <a:gd name="connsiteY26" fmla="*/ 882157 h 1879386"/>
              <a:gd name="connsiteX27" fmla="*/ 1638545 w 2973653"/>
              <a:gd name="connsiteY27" fmla="*/ 843811 h 1879386"/>
              <a:gd name="connsiteX28" fmla="*/ 1699236 w 2973653"/>
              <a:gd name="connsiteY28" fmla="*/ 805456 h 1879386"/>
              <a:gd name="connsiteX29" fmla="*/ 1759917 w 2973653"/>
              <a:gd name="connsiteY29" fmla="*/ 767100 h 1879386"/>
              <a:gd name="connsiteX30" fmla="*/ 1820608 w 2973653"/>
              <a:gd name="connsiteY30" fmla="*/ 728745 h 1879386"/>
              <a:gd name="connsiteX31" fmla="*/ 1881289 w 2973653"/>
              <a:gd name="connsiteY31" fmla="*/ 690390 h 1879386"/>
              <a:gd name="connsiteX32" fmla="*/ 1941979 w 2973653"/>
              <a:gd name="connsiteY32" fmla="*/ 652034 h 1879386"/>
              <a:gd name="connsiteX33" fmla="*/ 2002670 w 2973653"/>
              <a:gd name="connsiteY33" fmla="*/ 613679 h 1879386"/>
              <a:gd name="connsiteX34" fmla="*/ 2063351 w 2973653"/>
              <a:gd name="connsiteY34" fmla="*/ 575324 h 1879386"/>
              <a:gd name="connsiteX35" fmla="*/ 2124042 w 2973653"/>
              <a:gd name="connsiteY35" fmla="*/ 536968 h 1879386"/>
              <a:gd name="connsiteX36" fmla="*/ 2184723 w 2973653"/>
              <a:gd name="connsiteY36" fmla="*/ 498613 h 1879386"/>
              <a:gd name="connsiteX37" fmla="*/ 2245414 w 2973653"/>
              <a:gd name="connsiteY37" fmla="*/ 460258 h 1879386"/>
              <a:gd name="connsiteX38" fmla="*/ 2306104 w 2973653"/>
              <a:gd name="connsiteY38" fmla="*/ 421902 h 1879386"/>
              <a:gd name="connsiteX39" fmla="*/ 2366785 w 2973653"/>
              <a:gd name="connsiteY39" fmla="*/ 383547 h 1879386"/>
              <a:gd name="connsiteX40" fmla="*/ 2427476 w 2973653"/>
              <a:gd name="connsiteY40" fmla="*/ 345192 h 1879386"/>
              <a:gd name="connsiteX41" fmla="*/ 2488157 w 2973653"/>
              <a:gd name="connsiteY41" fmla="*/ 306836 h 1879386"/>
              <a:gd name="connsiteX42" fmla="*/ 2548848 w 2973653"/>
              <a:gd name="connsiteY42" fmla="*/ 268481 h 1879386"/>
              <a:gd name="connsiteX43" fmla="*/ 2609538 w 2973653"/>
              <a:gd name="connsiteY43" fmla="*/ 230126 h 1879386"/>
              <a:gd name="connsiteX44" fmla="*/ 2670220 w 2973653"/>
              <a:gd name="connsiteY44" fmla="*/ 191775 h 1879386"/>
              <a:gd name="connsiteX45" fmla="*/ 2730910 w 2973653"/>
              <a:gd name="connsiteY45" fmla="*/ 153420 h 1879386"/>
              <a:gd name="connsiteX46" fmla="*/ 2791591 w 2973653"/>
              <a:gd name="connsiteY46" fmla="*/ 115065 h 1879386"/>
              <a:gd name="connsiteX47" fmla="*/ 2852282 w 2973653"/>
              <a:gd name="connsiteY47" fmla="*/ 76710 h 1879386"/>
              <a:gd name="connsiteX48" fmla="*/ 2912973 w 2973653"/>
              <a:gd name="connsiteY48" fmla="*/ 38355 h 1879386"/>
              <a:gd name="connsiteX49" fmla="*/ 2973654 w 2973653"/>
              <a:gd name="connsiteY49" fmla="*/ 0 h 187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73653" h="1879386">
                <a:moveTo>
                  <a:pt x="0" y="1879387"/>
                </a:moveTo>
                <a:lnTo>
                  <a:pt x="60687" y="1841032"/>
                </a:lnTo>
                <a:lnTo>
                  <a:pt x="121374" y="1802676"/>
                </a:lnTo>
                <a:lnTo>
                  <a:pt x="182061" y="1764321"/>
                </a:lnTo>
                <a:lnTo>
                  <a:pt x="242746" y="1725965"/>
                </a:lnTo>
                <a:lnTo>
                  <a:pt x="303437" y="1687610"/>
                </a:lnTo>
                <a:lnTo>
                  <a:pt x="364118" y="1649255"/>
                </a:lnTo>
                <a:lnTo>
                  <a:pt x="424809" y="1610900"/>
                </a:lnTo>
                <a:lnTo>
                  <a:pt x="485499" y="1572553"/>
                </a:lnTo>
                <a:lnTo>
                  <a:pt x="546181" y="1534198"/>
                </a:lnTo>
                <a:lnTo>
                  <a:pt x="606871" y="1495843"/>
                </a:lnTo>
                <a:lnTo>
                  <a:pt x="667552" y="1457487"/>
                </a:lnTo>
                <a:lnTo>
                  <a:pt x="728243" y="1419132"/>
                </a:lnTo>
                <a:lnTo>
                  <a:pt x="788933" y="1380777"/>
                </a:lnTo>
                <a:lnTo>
                  <a:pt x="849615" y="1342421"/>
                </a:lnTo>
                <a:lnTo>
                  <a:pt x="910305" y="1304066"/>
                </a:lnTo>
                <a:lnTo>
                  <a:pt x="970987" y="1265711"/>
                </a:lnTo>
                <a:lnTo>
                  <a:pt x="1031677" y="1227355"/>
                </a:lnTo>
                <a:lnTo>
                  <a:pt x="1092368" y="1189000"/>
                </a:lnTo>
                <a:lnTo>
                  <a:pt x="1153049" y="1150645"/>
                </a:lnTo>
                <a:lnTo>
                  <a:pt x="1213739" y="1112289"/>
                </a:lnTo>
                <a:lnTo>
                  <a:pt x="1274421" y="1073934"/>
                </a:lnTo>
                <a:lnTo>
                  <a:pt x="1335111" y="1035579"/>
                </a:lnTo>
                <a:lnTo>
                  <a:pt x="1395802" y="997223"/>
                </a:lnTo>
                <a:lnTo>
                  <a:pt x="1456483" y="958868"/>
                </a:lnTo>
                <a:lnTo>
                  <a:pt x="1517174" y="920513"/>
                </a:lnTo>
                <a:lnTo>
                  <a:pt x="1577855" y="882157"/>
                </a:lnTo>
                <a:lnTo>
                  <a:pt x="1638545" y="843811"/>
                </a:lnTo>
                <a:lnTo>
                  <a:pt x="1699236" y="805456"/>
                </a:lnTo>
                <a:lnTo>
                  <a:pt x="1759917" y="767100"/>
                </a:lnTo>
                <a:lnTo>
                  <a:pt x="1820608" y="728745"/>
                </a:lnTo>
                <a:lnTo>
                  <a:pt x="1881289" y="690390"/>
                </a:lnTo>
                <a:lnTo>
                  <a:pt x="1941979" y="652034"/>
                </a:lnTo>
                <a:lnTo>
                  <a:pt x="2002670" y="613679"/>
                </a:lnTo>
                <a:lnTo>
                  <a:pt x="2063351" y="575324"/>
                </a:lnTo>
                <a:lnTo>
                  <a:pt x="2124042" y="536968"/>
                </a:lnTo>
                <a:lnTo>
                  <a:pt x="2184723" y="498613"/>
                </a:lnTo>
                <a:lnTo>
                  <a:pt x="2245414" y="460258"/>
                </a:lnTo>
                <a:lnTo>
                  <a:pt x="2306104" y="421902"/>
                </a:lnTo>
                <a:lnTo>
                  <a:pt x="2366785" y="383547"/>
                </a:lnTo>
                <a:lnTo>
                  <a:pt x="2427476" y="345192"/>
                </a:lnTo>
                <a:lnTo>
                  <a:pt x="2488157" y="306836"/>
                </a:lnTo>
                <a:lnTo>
                  <a:pt x="2548848" y="268481"/>
                </a:lnTo>
                <a:lnTo>
                  <a:pt x="2609538" y="230126"/>
                </a:lnTo>
                <a:lnTo>
                  <a:pt x="2670220" y="191775"/>
                </a:lnTo>
                <a:lnTo>
                  <a:pt x="2730910" y="153420"/>
                </a:lnTo>
                <a:lnTo>
                  <a:pt x="2791591" y="115065"/>
                </a:lnTo>
                <a:lnTo>
                  <a:pt x="2852282" y="76710"/>
                </a:lnTo>
                <a:lnTo>
                  <a:pt x="2912973" y="38355"/>
                </a:lnTo>
                <a:lnTo>
                  <a:pt x="2973654" y="0"/>
                </a:lnTo>
              </a:path>
            </a:pathLst>
          </a:custGeom>
          <a:noFill/>
          <a:ln w="13730" cap="sq">
            <a:solidFill>
              <a:srgbClr val="00D5A3"/>
            </a:solidFill>
            <a:prstDash val="solid"/>
            <a:round/>
          </a:ln>
        </p:spPr>
        <p:txBody>
          <a:bodyPr rtlCol="0" anchor="ctr"/>
          <a:lstStyle/>
          <a:p>
            <a:endParaRPr lang="en-GB" dirty="0"/>
          </a:p>
        </p:txBody>
      </p:sp>
      <p:grpSp>
        <p:nvGrpSpPr>
          <p:cNvPr id="83" name="Group 82">
            <a:extLst>
              <a:ext uri="{FF2B5EF4-FFF2-40B4-BE49-F238E27FC236}">
                <a16:creationId xmlns:a16="http://schemas.microsoft.com/office/drawing/2014/main" id="{7CA303D0-2AAD-1BA4-BA12-DC743B6CBFBF}"/>
              </a:ext>
            </a:extLst>
          </p:cNvPr>
          <p:cNvGrpSpPr/>
          <p:nvPr/>
        </p:nvGrpSpPr>
        <p:grpSpPr>
          <a:xfrm>
            <a:off x="6958552" y="1182775"/>
            <a:ext cx="3938048" cy="2261833"/>
            <a:chOff x="7049992" y="1213255"/>
            <a:chExt cx="3760906" cy="2261833"/>
          </a:xfrm>
        </p:grpSpPr>
        <p:sp>
          <p:nvSpPr>
            <p:cNvPr id="77" name="Oval 76">
              <a:extLst>
                <a:ext uri="{FF2B5EF4-FFF2-40B4-BE49-F238E27FC236}">
                  <a16:creationId xmlns:a16="http://schemas.microsoft.com/office/drawing/2014/main" id="{691CC3C2-F6B6-CDEE-9DBC-E7EC1A69C546}"/>
                </a:ext>
              </a:extLst>
            </p:cNvPr>
            <p:cNvSpPr/>
            <p:nvPr/>
          </p:nvSpPr>
          <p:spPr>
            <a:xfrm>
              <a:off x="7049992" y="1213255"/>
              <a:ext cx="3760906" cy="2261833"/>
            </a:xfrm>
            <a:prstGeom prst="ellipse">
              <a:avLst/>
            </a:prstGeom>
            <a:solidFill>
              <a:schemeClr val="accent3">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extBox 77">
              <a:extLst>
                <a:ext uri="{FF2B5EF4-FFF2-40B4-BE49-F238E27FC236}">
                  <a16:creationId xmlns:a16="http://schemas.microsoft.com/office/drawing/2014/main" id="{3C527028-9866-7573-8A4C-E93A733DE9DA}"/>
                </a:ext>
              </a:extLst>
            </p:cNvPr>
            <p:cNvSpPr txBox="1"/>
            <p:nvPr/>
          </p:nvSpPr>
          <p:spPr>
            <a:xfrm>
              <a:off x="7811944" y="1419907"/>
              <a:ext cx="2265364" cy="369332"/>
            </a:xfrm>
            <a:prstGeom prst="rect">
              <a:avLst/>
            </a:prstGeom>
            <a:noFill/>
          </p:spPr>
          <p:txBody>
            <a:bodyPr wrap="none" rtlCol="0">
              <a:spAutoFit/>
            </a:bodyPr>
            <a:lstStyle/>
            <a:p>
              <a:r>
                <a:rPr lang="en-GB" dirty="0"/>
                <a:t>Artificial intelligence</a:t>
              </a:r>
            </a:p>
          </p:txBody>
        </p:sp>
      </p:grpSp>
      <p:grpSp>
        <p:nvGrpSpPr>
          <p:cNvPr id="84" name="Group 83">
            <a:extLst>
              <a:ext uri="{FF2B5EF4-FFF2-40B4-BE49-F238E27FC236}">
                <a16:creationId xmlns:a16="http://schemas.microsoft.com/office/drawing/2014/main" id="{7A61B700-6E8B-4CD2-47C4-2AFE13A3049D}"/>
              </a:ext>
            </a:extLst>
          </p:cNvPr>
          <p:cNvGrpSpPr/>
          <p:nvPr/>
        </p:nvGrpSpPr>
        <p:grpSpPr>
          <a:xfrm>
            <a:off x="7244861" y="1792613"/>
            <a:ext cx="3385053" cy="1592182"/>
            <a:chOff x="7244861" y="1792613"/>
            <a:chExt cx="3385053" cy="1592182"/>
          </a:xfrm>
        </p:grpSpPr>
        <p:sp>
          <p:nvSpPr>
            <p:cNvPr id="79" name="Oval 78">
              <a:extLst>
                <a:ext uri="{FF2B5EF4-FFF2-40B4-BE49-F238E27FC236}">
                  <a16:creationId xmlns:a16="http://schemas.microsoft.com/office/drawing/2014/main" id="{7E17A01A-C14E-0921-FB37-1D68ABABDB88}"/>
                </a:ext>
              </a:extLst>
            </p:cNvPr>
            <p:cNvSpPr/>
            <p:nvPr/>
          </p:nvSpPr>
          <p:spPr>
            <a:xfrm>
              <a:off x="7244861" y="1792613"/>
              <a:ext cx="3385053" cy="1592182"/>
            </a:xfrm>
            <a:prstGeom prst="ellipse">
              <a:avLst/>
            </a:prstGeom>
            <a:solidFill>
              <a:schemeClr val="accent3">
                <a:lumMod val="40000"/>
                <a:lumOff val="6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05A1AEFE-0033-A495-9584-1F76F596A26E}"/>
                </a:ext>
              </a:extLst>
            </p:cNvPr>
            <p:cNvSpPr txBox="1"/>
            <p:nvPr/>
          </p:nvSpPr>
          <p:spPr>
            <a:xfrm>
              <a:off x="7905843" y="1909249"/>
              <a:ext cx="1941557" cy="369332"/>
            </a:xfrm>
            <a:prstGeom prst="rect">
              <a:avLst/>
            </a:prstGeom>
            <a:noFill/>
          </p:spPr>
          <p:txBody>
            <a:bodyPr wrap="none" rtlCol="0">
              <a:spAutoFit/>
            </a:bodyPr>
            <a:lstStyle/>
            <a:p>
              <a:r>
                <a:rPr lang="en-GB" dirty="0"/>
                <a:t>Machine learning</a:t>
              </a:r>
            </a:p>
          </p:txBody>
        </p:sp>
      </p:grpSp>
      <p:grpSp>
        <p:nvGrpSpPr>
          <p:cNvPr id="85" name="Group 84">
            <a:extLst>
              <a:ext uri="{FF2B5EF4-FFF2-40B4-BE49-F238E27FC236}">
                <a16:creationId xmlns:a16="http://schemas.microsoft.com/office/drawing/2014/main" id="{94F73FBA-1D4C-E5AA-09C9-51FA03480BF1}"/>
              </a:ext>
            </a:extLst>
          </p:cNvPr>
          <p:cNvGrpSpPr/>
          <p:nvPr/>
        </p:nvGrpSpPr>
        <p:grpSpPr>
          <a:xfrm>
            <a:off x="7702504" y="2307847"/>
            <a:ext cx="2484244" cy="1014551"/>
            <a:chOff x="7702504" y="2307847"/>
            <a:chExt cx="2484244" cy="1014551"/>
          </a:xfrm>
        </p:grpSpPr>
        <p:sp>
          <p:nvSpPr>
            <p:cNvPr id="81" name="Oval 80">
              <a:extLst>
                <a:ext uri="{FF2B5EF4-FFF2-40B4-BE49-F238E27FC236}">
                  <a16:creationId xmlns:a16="http://schemas.microsoft.com/office/drawing/2014/main" id="{512B7DAA-1467-95CD-95CE-27923D3761C7}"/>
                </a:ext>
              </a:extLst>
            </p:cNvPr>
            <p:cNvSpPr/>
            <p:nvPr/>
          </p:nvSpPr>
          <p:spPr>
            <a:xfrm>
              <a:off x="7702504" y="2307847"/>
              <a:ext cx="2484244" cy="1014551"/>
            </a:xfrm>
            <a:prstGeom prst="ellipse">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TextBox 81">
              <a:extLst>
                <a:ext uri="{FF2B5EF4-FFF2-40B4-BE49-F238E27FC236}">
                  <a16:creationId xmlns:a16="http://schemas.microsoft.com/office/drawing/2014/main" id="{29C77B10-89D0-4931-8C73-F0E544A1525E}"/>
                </a:ext>
              </a:extLst>
            </p:cNvPr>
            <p:cNvSpPr txBox="1"/>
            <p:nvPr/>
          </p:nvSpPr>
          <p:spPr>
            <a:xfrm>
              <a:off x="7989199" y="2622929"/>
              <a:ext cx="1858201" cy="369332"/>
            </a:xfrm>
            <a:prstGeom prst="rect">
              <a:avLst/>
            </a:prstGeom>
            <a:noFill/>
          </p:spPr>
          <p:txBody>
            <a:bodyPr wrap="none" rtlCol="0">
              <a:spAutoFit/>
            </a:bodyPr>
            <a:lstStyle/>
            <a:p>
              <a:pPr algn="ctr"/>
              <a:r>
                <a:rPr lang="en-GB" dirty="0"/>
                <a:t>Neural networks</a:t>
              </a:r>
            </a:p>
          </p:txBody>
        </p:sp>
      </p:grpSp>
    </p:spTree>
    <p:extLst>
      <p:ext uri="{BB962C8B-B14F-4D97-AF65-F5344CB8AC3E}">
        <p14:creationId xmlns:p14="http://schemas.microsoft.com/office/powerpoint/2010/main" val="38239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500"/>
                                        <p:tgtEl>
                                          <p:spTgt spid="8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1" end="1"/>
                                            </p:txEl>
                                          </p:spTgt>
                                        </p:tgtEl>
                                        <p:attrNameLst>
                                          <p:attrName>style.visibility</p:attrName>
                                        </p:attrNameLst>
                                      </p:cBhvr>
                                      <p:to>
                                        <p:strVal val="visible"/>
                                      </p:to>
                                    </p:set>
                                    <p:animEffect transition="in" filter="fade">
                                      <p:cBhvr>
                                        <p:cTn id="18" dur="500"/>
                                        <p:tgtEl>
                                          <p:spTgt spid="6">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wipe(left)">
                                      <p:cBhvr>
                                        <p:cTn id="25" dur="5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fade">
                                      <p:cBhvr>
                                        <p:cTn id="30" dur="500"/>
                                        <p:tgtEl>
                                          <p:spTgt spid="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fade">
                                      <p:cBhvr>
                                        <p:cTn id="3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Arc 119">
            <a:extLst>
              <a:ext uri="{FF2B5EF4-FFF2-40B4-BE49-F238E27FC236}">
                <a16:creationId xmlns:a16="http://schemas.microsoft.com/office/drawing/2014/main" id="{E31C46E1-6F5C-551A-9B3B-224B8CAA78B9}"/>
              </a:ext>
            </a:extLst>
          </p:cNvPr>
          <p:cNvSpPr/>
          <p:nvPr/>
        </p:nvSpPr>
        <p:spPr>
          <a:xfrm>
            <a:off x="6341087" y="2857068"/>
            <a:ext cx="2880000" cy="2880000"/>
          </a:xfrm>
          <a:prstGeom prst="arc">
            <a:avLst>
              <a:gd name="adj1" fmla="val 118117"/>
              <a:gd name="adj2" fmla="val 899234"/>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cxnSp>
        <p:nvCxnSpPr>
          <p:cNvPr id="102" name="Straight Connector 101">
            <a:extLst>
              <a:ext uri="{FF2B5EF4-FFF2-40B4-BE49-F238E27FC236}">
                <a16:creationId xmlns:a16="http://schemas.microsoft.com/office/drawing/2014/main" id="{515EE575-9F45-F1C2-48EF-270F872C1385}"/>
              </a:ext>
            </a:extLst>
          </p:cNvPr>
          <p:cNvCxnSpPr>
            <a:cxnSpLocks/>
          </p:cNvCxnSpPr>
          <p:nvPr/>
        </p:nvCxnSpPr>
        <p:spPr>
          <a:xfrm>
            <a:off x="6035039" y="4598870"/>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F4AFDE-2109-EF71-A882-48D702087E11}"/>
              </a:ext>
            </a:extLst>
          </p:cNvPr>
          <p:cNvCxnSpPr>
            <a:cxnSpLocks/>
          </p:cNvCxnSpPr>
          <p:nvPr/>
        </p:nvCxnSpPr>
        <p:spPr>
          <a:xfrm>
            <a:off x="6044303" y="3568097"/>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070C943-6F2E-C265-9F0A-5BB94D672131}"/>
              </a:ext>
            </a:extLst>
          </p:cNvPr>
          <p:cNvCxnSpPr>
            <a:cxnSpLocks/>
          </p:cNvCxnSpPr>
          <p:nvPr/>
        </p:nvCxnSpPr>
        <p:spPr>
          <a:xfrm>
            <a:off x="8725920" y="2470723"/>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05" name="Straight Connector 104">
            <a:extLst>
              <a:ext uri="{FF2B5EF4-FFF2-40B4-BE49-F238E27FC236}">
                <a16:creationId xmlns:a16="http://schemas.microsoft.com/office/drawing/2014/main" id="{17B64071-DA1D-7003-4AB8-6433C32B22FD}"/>
              </a:ext>
            </a:extLst>
          </p:cNvPr>
          <p:cNvCxnSpPr>
            <a:cxnSpLocks/>
          </p:cNvCxnSpPr>
          <p:nvPr/>
        </p:nvCxnSpPr>
        <p:spPr>
          <a:xfrm>
            <a:off x="9546738" y="2411847"/>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AB6B42D1-E721-1AAF-E910-6C1BB0C9111B}"/>
              </a:ext>
            </a:extLst>
          </p:cNvPr>
          <p:cNvCxnSpPr>
            <a:cxnSpLocks/>
          </p:cNvCxnSpPr>
          <p:nvPr/>
        </p:nvCxnSpPr>
        <p:spPr>
          <a:xfrm>
            <a:off x="6035039" y="5109758"/>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C42B4E-DC54-ABEF-BB23-AC8FBF6E26F5}"/>
              </a:ext>
            </a:extLst>
          </p:cNvPr>
          <p:cNvCxnSpPr>
            <a:cxnSpLocks/>
          </p:cNvCxnSpPr>
          <p:nvPr/>
        </p:nvCxnSpPr>
        <p:spPr>
          <a:xfrm>
            <a:off x="5994471" y="2955483"/>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BE0F47A-05F9-2EC6-BB2A-177AA96D75B7}"/>
                  </a:ext>
                </a:extLst>
              </p:cNvPr>
              <p:cNvSpPr/>
              <p:nvPr/>
            </p:nvSpPr>
            <p:spPr>
              <a:xfrm>
                <a:off x="4962415" y="1105020"/>
                <a:ext cx="2151065" cy="5279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m:oMathPara>
                </a14:m>
                <a:endParaRPr lang="en-GB" dirty="0"/>
              </a:p>
            </p:txBody>
          </p:sp>
        </mc:Choice>
        <mc:Fallback xmlns="">
          <p:sp>
            <p:nvSpPr>
              <p:cNvPr id="87" name="Rectangle 86">
                <a:extLst>
                  <a:ext uri="{FF2B5EF4-FFF2-40B4-BE49-F238E27FC236}">
                    <a16:creationId xmlns:a16="http://schemas.microsoft.com/office/drawing/2014/main" id="{8BE0F47A-05F9-2EC6-BB2A-177AA96D75B7}"/>
                  </a:ext>
                </a:extLst>
              </p:cNvPr>
              <p:cNvSpPr>
                <a:spLocks noRot="1" noChangeAspect="1" noMove="1" noResize="1" noEditPoints="1" noAdjustHandles="1" noChangeArrowheads="1" noChangeShapeType="1" noTextEdit="1"/>
              </p:cNvSpPr>
              <p:nvPr/>
            </p:nvSpPr>
            <p:spPr>
              <a:xfrm>
                <a:off x="4962415" y="1105020"/>
                <a:ext cx="2151065" cy="5279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1BF3C9D-5252-14BB-3A50-75587403E8D5}"/>
                  </a:ext>
                </a:extLst>
              </p:cNvPr>
              <p:cNvSpPr/>
              <p:nvPr/>
            </p:nvSpPr>
            <p:spPr>
              <a:xfrm>
                <a:off x="4965605" y="1104066"/>
                <a:ext cx="2151065" cy="52792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oMath>
                  </m:oMathPara>
                </a14:m>
                <a:endParaRPr lang="en-GB" dirty="0"/>
              </a:p>
            </p:txBody>
          </p:sp>
        </mc:Choice>
        <mc:Fallback xmlns="">
          <p:sp>
            <p:nvSpPr>
              <p:cNvPr id="11" name="Rectangle 10">
                <a:extLst>
                  <a:ext uri="{FF2B5EF4-FFF2-40B4-BE49-F238E27FC236}">
                    <a16:creationId xmlns:a16="http://schemas.microsoft.com/office/drawing/2014/main" id="{A1BF3C9D-5252-14BB-3A50-75587403E8D5}"/>
                  </a:ext>
                </a:extLst>
              </p:cNvPr>
              <p:cNvSpPr>
                <a:spLocks noRot="1" noChangeAspect="1" noMove="1" noResize="1" noEditPoints="1" noAdjustHandles="1" noChangeArrowheads="1" noChangeShapeType="1" noTextEdit="1"/>
              </p:cNvSpPr>
              <p:nvPr/>
            </p:nvSpPr>
            <p:spPr>
              <a:xfrm>
                <a:off x="4965605" y="1104066"/>
                <a:ext cx="2151065" cy="527920"/>
              </a:xfrm>
              <a:prstGeom prst="rect">
                <a:avLst/>
              </a:prstGeom>
              <a:blipFill>
                <a:blip r:embed="rId4"/>
                <a:stretch>
                  <a:fillRect/>
                </a:stretch>
              </a:blipFill>
              <a:ln>
                <a:noFill/>
              </a:ln>
            </p:spPr>
            <p:txBody>
              <a:bodyPr/>
              <a:lstStyle/>
              <a:p>
                <a:r>
                  <a:rPr lang="en-GB">
                    <a:noFill/>
                  </a:rPr>
                  <a:t> </a:t>
                </a:r>
              </a:p>
            </p:txBody>
          </p:sp>
        </mc:Fallback>
      </mc:AlternateContent>
      <p:sp>
        <p:nvSpPr>
          <p:cNvPr id="86" name="TextBox 85">
            <a:extLst>
              <a:ext uri="{FF2B5EF4-FFF2-40B4-BE49-F238E27FC236}">
                <a16:creationId xmlns:a16="http://schemas.microsoft.com/office/drawing/2014/main" id="{0335CECA-A744-D2D1-8267-C16DEA568F56}"/>
              </a:ext>
            </a:extLst>
          </p:cNvPr>
          <p:cNvSpPr txBox="1"/>
          <p:nvPr/>
        </p:nvSpPr>
        <p:spPr>
          <a:xfrm>
            <a:off x="5484522" y="1230480"/>
            <a:ext cx="65" cy="276999"/>
          </a:xfrm>
          <a:prstGeom prst="rect">
            <a:avLst/>
          </a:prstGeom>
          <a:noFill/>
        </p:spPr>
        <p:txBody>
          <a:bodyPr wrap="none" lIns="0" tIns="0" rIns="0" bIns="0" rtlCol="0">
            <a:spAutoFit/>
          </a:bodyPr>
          <a:lstStyle/>
          <a:p>
            <a:endParaRPr lang="en-GB" b="1" dirty="0">
              <a:solidFill>
                <a:schemeClr val="bg1"/>
              </a:solidFill>
            </a:endParaRPr>
          </a:p>
        </p:txBody>
      </p:sp>
      <p:grpSp>
        <p:nvGrpSpPr>
          <p:cNvPr id="4" name="Graphic 46">
            <a:extLst>
              <a:ext uri="{FF2B5EF4-FFF2-40B4-BE49-F238E27FC236}">
                <a16:creationId xmlns:a16="http://schemas.microsoft.com/office/drawing/2014/main" id="{F8D58FD6-8608-DF56-9FB3-D02FCE36E191}"/>
              </a:ext>
            </a:extLst>
          </p:cNvPr>
          <p:cNvGrpSpPr/>
          <p:nvPr/>
        </p:nvGrpSpPr>
        <p:grpSpPr>
          <a:xfrm>
            <a:off x="5742075" y="2186601"/>
            <a:ext cx="4834796" cy="3622923"/>
            <a:chOff x="5449975" y="2021501"/>
            <a:chExt cx="4834796" cy="3622923"/>
          </a:xfrm>
        </p:grpSpPr>
        <p:grpSp>
          <p:nvGrpSpPr>
            <p:cNvPr id="6" name="Graphic 46">
              <a:extLst>
                <a:ext uri="{FF2B5EF4-FFF2-40B4-BE49-F238E27FC236}">
                  <a16:creationId xmlns:a16="http://schemas.microsoft.com/office/drawing/2014/main" id="{BFCD4E24-F5A0-2EE2-DA9D-BF26A22C3247}"/>
                </a:ext>
              </a:extLst>
            </p:cNvPr>
            <p:cNvGrpSpPr/>
            <p:nvPr/>
          </p:nvGrpSpPr>
          <p:grpSpPr>
            <a:xfrm>
              <a:off x="5912601" y="5401124"/>
              <a:ext cx="4215138" cy="243300"/>
              <a:chOff x="5912601" y="5401124"/>
              <a:chExt cx="4215138" cy="243300"/>
            </a:xfrm>
            <a:solidFill>
              <a:srgbClr val="000000"/>
            </a:solidFill>
          </p:grpSpPr>
          <p:grpSp>
            <p:nvGrpSpPr>
              <p:cNvPr id="7" name="Graphic 46">
                <a:extLst>
                  <a:ext uri="{FF2B5EF4-FFF2-40B4-BE49-F238E27FC236}">
                    <a16:creationId xmlns:a16="http://schemas.microsoft.com/office/drawing/2014/main" id="{92A1B1FF-B766-BDF8-4CA5-22726490AE81}"/>
                  </a:ext>
                </a:extLst>
              </p:cNvPr>
              <p:cNvGrpSpPr/>
              <p:nvPr/>
            </p:nvGrpSpPr>
            <p:grpSpPr>
              <a:xfrm>
                <a:off x="5912601" y="5401124"/>
                <a:ext cx="91128" cy="243300"/>
                <a:chOff x="5912601" y="5401124"/>
                <a:chExt cx="91128" cy="243300"/>
              </a:xfrm>
              <a:solidFill>
                <a:srgbClr val="000000"/>
              </a:solidFill>
            </p:grpSpPr>
            <p:sp>
              <p:nvSpPr>
                <p:cNvPr id="9" name="Freeform: Shape 8">
                  <a:extLst>
                    <a:ext uri="{FF2B5EF4-FFF2-40B4-BE49-F238E27FC236}">
                      <a16:creationId xmlns:a16="http://schemas.microsoft.com/office/drawing/2014/main" id="{9F731057-94D9-0011-E9A2-67B3C9469B51}"/>
                    </a:ext>
                  </a:extLst>
                </p:cNvPr>
                <p:cNvSpPr/>
                <p:nvPr/>
              </p:nvSpPr>
              <p:spPr>
                <a:xfrm>
                  <a:off x="5958229" y="5401124"/>
                  <a:ext cx="12692" cy="44450"/>
                </a:xfrm>
                <a:custGeom>
                  <a:avLst/>
                  <a:gdLst>
                    <a:gd name="connsiteX0" fmla="*/ 49 w 12692"/>
                    <a:gd name="connsiteY0" fmla="*/ 273 h 44450"/>
                    <a:gd name="connsiteX1" fmla="*/ 49 w 12692"/>
                    <a:gd name="connsiteY1" fmla="*/ 44723 h 44450"/>
                  </a:gdLst>
                  <a:ahLst/>
                  <a:cxnLst>
                    <a:cxn ang="0">
                      <a:pos x="connsiteX0" y="connsiteY0"/>
                    </a:cxn>
                    <a:cxn ang="0">
                      <a:pos x="connsiteX1" y="connsiteY1"/>
                    </a:cxn>
                  </a:cxnLst>
                  <a:rect l="l" t="t" r="r" b="b"/>
                  <a:pathLst>
                    <a:path w="12692" h="44450">
                      <a:moveTo>
                        <a:pt x="49" y="273"/>
                      </a:moveTo>
                      <a:lnTo>
                        <a:pt x="49"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87D14EA2-F435-4A99-3182-8E16DFA3D8DB}"/>
                    </a:ext>
                  </a:extLst>
                </p:cNvPr>
                <p:cNvSpPr/>
                <p:nvPr/>
              </p:nvSpPr>
              <p:spPr>
                <a:xfrm flipV="1">
                  <a:off x="5912601" y="5495961"/>
                  <a:ext cx="91128" cy="148462"/>
                </a:xfrm>
                <a:custGeom>
                  <a:avLst/>
                  <a:gdLst>
                    <a:gd name="connsiteX0" fmla="*/ 89382 w 91128"/>
                    <a:gd name="connsiteY0" fmla="*/ 61639 h 148462"/>
                    <a:gd name="connsiteX1" fmla="*/ 78372 w 91128"/>
                    <a:gd name="connsiteY1" fmla="*/ 13696 h 148462"/>
                    <a:gd name="connsiteX2" fmla="*/ 43976 w 91128"/>
                    <a:gd name="connsiteY2" fmla="*/ -1988 h 148462"/>
                    <a:gd name="connsiteX3" fmla="*/ 9772 w 91128"/>
                    <a:gd name="connsiteY3" fmla="*/ 13347 h 148462"/>
                    <a:gd name="connsiteX4" fmla="*/ -1746 w 91128"/>
                    <a:gd name="connsiteY4" fmla="*/ 59162 h 148462"/>
                    <a:gd name="connsiteX5" fmla="*/ -1746 w 91128"/>
                    <a:gd name="connsiteY5" fmla="*/ 83641 h 148462"/>
                    <a:gd name="connsiteX6" fmla="*/ 9264 w 91128"/>
                    <a:gd name="connsiteY6" fmla="*/ 130981 h 148462"/>
                    <a:gd name="connsiteX7" fmla="*/ 43786 w 91128"/>
                    <a:gd name="connsiteY7" fmla="*/ 146475 h 148462"/>
                    <a:gd name="connsiteX8" fmla="*/ 78086 w 91128"/>
                    <a:gd name="connsiteY8" fmla="*/ 131520 h 148462"/>
                    <a:gd name="connsiteX9" fmla="*/ 89382 w 91128"/>
                    <a:gd name="connsiteY9" fmla="*/ 85451 h 148462"/>
                    <a:gd name="connsiteX10" fmla="*/ 89382 w 91128"/>
                    <a:gd name="connsiteY10" fmla="*/ 61639 h 148462"/>
                    <a:gd name="connsiteX11" fmla="*/ 71042 w 91128"/>
                    <a:gd name="connsiteY11" fmla="*/ 86721 h 148462"/>
                    <a:gd name="connsiteX12" fmla="*/ 64506 w 91128"/>
                    <a:gd name="connsiteY12" fmla="*/ 120725 h 148462"/>
                    <a:gd name="connsiteX13" fmla="*/ 43786 w 91128"/>
                    <a:gd name="connsiteY13" fmla="*/ 131393 h 148462"/>
                    <a:gd name="connsiteX14" fmla="*/ 23257 w 91128"/>
                    <a:gd name="connsiteY14" fmla="*/ 120757 h 148462"/>
                    <a:gd name="connsiteX15" fmla="*/ 16625 w 91128"/>
                    <a:gd name="connsiteY15" fmla="*/ 88118 h 148462"/>
                    <a:gd name="connsiteX16" fmla="*/ 16625 w 91128"/>
                    <a:gd name="connsiteY16" fmla="*/ 58749 h 148462"/>
                    <a:gd name="connsiteX17" fmla="*/ 23415 w 91128"/>
                    <a:gd name="connsiteY17" fmla="*/ 24174 h 148462"/>
                    <a:gd name="connsiteX18" fmla="*/ 43976 w 91128"/>
                    <a:gd name="connsiteY18" fmla="*/ 12998 h 148462"/>
                    <a:gd name="connsiteX19" fmla="*/ 64157 w 91128"/>
                    <a:gd name="connsiteY19" fmla="*/ 23507 h 148462"/>
                    <a:gd name="connsiteX20" fmla="*/ 71042 w 91128"/>
                    <a:gd name="connsiteY20" fmla="*/ 56654 h 148462"/>
                    <a:gd name="connsiteX21" fmla="*/ 71042 w 91128"/>
                    <a:gd name="connsiteY21" fmla="*/ 86721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82" y="61639"/>
                      </a:moveTo>
                      <a:cubicBezTo>
                        <a:pt x="89382" y="40133"/>
                        <a:pt x="85712" y="24152"/>
                        <a:pt x="78372" y="13696"/>
                      </a:cubicBezTo>
                      <a:cubicBezTo>
                        <a:pt x="71053" y="3240"/>
                        <a:pt x="59588" y="-1988"/>
                        <a:pt x="43976" y="-1988"/>
                      </a:cubicBezTo>
                      <a:cubicBezTo>
                        <a:pt x="28577" y="-1988"/>
                        <a:pt x="17175" y="3123"/>
                        <a:pt x="9772" y="13347"/>
                      </a:cubicBezTo>
                      <a:cubicBezTo>
                        <a:pt x="2368" y="23570"/>
                        <a:pt x="-1471" y="38842"/>
                        <a:pt x="-1746" y="59162"/>
                      </a:cubicBezTo>
                      <a:lnTo>
                        <a:pt x="-1746" y="83641"/>
                      </a:lnTo>
                      <a:cubicBezTo>
                        <a:pt x="-1746" y="104893"/>
                        <a:pt x="1924" y="120672"/>
                        <a:pt x="9264" y="130981"/>
                      </a:cubicBezTo>
                      <a:cubicBezTo>
                        <a:pt x="16604" y="141310"/>
                        <a:pt x="28111" y="146475"/>
                        <a:pt x="43786" y="146475"/>
                      </a:cubicBezTo>
                      <a:cubicBezTo>
                        <a:pt x="59313" y="146475"/>
                        <a:pt x="70746" y="141490"/>
                        <a:pt x="78086" y="131520"/>
                      </a:cubicBezTo>
                      <a:cubicBezTo>
                        <a:pt x="85426" y="121572"/>
                        <a:pt x="89192" y="106216"/>
                        <a:pt x="89382" y="85451"/>
                      </a:cubicBezTo>
                      <a:lnTo>
                        <a:pt x="89382" y="61639"/>
                      </a:lnTo>
                      <a:close/>
                      <a:moveTo>
                        <a:pt x="71042" y="86721"/>
                      </a:moveTo>
                      <a:cubicBezTo>
                        <a:pt x="71042" y="102279"/>
                        <a:pt x="68863" y="113613"/>
                        <a:pt x="64506" y="120725"/>
                      </a:cubicBezTo>
                      <a:cubicBezTo>
                        <a:pt x="60148" y="127837"/>
                        <a:pt x="53242" y="131393"/>
                        <a:pt x="43786" y="131393"/>
                      </a:cubicBezTo>
                      <a:cubicBezTo>
                        <a:pt x="34394" y="131393"/>
                        <a:pt x="27551" y="127848"/>
                        <a:pt x="23257" y="120757"/>
                      </a:cubicBezTo>
                      <a:cubicBezTo>
                        <a:pt x="18963" y="113687"/>
                        <a:pt x="16752" y="102808"/>
                        <a:pt x="16625" y="88118"/>
                      </a:cubicBezTo>
                      <a:lnTo>
                        <a:pt x="16625" y="58749"/>
                      </a:lnTo>
                      <a:cubicBezTo>
                        <a:pt x="16625" y="43150"/>
                        <a:pt x="18889" y="31624"/>
                        <a:pt x="23415" y="24174"/>
                      </a:cubicBezTo>
                      <a:cubicBezTo>
                        <a:pt x="27942" y="16723"/>
                        <a:pt x="34796" y="12998"/>
                        <a:pt x="43976" y="12998"/>
                      </a:cubicBezTo>
                      <a:cubicBezTo>
                        <a:pt x="53030" y="12998"/>
                        <a:pt x="59757" y="16501"/>
                        <a:pt x="64157" y="23507"/>
                      </a:cubicBezTo>
                      <a:cubicBezTo>
                        <a:pt x="68557" y="30534"/>
                        <a:pt x="70852" y="41583"/>
                        <a:pt x="71042" y="56654"/>
                      </a:cubicBezTo>
                      <a:lnTo>
                        <a:pt x="71042" y="86721"/>
                      </a:lnTo>
                      <a:close/>
                    </a:path>
                  </a:pathLst>
                </a:custGeom>
                <a:solidFill>
                  <a:srgbClr val="000000"/>
                </a:solidFill>
                <a:ln w="32" cap="flat">
                  <a:noFill/>
                  <a:prstDash val="solid"/>
                  <a:round/>
                </a:ln>
              </p:spPr>
              <p:txBody>
                <a:bodyPr rtlCol="0" anchor="ctr"/>
                <a:lstStyle/>
                <a:p>
                  <a:endParaRPr lang="en-GB"/>
                </a:p>
              </p:txBody>
            </p:sp>
          </p:grpSp>
          <p:grpSp>
            <p:nvGrpSpPr>
              <p:cNvPr id="12" name="Graphic 46">
                <a:extLst>
                  <a:ext uri="{FF2B5EF4-FFF2-40B4-BE49-F238E27FC236}">
                    <a16:creationId xmlns:a16="http://schemas.microsoft.com/office/drawing/2014/main" id="{A058E434-2933-F653-3A68-CE63CD5C6905}"/>
                  </a:ext>
                </a:extLst>
              </p:cNvPr>
              <p:cNvGrpSpPr/>
              <p:nvPr/>
            </p:nvGrpSpPr>
            <p:grpSpPr>
              <a:xfrm>
                <a:off x="6742161" y="5401124"/>
                <a:ext cx="55432" cy="241300"/>
                <a:chOff x="6742161" y="5401124"/>
                <a:chExt cx="55432" cy="241300"/>
              </a:xfrm>
              <a:solidFill>
                <a:srgbClr val="000000"/>
              </a:solidFill>
            </p:grpSpPr>
            <p:sp>
              <p:nvSpPr>
                <p:cNvPr id="13" name="Freeform: Shape 12">
                  <a:extLst>
                    <a:ext uri="{FF2B5EF4-FFF2-40B4-BE49-F238E27FC236}">
                      <a16:creationId xmlns:a16="http://schemas.microsoft.com/office/drawing/2014/main" id="{7ADEBEFE-6286-705E-068B-39EB61DFF0FE}"/>
                    </a:ext>
                  </a:extLst>
                </p:cNvPr>
                <p:cNvSpPr/>
                <p:nvPr/>
              </p:nvSpPr>
              <p:spPr>
                <a:xfrm>
                  <a:off x="6782337" y="5401124"/>
                  <a:ext cx="12692" cy="44450"/>
                </a:xfrm>
                <a:custGeom>
                  <a:avLst/>
                  <a:gdLst>
                    <a:gd name="connsiteX0" fmla="*/ 113 w 12692"/>
                    <a:gd name="connsiteY0" fmla="*/ 273 h 44450"/>
                    <a:gd name="connsiteX1" fmla="*/ 113 w 12692"/>
                    <a:gd name="connsiteY1" fmla="*/ 44723 h 44450"/>
                  </a:gdLst>
                  <a:ahLst/>
                  <a:cxnLst>
                    <a:cxn ang="0">
                      <a:pos x="connsiteX0" y="connsiteY0"/>
                    </a:cxn>
                    <a:cxn ang="0">
                      <a:pos x="connsiteX1" y="connsiteY1"/>
                    </a:cxn>
                  </a:cxnLst>
                  <a:rect l="l" t="t" r="r" b="b"/>
                  <a:pathLst>
                    <a:path w="12692" h="44450">
                      <a:moveTo>
                        <a:pt x="113" y="273"/>
                      </a:moveTo>
                      <a:lnTo>
                        <a:pt x="11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6365334-9570-E709-BCE0-B1170BFFAE58}"/>
                    </a:ext>
                  </a:extLst>
                </p:cNvPr>
                <p:cNvSpPr/>
                <p:nvPr/>
              </p:nvSpPr>
              <p:spPr>
                <a:xfrm flipV="1">
                  <a:off x="6742161" y="5497263"/>
                  <a:ext cx="55432" cy="145161"/>
                </a:xfrm>
                <a:custGeom>
                  <a:avLst/>
                  <a:gdLst>
                    <a:gd name="connsiteX0" fmla="*/ 54140 w 55432"/>
                    <a:gd name="connsiteY0" fmla="*/ -1999 h 145161"/>
                    <a:gd name="connsiteX1" fmla="*/ 35705 w 55432"/>
                    <a:gd name="connsiteY1" fmla="*/ -1999 h 145161"/>
                    <a:gd name="connsiteX2" fmla="*/ 35705 w 55432"/>
                    <a:gd name="connsiteY2" fmla="*/ 120333 h 145161"/>
                    <a:gd name="connsiteX3" fmla="*/ -1292 w 55432"/>
                    <a:gd name="connsiteY3" fmla="*/ 106744 h 145161"/>
                    <a:gd name="connsiteX4" fmla="*/ -1292 w 55432"/>
                    <a:gd name="connsiteY4" fmla="*/ 123413 h 145161"/>
                    <a:gd name="connsiteX5" fmla="*/ 51285 w 55432"/>
                    <a:gd name="connsiteY5" fmla="*/ 143162 h 145161"/>
                    <a:gd name="connsiteX6" fmla="*/ 54140 w 55432"/>
                    <a:gd name="connsiteY6" fmla="*/ 143162 h 145161"/>
                    <a:gd name="connsiteX7" fmla="*/ 54140 w 55432"/>
                    <a:gd name="connsiteY7" fmla="*/ -1999 h 14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2" h="145161">
                      <a:moveTo>
                        <a:pt x="54140" y="-1999"/>
                      </a:moveTo>
                      <a:lnTo>
                        <a:pt x="35705" y="-1999"/>
                      </a:lnTo>
                      <a:lnTo>
                        <a:pt x="35705" y="120333"/>
                      </a:lnTo>
                      <a:lnTo>
                        <a:pt x="-1292" y="106744"/>
                      </a:lnTo>
                      <a:lnTo>
                        <a:pt x="-1292" y="123413"/>
                      </a:lnTo>
                      <a:lnTo>
                        <a:pt x="51285" y="143162"/>
                      </a:lnTo>
                      <a:lnTo>
                        <a:pt x="54140" y="143162"/>
                      </a:lnTo>
                      <a:lnTo>
                        <a:pt x="54140" y="-1999"/>
                      </a:lnTo>
                      <a:close/>
                    </a:path>
                  </a:pathLst>
                </a:custGeom>
                <a:solidFill>
                  <a:srgbClr val="000000"/>
                </a:solidFill>
                <a:ln w="32" cap="flat">
                  <a:noFill/>
                  <a:prstDash val="solid"/>
                  <a:round/>
                </a:ln>
              </p:spPr>
              <p:txBody>
                <a:bodyPr rtlCol="0" anchor="ctr"/>
                <a:lstStyle/>
                <a:p>
                  <a:endParaRPr lang="en-GB"/>
                </a:p>
              </p:txBody>
            </p:sp>
          </p:grpSp>
          <p:grpSp>
            <p:nvGrpSpPr>
              <p:cNvPr id="17" name="Graphic 46">
                <a:extLst>
                  <a:ext uri="{FF2B5EF4-FFF2-40B4-BE49-F238E27FC236}">
                    <a16:creationId xmlns:a16="http://schemas.microsoft.com/office/drawing/2014/main" id="{3EF44183-83DF-59C7-91D9-331BD80E2FA5}"/>
                  </a:ext>
                </a:extLst>
              </p:cNvPr>
              <p:cNvGrpSpPr/>
              <p:nvPr/>
            </p:nvGrpSpPr>
            <p:grpSpPr>
              <a:xfrm>
                <a:off x="7558650" y="5401124"/>
                <a:ext cx="97347" cy="241300"/>
                <a:chOff x="7558650" y="5401124"/>
                <a:chExt cx="97347" cy="241300"/>
              </a:xfrm>
              <a:solidFill>
                <a:srgbClr val="000000"/>
              </a:solidFill>
            </p:grpSpPr>
            <p:sp>
              <p:nvSpPr>
                <p:cNvPr id="19" name="Freeform: Shape 18">
                  <a:extLst>
                    <a:ext uri="{FF2B5EF4-FFF2-40B4-BE49-F238E27FC236}">
                      <a16:creationId xmlns:a16="http://schemas.microsoft.com/office/drawing/2014/main" id="{6CB5B44A-6180-F5E1-EAEA-1EC32CB31DD5}"/>
                    </a:ext>
                  </a:extLst>
                </p:cNvPr>
                <p:cNvSpPr/>
                <p:nvPr/>
              </p:nvSpPr>
              <p:spPr>
                <a:xfrm>
                  <a:off x="7606442" y="5401124"/>
                  <a:ext cx="12692" cy="44450"/>
                </a:xfrm>
                <a:custGeom>
                  <a:avLst/>
                  <a:gdLst>
                    <a:gd name="connsiteX0" fmla="*/ 178 w 12692"/>
                    <a:gd name="connsiteY0" fmla="*/ 273 h 44450"/>
                    <a:gd name="connsiteX1" fmla="*/ 178 w 12692"/>
                    <a:gd name="connsiteY1" fmla="*/ 44723 h 44450"/>
                  </a:gdLst>
                  <a:ahLst/>
                  <a:cxnLst>
                    <a:cxn ang="0">
                      <a:pos x="connsiteX0" y="connsiteY0"/>
                    </a:cxn>
                    <a:cxn ang="0">
                      <a:pos x="connsiteX1" y="connsiteY1"/>
                    </a:cxn>
                  </a:cxnLst>
                  <a:rect l="l" t="t" r="r" b="b"/>
                  <a:pathLst>
                    <a:path w="12692" h="44450">
                      <a:moveTo>
                        <a:pt x="178" y="273"/>
                      </a:moveTo>
                      <a:lnTo>
                        <a:pt x="17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5736DB8D-306F-3299-CA89-49DF58F4E457}"/>
                    </a:ext>
                  </a:extLst>
                </p:cNvPr>
                <p:cNvSpPr/>
                <p:nvPr/>
              </p:nvSpPr>
              <p:spPr>
                <a:xfrm flipV="1">
                  <a:off x="7558650" y="5495961"/>
                  <a:ext cx="97347" cy="146462"/>
                </a:xfrm>
                <a:custGeom>
                  <a:avLst/>
                  <a:gdLst>
                    <a:gd name="connsiteX0" fmla="*/ 95701 w 97347"/>
                    <a:gd name="connsiteY0" fmla="*/ -2020 h 146462"/>
                    <a:gd name="connsiteX1" fmla="*/ 1114 w 97347"/>
                    <a:gd name="connsiteY1" fmla="*/ -2020 h 146462"/>
                    <a:gd name="connsiteX2" fmla="*/ 1114 w 97347"/>
                    <a:gd name="connsiteY2" fmla="*/ 11188 h 146462"/>
                    <a:gd name="connsiteX3" fmla="*/ 51089 w 97347"/>
                    <a:gd name="connsiteY3" fmla="*/ 66751 h 146462"/>
                    <a:gd name="connsiteX4" fmla="*/ 66414 w 97347"/>
                    <a:gd name="connsiteY4" fmla="*/ 87229 h 146462"/>
                    <a:gd name="connsiteX5" fmla="*/ 70634 w 97347"/>
                    <a:gd name="connsiteY5" fmla="*/ 103549 h 146462"/>
                    <a:gd name="connsiteX6" fmla="*/ 63781 w 97347"/>
                    <a:gd name="connsiteY6" fmla="*/ 122091 h 146462"/>
                    <a:gd name="connsiteX7" fmla="*/ 45536 w 97347"/>
                    <a:gd name="connsiteY7" fmla="*/ 129362 h 146462"/>
                    <a:gd name="connsiteX8" fmla="*/ 24277 w 97347"/>
                    <a:gd name="connsiteY8" fmla="*/ 121551 h 146462"/>
                    <a:gd name="connsiteX9" fmla="*/ 16693 w 97347"/>
                    <a:gd name="connsiteY9" fmla="*/ 99866 h 146462"/>
                    <a:gd name="connsiteX10" fmla="*/ -1647 w 97347"/>
                    <a:gd name="connsiteY10" fmla="*/ 99866 h 146462"/>
                    <a:gd name="connsiteX11" fmla="*/ 11172 w 97347"/>
                    <a:gd name="connsiteY11" fmla="*/ 132124 h 146462"/>
                    <a:gd name="connsiteX12" fmla="*/ 45536 w 97347"/>
                    <a:gd name="connsiteY12" fmla="*/ 144443 h 146462"/>
                    <a:gd name="connsiteX13" fmla="*/ 77361 w 97347"/>
                    <a:gd name="connsiteY13" fmla="*/ 133870 h 146462"/>
                    <a:gd name="connsiteX14" fmla="*/ 89070 w 97347"/>
                    <a:gd name="connsiteY14" fmla="*/ 105740 h 146462"/>
                    <a:gd name="connsiteX15" fmla="*/ 61909 w 97347"/>
                    <a:gd name="connsiteY15" fmla="*/ 54940 h 146462"/>
                    <a:gd name="connsiteX16" fmla="*/ 23230 w 97347"/>
                    <a:gd name="connsiteY16" fmla="*/ 12966 h 146462"/>
                    <a:gd name="connsiteX17" fmla="*/ 95701 w 97347"/>
                    <a:gd name="connsiteY17" fmla="*/ 12966 h 146462"/>
                    <a:gd name="connsiteX18" fmla="*/ 95701 w 97347"/>
                    <a:gd name="connsiteY18" fmla="*/ -202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701" y="-2020"/>
                      </a:moveTo>
                      <a:lnTo>
                        <a:pt x="1114" y="-2020"/>
                      </a:lnTo>
                      <a:lnTo>
                        <a:pt x="1114" y="11188"/>
                      </a:lnTo>
                      <a:lnTo>
                        <a:pt x="51089" y="66751"/>
                      </a:lnTo>
                      <a:cubicBezTo>
                        <a:pt x="58492" y="75154"/>
                        <a:pt x="63601" y="81980"/>
                        <a:pt x="66414" y="87229"/>
                      </a:cubicBezTo>
                      <a:cubicBezTo>
                        <a:pt x="69228" y="92479"/>
                        <a:pt x="70634" y="97919"/>
                        <a:pt x="70634" y="103549"/>
                      </a:cubicBezTo>
                      <a:cubicBezTo>
                        <a:pt x="70634" y="111084"/>
                        <a:pt x="68350" y="117265"/>
                        <a:pt x="63781" y="122091"/>
                      </a:cubicBezTo>
                      <a:cubicBezTo>
                        <a:pt x="59233" y="126938"/>
                        <a:pt x="53151" y="129362"/>
                        <a:pt x="45536" y="129362"/>
                      </a:cubicBezTo>
                      <a:cubicBezTo>
                        <a:pt x="36419" y="129362"/>
                        <a:pt x="29332" y="126758"/>
                        <a:pt x="24277" y="121551"/>
                      </a:cubicBezTo>
                      <a:cubicBezTo>
                        <a:pt x="19221" y="116365"/>
                        <a:pt x="16693" y="109137"/>
                        <a:pt x="16693" y="99866"/>
                      </a:cubicBezTo>
                      <a:lnTo>
                        <a:pt x="-1647" y="99866"/>
                      </a:lnTo>
                      <a:cubicBezTo>
                        <a:pt x="-1647" y="113180"/>
                        <a:pt x="2626" y="123932"/>
                        <a:pt x="11172" y="132124"/>
                      </a:cubicBezTo>
                      <a:cubicBezTo>
                        <a:pt x="19740" y="140337"/>
                        <a:pt x="31194" y="144443"/>
                        <a:pt x="45536" y="144443"/>
                      </a:cubicBezTo>
                      <a:cubicBezTo>
                        <a:pt x="58968" y="144443"/>
                        <a:pt x="69577" y="140919"/>
                        <a:pt x="77361" y="133870"/>
                      </a:cubicBezTo>
                      <a:cubicBezTo>
                        <a:pt x="85167" y="126822"/>
                        <a:pt x="89070" y="117445"/>
                        <a:pt x="89070" y="105740"/>
                      </a:cubicBezTo>
                      <a:cubicBezTo>
                        <a:pt x="89070" y="91516"/>
                        <a:pt x="80016" y="74582"/>
                        <a:pt x="61909" y="54940"/>
                      </a:cubicBezTo>
                      <a:lnTo>
                        <a:pt x="23230" y="12966"/>
                      </a:lnTo>
                      <a:lnTo>
                        <a:pt x="95701" y="12966"/>
                      </a:lnTo>
                      <a:lnTo>
                        <a:pt x="95701" y="-2020"/>
                      </a:lnTo>
                      <a:close/>
                    </a:path>
                  </a:pathLst>
                </a:custGeom>
                <a:solidFill>
                  <a:srgbClr val="000000"/>
                </a:solidFill>
                <a:ln w="32" cap="flat">
                  <a:noFill/>
                  <a:prstDash val="solid"/>
                  <a:round/>
                </a:ln>
              </p:spPr>
              <p:txBody>
                <a:bodyPr rtlCol="0" anchor="ctr"/>
                <a:lstStyle/>
                <a:p>
                  <a:endParaRPr lang="en-GB"/>
                </a:p>
              </p:txBody>
            </p:sp>
          </p:grpSp>
          <p:grpSp>
            <p:nvGrpSpPr>
              <p:cNvPr id="21" name="Graphic 46">
                <a:extLst>
                  <a:ext uri="{FF2B5EF4-FFF2-40B4-BE49-F238E27FC236}">
                    <a16:creationId xmlns:a16="http://schemas.microsoft.com/office/drawing/2014/main" id="{A917C952-C418-43AC-0502-EBC24ABA7F37}"/>
                  </a:ext>
                </a:extLst>
              </p:cNvPr>
              <p:cNvGrpSpPr/>
              <p:nvPr/>
            </p:nvGrpSpPr>
            <p:grpSpPr>
              <a:xfrm>
                <a:off x="8382849" y="5401124"/>
                <a:ext cx="91509" cy="243300"/>
                <a:chOff x="8382849" y="5401124"/>
                <a:chExt cx="91509" cy="243300"/>
              </a:xfrm>
              <a:solidFill>
                <a:srgbClr val="000000"/>
              </a:solidFill>
            </p:grpSpPr>
            <p:sp>
              <p:nvSpPr>
                <p:cNvPr id="22" name="Freeform: Shape 21">
                  <a:extLst>
                    <a:ext uri="{FF2B5EF4-FFF2-40B4-BE49-F238E27FC236}">
                      <a16:creationId xmlns:a16="http://schemas.microsoft.com/office/drawing/2014/main" id="{9A7A295B-A62C-64A1-6EA4-BD3F96E292D2}"/>
                    </a:ext>
                  </a:extLst>
                </p:cNvPr>
                <p:cNvSpPr/>
                <p:nvPr/>
              </p:nvSpPr>
              <p:spPr>
                <a:xfrm>
                  <a:off x="8430533" y="5401124"/>
                  <a:ext cx="12692" cy="44450"/>
                </a:xfrm>
                <a:custGeom>
                  <a:avLst/>
                  <a:gdLst>
                    <a:gd name="connsiteX0" fmla="*/ 243 w 12692"/>
                    <a:gd name="connsiteY0" fmla="*/ 273 h 44450"/>
                    <a:gd name="connsiteX1" fmla="*/ 243 w 12692"/>
                    <a:gd name="connsiteY1" fmla="*/ 44723 h 44450"/>
                  </a:gdLst>
                  <a:ahLst/>
                  <a:cxnLst>
                    <a:cxn ang="0">
                      <a:pos x="connsiteX0" y="connsiteY0"/>
                    </a:cxn>
                    <a:cxn ang="0">
                      <a:pos x="connsiteX1" y="connsiteY1"/>
                    </a:cxn>
                  </a:cxnLst>
                  <a:rect l="l" t="t" r="r" b="b"/>
                  <a:pathLst>
                    <a:path w="12692" h="44450">
                      <a:moveTo>
                        <a:pt x="243" y="273"/>
                      </a:moveTo>
                      <a:lnTo>
                        <a:pt x="24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E77B64FD-27B8-774D-AE2F-7C7D51024978}"/>
                    </a:ext>
                  </a:extLst>
                </p:cNvPr>
                <p:cNvSpPr/>
                <p:nvPr/>
              </p:nvSpPr>
              <p:spPr>
                <a:xfrm flipV="1">
                  <a:off x="8382849" y="5495961"/>
                  <a:ext cx="91509" cy="148462"/>
                </a:xfrm>
                <a:custGeom>
                  <a:avLst/>
                  <a:gdLst>
                    <a:gd name="connsiteX0" fmla="*/ 27857 w 91509"/>
                    <a:gd name="connsiteY0" fmla="*/ 81165 h 148462"/>
                    <a:gd name="connsiteX1" fmla="*/ 41628 w 91509"/>
                    <a:gd name="connsiteY1" fmla="*/ 81165 h 148462"/>
                    <a:gd name="connsiteX2" fmla="*/ 62062 w 91509"/>
                    <a:gd name="connsiteY2" fmla="*/ 88023 h 148462"/>
                    <a:gd name="connsiteX3" fmla="*/ 69487 w 91509"/>
                    <a:gd name="connsiteY3" fmla="*/ 105993 h 148462"/>
                    <a:gd name="connsiteX4" fmla="*/ 44198 w 91509"/>
                    <a:gd name="connsiteY4" fmla="*/ 131393 h 148462"/>
                    <a:gd name="connsiteX5" fmla="*/ 25224 w 91509"/>
                    <a:gd name="connsiteY5" fmla="*/ 124567 h 148462"/>
                    <a:gd name="connsiteX6" fmla="*/ 18148 w 91509"/>
                    <a:gd name="connsiteY6" fmla="*/ 106565 h 148462"/>
                    <a:gd name="connsiteX7" fmla="*/ -224 w 91509"/>
                    <a:gd name="connsiteY7" fmla="*/ 106565 h 148462"/>
                    <a:gd name="connsiteX8" fmla="*/ 12310 w 91509"/>
                    <a:gd name="connsiteY8" fmla="*/ 135108 h 148462"/>
                    <a:gd name="connsiteX9" fmla="*/ 44198 w 91509"/>
                    <a:gd name="connsiteY9" fmla="*/ 146475 h 148462"/>
                    <a:gd name="connsiteX10" fmla="*/ 76214 w 91509"/>
                    <a:gd name="connsiteY10" fmla="*/ 135648 h 148462"/>
                    <a:gd name="connsiteX11" fmla="*/ 87827 w 91509"/>
                    <a:gd name="connsiteY11" fmla="*/ 105581 h 148462"/>
                    <a:gd name="connsiteX12" fmla="*/ 81735 w 91509"/>
                    <a:gd name="connsiteY12" fmla="*/ 87324 h 148462"/>
                    <a:gd name="connsiteX13" fmla="*/ 65140 w 91509"/>
                    <a:gd name="connsiteY13" fmla="*/ 74116 h 148462"/>
                    <a:gd name="connsiteX14" fmla="*/ 83512 w 91509"/>
                    <a:gd name="connsiteY14" fmla="*/ 61639 h 148462"/>
                    <a:gd name="connsiteX15" fmla="*/ 90017 w 91509"/>
                    <a:gd name="connsiteY15" fmla="*/ 40303 h 148462"/>
                    <a:gd name="connsiteX16" fmla="*/ 77325 w 91509"/>
                    <a:gd name="connsiteY16" fmla="*/ 9410 h 148462"/>
                    <a:gd name="connsiteX17" fmla="*/ 44294 w 91509"/>
                    <a:gd name="connsiteY17" fmla="*/ -1988 h 148462"/>
                    <a:gd name="connsiteX18" fmla="*/ 11231 w 91509"/>
                    <a:gd name="connsiteY18" fmla="*/ 9029 h 148462"/>
                    <a:gd name="connsiteX19" fmla="*/ -1493 w 91509"/>
                    <a:gd name="connsiteY19" fmla="*/ 38112 h 148462"/>
                    <a:gd name="connsiteX20" fmla="*/ 16942 w 91509"/>
                    <a:gd name="connsiteY20" fmla="*/ 38112 h 148462"/>
                    <a:gd name="connsiteX21" fmla="*/ 24367 w 91509"/>
                    <a:gd name="connsiteY21" fmla="*/ 19856 h 148462"/>
                    <a:gd name="connsiteX22" fmla="*/ 44325 w 91509"/>
                    <a:gd name="connsiteY22" fmla="*/ 12998 h 148462"/>
                    <a:gd name="connsiteX23" fmla="*/ 64633 w 91509"/>
                    <a:gd name="connsiteY23" fmla="*/ 19951 h 148462"/>
                    <a:gd name="connsiteX24" fmla="*/ 71677 w 91509"/>
                    <a:gd name="connsiteY24" fmla="*/ 39890 h 148462"/>
                    <a:gd name="connsiteX25" fmla="*/ 63934 w 91509"/>
                    <a:gd name="connsiteY25" fmla="*/ 59226 h 148462"/>
                    <a:gd name="connsiteX26" fmla="*/ 41628 w 91509"/>
                    <a:gd name="connsiteY26" fmla="*/ 66179 h 148462"/>
                    <a:gd name="connsiteX27" fmla="*/ 27857 w 91509"/>
                    <a:gd name="connsiteY27" fmla="*/ 66179 h 148462"/>
                    <a:gd name="connsiteX28" fmla="*/ 27857 w 91509"/>
                    <a:gd name="connsiteY28" fmla="*/ 81165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09" h="148462">
                      <a:moveTo>
                        <a:pt x="27857" y="81165"/>
                      </a:moveTo>
                      <a:lnTo>
                        <a:pt x="41628" y="81165"/>
                      </a:lnTo>
                      <a:cubicBezTo>
                        <a:pt x="50301" y="81313"/>
                        <a:pt x="57113" y="83599"/>
                        <a:pt x="62062" y="88023"/>
                      </a:cubicBezTo>
                      <a:cubicBezTo>
                        <a:pt x="67012" y="92447"/>
                        <a:pt x="69487" y="98437"/>
                        <a:pt x="69487" y="105993"/>
                      </a:cubicBezTo>
                      <a:cubicBezTo>
                        <a:pt x="69487" y="122927"/>
                        <a:pt x="61058" y="131393"/>
                        <a:pt x="44198" y="131393"/>
                      </a:cubicBezTo>
                      <a:cubicBezTo>
                        <a:pt x="36266" y="131393"/>
                        <a:pt x="29941" y="129118"/>
                        <a:pt x="25224" y="124567"/>
                      </a:cubicBezTo>
                      <a:cubicBezTo>
                        <a:pt x="20507" y="120037"/>
                        <a:pt x="18148" y="114037"/>
                        <a:pt x="18148" y="106565"/>
                      </a:cubicBezTo>
                      <a:lnTo>
                        <a:pt x="-224" y="106565"/>
                      </a:lnTo>
                      <a:cubicBezTo>
                        <a:pt x="-224" y="118016"/>
                        <a:pt x="3954" y="127530"/>
                        <a:pt x="12310" y="135108"/>
                      </a:cubicBezTo>
                      <a:cubicBezTo>
                        <a:pt x="20686" y="142686"/>
                        <a:pt x="31316" y="146475"/>
                        <a:pt x="44198" y="146475"/>
                      </a:cubicBezTo>
                      <a:cubicBezTo>
                        <a:pt x="57821" y="146475"/>
                        <a:pt x="68493" y="142866"/>
                        <a:pt x="76214" y="135648"/>
                      </a:cubicBezTo>
                      <a:cubicBezTo>
                        <a:pt x="83956" y="128430"/>
                        <a:pt x="87827" y="118408"/>
                        <a:pt x="87827" y="105581"/>
                      </a:cubicBezTo>
                      <a:cubicBezTo>
                        <a:pt x="87827" y="99294"/>
                        <a:pt x="85796" y="93209"/>
                        <a:pt x="81735" y="87324"/>
                      </a:cubicBezTo>
                      <a:cubicBezTo>
                        <a:pt x="77674" y="81440"/>
                        <a:pt x="72142" y="77037"/>
                        <a:pt x="65140" y="74116"/>
                      </a:cubicBezTo>
                      <a:cubicBezTo>
                        <a:pt x="73073" y="71619"/>
                        <a:pt x="79197" y="67459"/>
                        <a:pt x="83512" y="61639"/>
                      </a:cubicBezTo>
                      <a:cubicBezTo>
                        <a:pt x="87848" y="55818"/>
                        <a:pt x="90017" y="48706"/>
                        <a:pt x="90017" y="40303"/>
                      </a:cubicBezTo>
                      <a:cubicBezTo>
                        <a:pt x="90017" y="27327"/>
                        <a:pt x="85786" y="17030"/>
                        <a:pt x="77325" y="9410"/>
                      </a:cubicBezTo>
                      <a:cubicBezTo>
                        <a:pt x="68863" y="1811"/>
                        <a:pt x="57853" y="-1988"/>
                        <a:pt x="44294" y="-1988"/>
                      </a:cubicBezTo>
                      <a:cubicBezTo>
                        <a:pt x="30755" y="-1988"/>
                        <a:pt x="19735" y="1684"/>
                        <a:pt x="11231" y="9029"/>
                      </a:cubicBezTo>
                      <a:cubicBezTo>
                        <a:pt x="2748" y="16374"/>
                        <a:pt x="-1493" y="26068"/>
                        <a:pt x="-1493" y="38112"/>
                      </a:cubicBezTo>
                      <a:lnTo>
                        <a:pt x="16942" y="38112"/>
                      </a:lnTo>
                      <a:cubicBezTo>
                        <a:pt x="16942" y="30513"/>
                        <a:pt x="19417" y="24428"/>
                        <a:pt x="24367" y="19856"/>
                      </a:cubicBezTo>
                      <a:cubicBezTo>
                        <a:pt x="29338" y="15284"/>
                        <a:pt x="35991" y="12998"/>
                        <a:pt x="44325" y="12998"/>
                      </a:cubicBezTo>
                      <a:cubicBezTo>
                        <a:pt x="53168" y="12998"/>
                        <a:pt x="59936" y="15315"/>
                        <a:pt x="64633" y="19951"/>
                      </a:cubicBezTo>
                      <a:cubicBezTo>
                        <a:pt x="69329" y="24586"/>
                        <a:pt x="71677" y="31233"/>
                        <a:pt x="71677" y="39890"/>
                      </a:cubicBezTo>
                      <a:cubicBezTo>
                        <a:pt x="71677" y="48293"/>
                        <a:pt x="69096" y="54738"/>
                        <a:pt x="63934" y="59226"/>
                      </a:cubicBezTo>
                      <a:cubicBezTo>
                        <a:pt x="58794" y="63734"/>
                        <a:pt x="51359" y="66052"/>
                        <a:pt x="41628" y="66179"/>
                      </a:cubicBezTo>
                      <a:lnTo>
                        <a:pt x="27857" y="66179"/>
                      </a:lnTo>
                      <a:lnTo>
                        <a:pt x="27857" y="81165"/>
                      </a:lnTo>
                      <a:close/>
                    </a:path>
                  </a:pathLst>
                </a:custGeom>
                <a:solidFill>
                  <a:srgbClr val="000000"/>
                </a:solidFill>
                <a:ln w="32" cap="flat">
                  <a:noFill/>
                  <a:prstDash val="solid"/>
                  <a:round/>
                </a:ln>
              </p:spPr>
              <p:txBody>
                <a:bodyPr rtlCol="0" anchor="ctr"/>
                <a:lstStyle/>
                <a:p>
                  <a:endParaRPr lang="en-GB"/>
                </a:p>
              </p:txBody>
            </p:sp>
          </p:grpSp>
          <p:grpSp>
            <p:nvGrpSpPr>
              <p:cNvPr id="25" name="Graphic 46">
                <a:extLst>
                  <a:ext uri="{FF2B5EF4-FFF2-40B4-BE49-F238E27FC236}">
                    <a16:creationId xmlns:a16="http://schemas.microsoft.com/office/drawing/2014/main" id="{82EB268A-F845-A56C-C31D-28FE8F4195C3}"/>
                  </a:ext>
                </a:extLst>
              </p:cNvPr>
              <p:cNvGrpSpPr/>
              <p:nvPr/>
            </p:nvGrpSpPr>
            <p:grpSpPr>
              <a:xfrm>
                <a:off x="9202892" y="5401124"/>
                <a:ext cx="104201" cy="241300"/>
                <a:chOff x="9202892" y="5401124"/>
                <a:chExt cx="104201" cy="241300"/>
              </a:xfrm>
              <a:solidFill>
                <a:srgbClr val="000000"/>
              </a:solidFill>
            </p:grpSpPr>
            <p:sp>
              <p:nvSpPr>
                <p:cNvPr id="27" name="Freeform: Shape 26">
                  <a:extLst>
                    <a:ext uri="{FF2B5EF4-FFF2-40B4-BE49-F238E27FC236}">
                      <a16:creationId xmlns:a16="http://schemas.microsoft.com/office/drawing/2014/main" id="{AFB02E3D-4F98-E291-23A5-EE05E130F339}"/>
                    </a:ext>
                  </a:extLst>
                </p:cNvPr>
                <p:cNvSpPr/>
                <p:nvPr/>
              </p:nvSpPr>
              <p:spPr>
                <a:xfrm>
                  <a:off x="9254638" y="5401124"/>
                  <a:ext cx="12692" cy="44450"/>
                </a:xfrm>
                <a:custGeom>
                  <a:avLst/>
                  <a:gdLst>
                    <a:gd name="connsiteX0" fmla="*/ 308 w 12692"/>
                    <a:gd name="connsiteY0" fmla="*/ 273 h 44450"/>
                    <a:gd name="connsiteX1" fmla="*/ 308 w 12692"/>
                    <a:gd name="connsiteY1" fmla="*/ 44723 h 44450"/>
                  </a:gdLst>
                  <a:ahLst/>
                  <a:cxnLst>
                    <a:cxn ang="0">
                      <a:pos x="connsiteX0" y="connsiteY0"/>
                    </a:cxn>
                    <a:cxn ang="0">
                      <a:pos x="connsiteX1" y="connsiteY1"/>
                    </a:cxn>
                  </a:cxnLst>
                  <a:rect l="l" t="t" r="r" b="b"/>
                  <a:pathLst>
                    <a:path w="12692" h="44450">
                      <a:moveTo>
                        <a:pt x="308" y="273"/>
                      </a:moveTo>
                      <a:lnTo>
                        <a:pt x="30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4B1A9EE2-D124-8968-17A5-502582D3D08E}"/>
                    </a:ext>
                  </a:extLst>
                </p:cNvPr>
                <p:cNvSpPr/>
                <p:nvPr/>
              </p:nvSpPr>
              <p:spPr>
                <a:xfrm flipV="1">
                  <a:off x="9202892" y="5497961"/>
                  <a:ext cx="104201" cy="144462"/>
                </a:xfrm>
                <a:custGeom>
                  <a:avLst/>
                  <a:gdLst>
                    <a:gd name="connsiteX0" fmla="*/ 82680 w 104201"/>
                    <a:gd name="connsiteY0" fmla="*/ 46526 h 144462"/>
                    <a:gd name="connsiteX1" fmla="*/ 102702 w 104201"/>
                    <a:gd name="connsiteY1" fmla="*/ 46526 h 144462"/>
                    <a:gd name="connsiteX2" fmla="*/ 102702 w 104201"/>
                    <a:gd name="connsiteY2" fmla="*/ 31540 h 144462"/>
                    <a:gd name="connsiteX3" fmla="*/ 82680 w 104201"/>
                    <a:gd name="connsiteY3" fmla="*/ 31540 h 144462"/>
                    <a:gd name="connsiteX4" fmla="*/ 82680 w 104201"/>
                    <a:gd name="connsiteY4" fmla="*/ -1988 h 144462"/>
                    <a:gd name="connsiteX5" fmla="*/ 64245 w 104201"/>
                    <a:gd name="connsiteY5" fmla="*/ -1988 h 144462"/>
                    <a:gd name="connsiteX6" fmla="*/ 64245 w 104201"/>
                    <a:gd name="connsiteY6" fmla="*/ 31540 h 144462"/>
                    <a:gd name="connsiteX7" fmla="*/ -1500 w 104201"/>
                    <a:gd name="connsiteY7" fmla="*/ 31540 h 144462"/>
                    <a:gd name="connsiteX8" fmla="*/ -1500 w 104201"/>
                    <a:gd name="connsiteY8" fmla="*/ 42366 h 144462"/>
                    <a:gd name="connsiteX9" fmla="*/ 63134 w 104201"/>
                    <a:gd name="connsiteY9" fmla="*/ 142474 h 144462"/>
                    <a:gd name="connsiteX10" fmla="*/ 82680 w 104201"/>
                    <a:gd name="connsiteY10" fmla="*/ 142474 h 144462"/>
                    <a:gd name="connsiteX11" fmla="*/ 82680 w 104201"/>
                    <a:gd name="connsiteY11" fmla="*/ 46526 h 144462"/>
                    <a:gd name="connsiteX12" fmla="*/ 19315 w 104201"/>
                    <a:gd name="connsiteY12" fmla="*/ 46526 h 144462"/>
                    <a:gd name="connsiteX13" fmla="*/ 64245 w 104201"/>
                    <a:gd name="connsiteY13" fmla="*/ 46526 h 144462"/>
                    <a:gd name="connsiteX14" fmla="*/ 64245 w 104201"/>
                    <a:gd name="connsiteY14" fmla="*/ 117360 h 144462"/>
                    <a:gd name="connsiteX15" fmla="*/ 62056 w 104201"/>
                    <a:gd name="connsiteY15" fmla="*/ 113391 h 144462"/>
                    <a:gd name="connsiteX16" fmla="*/ 19315 w 104201"/>
                    <a:gd name="connsiteY16" fmla="*/ 46526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680" y="46526"/>
                      </a:moveTo>
                      <a:lnTo>
                        <a:pt x="102702" y="46526"/>
                      </a:lnTo>
                      <a:lnTo>
                        <a:pt x="102702" y="31540"/>
                      </a:lnTo>
                      <a:lnTo>
                        <a:pt x="82680" y="31540"/>
                      </a:lnTo>
                      <a:lnTo>
                        <a:pt x="82680" y="-1988"/>
                      </a:lnTo>
                      <a:lnTo>
                        <a:pt x="64245" y="-1988"/>
                      </a:lnTo>
                      <a:lnTo>
                        <a:pt x="64245" y="31540"/>
                      </a:lnTo>
                      <a:lnTo>
                        <a:pt x="-1500" y="31540"/>
                      </a:lnTo>
                      <a:lnTo>
                        <a:pt x="-1500" y="42366"/>
                      </a:lnTo>
                      <a:lnTo>
                        <a:pt x="63134" y="142474"/>
                      </a:lnTo>
                      <a:lnTo>
                        <a:pt x="82680" y="142474"/>
                      </a:lnTo>
                      <a:lnTo>
                        <a:pt x="82680" y="46526"/>
                      </a:lnTo>
                      <a:close/>
                      <a:moveTo>
                        <a:pt x="19315" y="46526"/>
                      </a:moveTo>
                      <a:lnTo>
                        <a:pt x="64245" y="46526"/>
                      </a:lnTo>
                      <a:lnTo>
                        <a:pt x="64245" y="117360"/>
                      </a:lnTo>
                      <a:lnTo>
                        <a:pt x="62056" y="113391"/>
                      </a:lnTo>
                      <a:lnTo>
                        <a:pt x="19315" y="46526"/>
                      </a:lnTo>
                      <a:close/>
                    </a:path>
                  </a:pathLst>
                </a:custGeom>
                <a:solidFill>
                  <a:srgbClr val="000000"/>
                </a:solidFill>
                <a:ln w="32" cap="flat">
                  <a:noFill/>
                  <a:prstDash val="solid"/>
                  <a:round/>
                </a:ln>
              </p:spPr>
              <p:txBody>
                <a:bodyPr rtlCol="0" anchor="ctr"/>
                <a:lstStyle/>
                <a:p>
                  <a:endParaRPr lang="en-GB"/>
                </a:p>
              </p:txBody>
            </p:sp>
          </p:grpSp>
          <p:grpSp>
            <p:nvGrpSpPr>
              <p:cNvPr id="29" name="Graphic 46">
                <a:extLst>
                  <a:ext uri="{FF2B5EF4-FFF2-40B4-BE49-F238E27FC236}">
                    <a16:creationId xmlns:a16="http://schemas.microsoft.com/office/drawing/2014/main" id="{E6AAFC5A-B94B-67CB-D1C3-C16D96807173}"/>
                  </a:ext>
                </a:extLst>
              </p:cNvPr>
              <p:cNvGrpSpPr/>
              <p:nvPr/>
            </p:nvGrpSpPr>
            <p:grpSpPr>
              <a:xfrm>
                <a:off x="10036992" y="5401124"/>
                <a:ext cx="90747" cy="243300"/>
                <a:chOff x="10036992" y="5401124"/>
                <a:chExt cx="90747" cy="243300"/>
              </a:xfrm>
              <a:solidFill>
                <a:srgbClr val="000000"/>
              </a:solidFill>
            </p:grpSpPr>
            <p:sp>
              <p:nvSpPr>
                <p:cNvPr id="30" name="Freeform: Shape 29">
                  <a:extLst>
                    <a:ext uri="{FF2B5EF4-FFF2-40B4-BE49-F238E27FC236}">
                      <a16:creationId xmlns:a16="http://schemas.microsoft.com/office/drawing/2014/main" id="{BEC3F295-C623-2436-21A0-3494E7D5D104}"/>
                    </a:ext>
                  </a:extLst>
                </p:cNvPr>
                <p:cNvSpPr/>
                <p:nvPr/>
              </p:nvSpPr>
              <p:spPr>
                <a:xfrm>
                  <a:off x="10078742" y="5401124"/>
                  <a:ext cx="12692" cy="44450"/>
                </a:xfrm>
                <a:custGeom>
                  <a:avLst/>
                  <a:gdLst>
                    <a:gd name="connsiteX0" fmla="*/ 373 w 12692"/>
                    <a:gd name="connsiteY0" fmla="*/ 273 h 44450"/>
                    <a:gd name="connsiteX1" fmla="*/ 373 w 12692"/>
                    <a:gd name="connsiteY1" fmla="*/ 44723 h 44450"/>
                  </a:gdLst>
                  <a:ahLst/>
                  <a:cxnLst>
                    <a:cxn ang="0">
                      <a:pos x="connsiteX0" y="connsiteY0"/>
                    </a:cxn>
                    <a:cxn ang="0">
                      <a:pos x="connsiteX1" y="connsiteY1"/>
                    </a:cxn>
                  </a:cxnLst>
                  <a:rect l="l" t="t" r="r" b="b"/>
                  <a:pathLst>
                    <a:path w="12692" h="44450">
                      <a:moveTo>
                        <a:pt x="373" y="273"/>
                      </a:moveTo>
                      <a:lnTo>
                        <a:pt x="37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62B0B29E-F1EA-42B3-ADFE-19339466D7C9}"/>
                    </a:ext>
                  </a:extLst>
                </p:cNvPr>
                <p:cNvSpPr/>
                <p:nvPr/>
              </p:nvSpPr>
              <p:spPr>
                <a:xfrm flipV="1">
                  <a:off x="10036992" y="5497961"/>
                  <a:ext cx="90747" cy="146462"/>
                </a:xfrm>
                <a:custGeom>
                  <a:avLst/>
                  <a:gdLst>
                    <a:gd name="connsiteX0" fmla="*/ 3634 w 90747"/>
                    <a:gd name="connsiteY0" fmla="*/ 72465 h 146462"/>
                    <a:gd name="connsiteX1" fmla="*/ 10964 w 90747"/>
                    <a:gd name="connsiteY1" fmla="*/ 144506 h 146462"/>
                    <a:gd name="connsiteX2" fmla="*/ 84927 w 90747"/>
                    <a:gd name="connsiteY2" fmla="*/ 144506 h 146462"/>
                    <a:gd name="connsiteX3" fmla="*/ 84927 w 90747"/>
                    <a:gd name="connsiteY3" fmla="*/ 127551 h 146462"/>
                    <a:gd name="connsiteX4" fmla="*/ 26544 w 90747"/>
                    <a:gd name="connsiteY4" fmla="*/ 127551 h 146462"/>
                    <a:gd name="connsiteX5" fmla="*/ 22165 w 90747"/>
                    <a:gd name="connsiteY5" fmla="*/ 88150 h 146462"/>
                    <a:gd name="connsiteX6" fmla="*/ 46280 w 90747"/>
                    <a:gd name="connsiteY6" fmla="*/ 94404 h 146462"/>
                    <a:gd name="connsiteX7" fmla="*/ 77597 w 90747"/>
                    <a:gd name="connsiteY7" fmla="*/ 81355 h 146462"/>
                    <a:gd name="connsiteX8" fmla="*/ 89210 w 90747"/>
                    <a:gd name="connsiteY8" fmla="*/ 46081 h 146462"/>
                    <a:gd name="connsiteX9" fmla="*/ 77153 w 90747"/>
                    <a:gd name="connsiteY9" fmla="*/ 10902 h 146462"/>
                    <a:gd name="connsiteX10" fmla="*/ 43487 w 90747"/>
                    <a:gd name="connsiteY10" fmla="*/ -1957 h 146462"/>
                    <a:gd name="connsiteX11" fmla="*/ 12233 w 90747"/>
                    <a:gd name="connsiteY11" fmla="*/ 8648 h 146462"/>
                    <a:gd name="connsiteX12" fmla="*/ -1538 w 90747"/>
                    <a:gd name="connsiteY12" fmla="*/ 38048 h 146462"/>
                    <a:gd name="connsiteX13" fmla="*/ 15819 w 90747"/>
                    <a:gd name="connsiteY13" fmla="*/ 38048 h 146462"/>
                    <a:gd name="connsiteX14" fmla="*/ 24640 w 90747"/>
                    <a:gd name="connsiteY14" fmla="*/ 19316 h 146462"/>
                    <a:gd name="connsiteX15" fmla="*/ 43487 w 90747"/>
                    <a:gd name="connsiteY15" fmla="*/ 13029 h 146462"/>
                    <a:gd name="connsiteX16" fmla="*/ 63572 w 90747"/>
                    <a:gd name="connsiteY16" fmla="*/ 21760 h 146462"/>
                    <a:gd name="connsiteX17" fmla="*/ 70870 w 90747"/>
                    <a:gd name="connsiteY17" fmla="*/ 45890 h 146462"/>
                    <a:gd name="connsiteX18" fmla="*/ 62970 w 90747"/>
                    <a:gd name="connsiteY18" fmla="*/ 69131 h 146462"/>
                    <a:gd name="connsiteX19" fmla="*/ 41996 w 90747"/>
                    <a:gd name="connsiteY19" fmla="*/ 77926 h 146462"/>
                    <a:gd name="connsiteX20" fmla="*/ 23148 w 90747"/>
                    <a:gd name="connsiteY20" fmla="*/ 72687 h 146462"/>
                    <a:gd name="connsiteX21" fmla="*/ 18294 w 90747"/>
                    <a:gd name="connsiteY21" fmla="*/ 68719 h 146462"/>
                    <a:gd name="connsiteX22" fmla="*/ 3634 w 90747"/>
                    <a:gd name="connsiteY22" fmla="*/ 72465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7" h="146462">
                      <a:moveTo>
                        <a:pt x="3634" y="72465"/>
                      </a:moveTo>
                      <a:lnTo>
                        <a:pt x="10964" y="144506"/>
                      </a:lnTo>
                      <a:lnTo>
                        <a:pt x="84927" y="144506"/>
                      </a:lnTo>
                      <a:lnTo>
                        <a:pt x="84927" y="127551"/>
                      </a:lnTo>
                      <a:lnTo>
                        <a:pt x="26544" y="127551"/>
                      </a:lnTo>
                      <a:lnTo>
                        <a:pt x="22165" y="88150"/>
                      </a:lnTo>
                      <a:cubicBezTo>
                        <a:pt x="29251" y="92319"/>
                        <a:pt x="37290" y="94404"/>
                        <a:pt x="46280" y="94404"/>
                      </a:cubicBezTo>
                      <a:cubicBezTo>
                        <a:pt x="59416" y="94404"/>
                        <a:pt x="69855" y="90055"/>
                        <a:pt x="77597" y="81355"/>
                      </a:cubicBezTo>
                      <a:cubicBezTo>
                        <a:pt x="85339" y="72656"/>
                        <a:pt x="89210" y="60898"/>
                        <a:pt x="89210" y="46081"/>
                      </a:cubicBezTo>
                      <a:cubicBezTo>
                        <a:pt x="89210" y="31201"/>
                        <a:pt x="85191" y="19474"/>
                        <a:pt x="77153" y="10902"/>
                      </a:cubicBezTo>
                      <a:cubicBezTo>
                        <a:pt x="69115" y="2329"/>
                        <a:pt x="57893" y="-1957"/>
                        <a:pt x="43487" y="-1957"/>
                      </a:cubicBezTo>
                      <a:cubicBezTo>
                        <a:pt x="30732" y="-1957"/>
                        <a:pt x="20314" y="1578"/>
                        <a:pt x="12233" y="8648"/>
                      </a:cubicBezTo>
                      <a:cubicBezTo>
                        <a:pt x="4174" y="15739"/>
                        <a:pt x="-416" y="25539"/>
                        <a:pt x="-1538" y="38048"/>
                      </a:cubicBezTo>
                      <a:lnTo>
                        <a:pt x="15819" y="38048"/>
                      </a:lnTo>
                      <a:cubicBezTo>
                        <a:pt x="16940" y="29772"/>
                        <a:pt x="19880" y="23528"/>
                        <a:pt x="24640" y="19316"/>
                      </a:cubicBezTo>
                      <a:cubicBezTo>
                        <a:pt x="29399" y="15125"/>
                        <a:pt x="35682" y="13029"/>
                        <a:pt x="43487" y="13029"/>
                      </a:cubicBezTo>
                      <a:cubicBezTo>
                        <a:pt x="52012" y="13029"/>
                        <a:pt x="58707" y="15940"/>
                        <a:pt x="63572" y="21760"/>
                      </a:cubicBezTo>
                      <a:cubicBezTo>
                        <a:pt x="68438" y="27581"/>
                        <a:pt x="70870" y="35625"/>
                        <a:pt x="70870" y="45890"/>
                      </a:cubicBezTo>
                      <a:cubicBezTo>
                        <a:pt x="70870" y="55542"/>
                        <a:pt x="68237" y="63289"/>
                        <a:pt x="62970" y="69131"/>
                      </a:cubicBezTo>
                      <a:cubicBezTo>
                        <a:pt x="57724" y="74995"/>
                        <a:pt x="50732" y="77926"/>
                        <a:pt x="41996" y="77926"/>
                      </a:cubicBezTo>
                      <a:cubicBezTo>
                        <a:pt x="34000" y="77926"/>
                        <a:pt x="27718" y="76180"/>
                        <a:pt x="23148" y="72687"/>
                      </a:cubicBezTo>
                      <a:lnTo>
                        <a:pt x="18294" y="68719"/>
                      </a:lnTo>
                      <a:lnTo>
                        <a:pt x="3634" y="72465"/>
                      </a:lnTo>
                      <a:close/>
                    </a:path>
                  </a:pathLst>
                </a:custGeom>
                <a:solidFill>
                  <a:srgbClr val="000000"/>
                </a:solidFill>
                <a:ln w="32" cap="flat">
                  <a:noFill/>
                  <a:prstDash val="solid"/>
                  <a:round/>
                </a:ln>
              </p:spPr>
              <p:txBody>
                <a:bodyPr rtlCol="0" anchor="ctr"/>
                <a:lstStyle/>
                <a:p>
                  <a:endParaRPr lang="en-GB"/>
                </a:p>
              </p:txBody>
            </p:sp>
          </p:grpSp>
        </p:grpSp>
        <p:grpSp>
          <p:nvGrpSpPr>
            <p:cNvPr id="33" name="Graphic 46">
              <a:extLst>
                <a:ext uri="{FF2B5EF4-FFF2-40B4-BE49-F238E27FC236}">
                  <a16:creationId xmlns:a16="http://schemas.microsoft.com/office/drawing/2014/main" id="{8884CABA-0F47-8926-34EF-1C58257FAA0C}"/>
                </a:ext>
              </a:extLst>
            </p:cNvPr>
            <p:cNvGrpSpPr/>
            <p:nvPr/>
          </p:nvGrpSpPr>
          <p:grpSpPr>
            <a:xfrm>
              <a:off x="5449975" y="2106763"/>
              <a:ext cx="302228" cy="3216941"/>
              <a:chOff x="5449975" y="2106763"/>
              <a:chExt cx="302228" cy="3216941"/>
            </a:xfrm>
            <a:solidFill>
              <a:srgbClr val="000000"/>
            </a:solidFill>
          </p:grpSpPr>
          <p:grpSp>
            <p:nvGrpSpPr>
              <p:cNvPr id="35" name="Graphic 46">
                <a:extLst>
                  <a:ext uri="{FF2B5EF4-FFF2-40B4-BE49-F238E27FC236}">
                    <a16:creationId xmlns:a16="http://schemas.microsoft.com/office/drawing/2014/main" id="{65667256-1EA9-4D83-065D-819D1E8E924E}"/>
                  </a:ext>
                </a:extLst>
              </p:cNvPr>
              <p:cNvGrpSpPr/>
              <p:nvPr/>
            </p:nvGrpSpPr>
            <p:grpSpPr>
              <a:xfrm>
                <a:off x="5449975" y="5179242"/>
                <a:ext cx="302228" cy="144462"/>
                <a:chOff x="5449975" y="5179242"/>
                <a:chExt cx="302228" cy="144462"/>
              </a:xfrm>
              <a:solidFill>
                <a:srgbClr val="000000"/>
              </a:solidFill>
            </p:grpSpPr>
            <p:sp>
              <p:nvSpPr>
                <p:cNvPr id="36" name="Freeform: Shape 35">
                  <a:extLst>
                    <a:ext uri="{FF2B5EF4-FFF2-40B4-BE49-F238E27FC236}">
                      <a16:creationId xmlns:a16="http://schemas.microsoft.com/office/drawing/2014/main" id="{80393193-F3BB-6AAB-6FAB-D6928BFC1CCE}"/>
                    </a:ext>
                  </a:extLst>
                </p:cNvPr>
                <p:cNvSpPr/>
                <p:nvPr/>
              </p:nvSpPr>
              <p:spPr>
                <a:xfrm>
                  <a:off x="5707781" y="5247505"/>
                  <a:ext cx="44422" cy="12700"/>
                </a:xfrm>
                <a:custGeom>
                  <a:avLst/>
                  <a:gdLst>
                    <a:gd name="connsiteX0" fmla="*/ 44454 w 44422"/>
                    <a:gd name="connsiteY0" fmla="*/ 261 h 12700"/>
                    <a:gd name="connsiteX1" fmla="*/ 32 w 44422"/>
                    <a:gd name="connsiteY1" fmla="*/ 261 h 12700"/>
                  </a:gdLst>
                  <a:ahLst/>
                  <a:cxnLst>
                    <a:cxn ang="0">
                      <a:pos x="connsiteX0" y="connsiteY0"/>
                    </a:cxn>
                    <a:cxn ang="0">
                      <a:pos x="connsiteX1" y="connsiteY1"/>
                    </a:cxn>
                  </a:cxnLst>
                  <a:rect l="l" t="t" r="r" b="b"/>
                  <a:pathLst>
                    <a:path w="44422" h="12700">
                      <a:moveTo>
                        <a:pt x="44454" y="261"/>
                      </a:moveTo>
                      <a:lnTo>
                        <a:pt x="32" y="261"/>
                      </a:lnTo>
                    </a:path>
                  </a:pathLst>
                </a:custGeom>
                <a:solidFill>
                  <a:srgbClr val="000000"/>
                </a:solidFill>
                <a:ln w="10154" cap="flat">
                  <a:solidFill>
                    <a:srgbClr val="000000"/>
                  </a:solidFill>
                  <a:prstDash val="solid"/>
                  <a:round/>
                </a:ln>
              </p:spPr>
              <p:txBody>
                <a:bodyPr rtlCol="0" anchor="ctr"/>
                <a:lstStyle/>
                <a:p>
                  <a:endParaRPr lang="en-GB"/>
                </a:p>
              </p:txBody>
            </p:sp>
            <p:grpSp>
              <p:nvGrpSpPr>
                <p:cNvPr id="37" name="Graphic 46">
                  <a:extLst>
                    <a:ext uri="{FF2B5EF4-FFF2-40B4-BE49-F238E27FC236}">
                      <a16:creationId xmlns:a16="http://schemas.microsoft.com/office/drawing/2014/main" id="{EE6263F3-749F-8CEC-A4F6-965A47BE4A6B}"/>
                    </a:ext>
                  </a:extLst>
                </p:cNvPr>
                <p:cNvGrpSpPr/>
                <p:nvPr/>
              </p:nvGrpSpPr>
              <p:grpSpPr>
                <a:xfrm>
                  <a:off x="5449975" y="5179242"/>
                  <a:ext cx="208823" cy="144462"/>
                  <a:chOff x="5449975" y="5179242"/>
                  <a:chExt cx="208823" cy="144462"/>
                </a:xfrm>
                <a:solidFill>
                  <a:srgbClr val="000000"/>
                </a:solidFill>
              </p:grpSpPr>
              <p:sp>
                <p:nvSpPr>
                  <p:cNvPr id="38" name="Freeform: Shape 37">
                    <a:extLst>
                      <a:ext uri="{FF2B5EF4-FFF2-40B4-BE49-F238E27FC236}">
                        <a16:creationId xmlns:a16="http://schemas.microsoft.com/office/drawing/2014/main" id="{C8AC79CB-966E-C538-85F4-56025371B668}"/>
                      </a:ext>
                    </a:extLst>
                  </p:cNvPr>
                  <p:cNvSpPr/>
                  <p:nvPr/>
                </p:nvSpPr>
                <p:spPr>
                  <a:xfrm flipV="1">
                    <a:off x="5449975" y="5244139"/>
                    <a:ext cx="82783" cy="14986"/>
                  </a:xfrm>
                  <a:custGeom>
                    <a:avLst/>
                    <a:gdLst>
                      <a:gd name="connsiteX0" fmla="*/ 80966 w 82783"/>
                      <a:gd name="connsiteY0" fmla="*/ -2008 h 14986"/>
                      <a:gd name="connsiteX1" fmla="*/ -1818 w 82783"/>
                      <a:gd name="connsiteY1" fmla="*/ -2008 h 14986"/>
                      <a:gd name="connsiteX2" fmla="*/ -1818 w 82783"/>
                      <a:gd name="connsiteY2" fmla="*/ 12978 h 14986"/>
                      <a:gd name="connsiteX3" fmla="*/ 80966 w 82783"/>
                      <a:gd name="connsiteY3" fmla="*/ 12978 h 14986"/>
                      <a:gd name="connsiteX4" fmla="*/ 80966 w 82783"/>
                      <a:gd name="connsiteY4" fmla="*/ -2008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08"/>
                        </a:moveTo>
                        <a:lnTo>
                          <a:pt x="-1818" y="-2008"/>
                        </a:lnTo>
                        <a:lnTo>
                          <a:pt x="-1818" y="12978"/>
                        </a:lnTo>
                        <a:lnTo>
                          <a:pt x="80966" y="12978"/>
                        </a:lnTo>
                        <a:lnTo>
                          <a:pt x="80966" y="-2008"/>
                        </a:lnTo>
                        <a:close/>
                      </a:path>
                    </a:pathLst>
                  </a:custGeom>
                  <a:solidFill>
                    <a:srgbClr val="000000"/>
                  </a:solidFill>
                  <a:ln w="3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AE9B5867-5A05-6461-6B7C-A57A1B98BDDF}"/>
                      </a:ext>
                    </a:extLst>
                  </p:cNvPr>
                  <p:cNvSpPr/>
                  <p:nvPr/>
                </p:nvSpPr>
                <p:spPr>
                  <a:xfrm flipV="1">
                    <a:off x="5554597" y="5179242"/>
                    <a:ext cx="104201" cy="144462"/>
                  </a:xfrm>
                  <a:custGeom>
                    <a:avLst/>
                    <a:gdLst>
                      <a:gd name="connsiteX0" fmla="*/ 82393 w 104201"/>
                      <a:gd name="connsiteY0" fmla="*/ 46501 h 144462"/>
                      <a:gd name="connsiteX1" fmla="*/ 102414 w 104201"/>
                      <a:gd name="connsiteY1" fmla="*/ 46501 h 144462"/>
                      <a:gd name="connsiteX2" fmla="*/ 102414 w 104201"/>
                      <a:gd name="connsiteY2" fmla="*/ 31515 h 144462"/>
                      <a:gd name="connsiteX3" fmla="*/ 82393 w 104201"/>
                      <a:gd name="connsiteY3" fmla="*/ 31515 h 144462"/>
                      <a:gd name="connsiteX4" fmla="*/ 82393 w 104201"/>
                      <a:gd name="connsiteY4" fmla="*/ -2013 h 144462"/>
                      <a:gd name="connsiteX5" fmla="*/ 63957 w 104201"/>
                      <a:gd name="connsiteY5" fmla="*/ -2013 h 144462"/>
                      <a:gd name="connsiteX6" fmla="*/ 63957 w 104201"/>
                      <a:gd name="connsiteY6" fmla="*/ 31515 h 144462"/>
                      <a:gd name="connsiteX7" fmla="*/ -1787 w 104201"/>
                      <a:gd name="connsiteY7" fmla="*/ 31515 h 144462"/>
                      <a:gd name="connsiteX8" fmla="*/ -1787 w 104201"/>
                      <a:gd name="connsiteY8" fmla="*/ 42341 h 144462"/>
                      <a:gd name="connsiteX9" fmla="*/ 62847 w 104201"/>
                      <a:gd name="connsiteY9" fmla="*/ 142449 h 144462"/>
                      <a:gd name="connsiteX10" fmla="*/ 82393 w 104201"/>
                      <a:gd name="connsiteY10" fmla="*/ 142449 h 144462"/>
                      <a:gd name="connsiteX11" fmla="*/ 82393 w 104201"/>
                      <a:gd name="connsiteY11" fmla="*/ 46501 h 144462"/>
                      <a:gd name="connsiteX12" fmla="*/ 19028 w 104201"/>
                      <a:gd name="connsiteY12" fmla="*/ 46501 h 144462"/>
                      <a:gd name="connsiteX13" fmla="*/ 63957 w 104201"/>
                      <a:gd name="connsiteY13" fmla="*/ 46501 h 144462"/>
                      <a:gd name="connsiteX14" fmla="*/ 63957 w 104201"/>
                      <a:gd name="connsiteY14" fmla="*/ 117335 h 144462"/>
                      <a:gd name="connsiteX15" fmla="*/ 61768 w 104201"/>
                      <a:gd name="connsiteY15" fmla="*/ 113366 h 144462"/>
                      <a:gd name="connsiteX16" fmla="*/ 19028 w 104201"/>
                      <a:gd name="connsiteY16" fmla="*/ 46501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501"/>
                        </a:moveTo>
                        <a:lnTo>
                          <a:pt x="102414" y="46501"/>
                        </a:lnTo>
                        <a:lnTo>
                          <a:pt x="102414" y="31515"/>
                        </a:lnTo>
                        <a:lnTo>
                          <a:pt x="82393" y="31515"/>
                        </a:lnTo>
                        <a:lnTo>
                          <a:pt x="82393" y="-2013"/>
                        </a:lnTo>
                        <a:lnTo>
                          <a:pt x="63957" y="-2013"/>
                        </a:lnTo>
                        <a:lnTo>
                          <a:pt x="63957" y="31515"/>
                        </a:lnTo>
                        <a:lnTo>
                          <a:pt x="-1787" y="31515"/>
                        </a:lnTo>
                        <a:lnTo>
                          <a:pt x="-1787" y="42341"/>
                        </a:lnTo>
                        <a:lnTo>
                          <a:pt x="62847" y="142449"/>
                        </a:lnTo>
                        <a:lnTo>
                          <a:pt x="82393" y="142449"/>
                        </a:lnTo>
                        <a:lnTo>
                          <a:pt x="82393" y="46501"/>
                        </a:lnTo>
                        <a:close/>
                        <a:moveTo>
                          <a:pt x="19028" y="46501"/>
                        </a:moveTo>
                        <a:lnTo>
                          <a:pt x="63957" y="46501"/>
                        </a:lnTo>
                        <a:lnTo>
                          <a:pt x="63957" y="117335"/>
                        </a:lnTo>
                        <a:lnTo>
                          <a:pt x="61768" y="113366"/>
                        </a:lnTo>
                        <a:lnTo>
                          <a:pt x="19028" y="46501"/>
                        </a:lnTo>
                        <a:close/>
                      </a:path>
                    </a:pathLst>
                  </a:custGeom>
                  <a:solidFill>
                    <a:srgbClr val="000000"/>
                  </a:solidFill>
                  <a:ln w="32" cap="flat">
                    <a:noFill/>
                    <a:prstDash val="solid"/>
                    <a:round/>
                  </a:ln>
                </p:spPr>
                <p:txBody>
                  <a:bodyPr rtlCol="0" anchor="ctr"/>
                  <a:lstStyle/>
                  <a:p>
                    <a:endParaRPr lang="en-GB"/>
                  </a:p>
                </p:txBody>
              </p:sp>
            </p:grpSp>
          </p:grpSp>
          <p:grpSp>
            <p:nvGrpSpPr>
              <p:cNvPr id="41" name="Graphic 46">
                <a:extLst>
                  <a:ext uri="{FF2B5EF4-FFF2-40B4-BE49-F238E27FC236}">
                    <a16:creationId xmlns:a16="http://schemas.microsoft.com/office/drawing/2014/main" id="{9E02580B-5799-C2EB-A450-43EA95127BB3}"/>
                  </a:ext>
                </a:extLst>
              </p:cNvPr>
              <p:cNvGrpSpPr/>
              <p:nvPr/>
            </p:nvGrpSpPr>
            <p:grpSpPr>
              <a:xfrm>
                <a:off x="5449975" y="4562765"/>
                <a:ext cx="302228" cy="146462"/>
                <a:chOff x="5449975" y="4562765"/>
                <a:chExt cx="302228" cy="146462"/>
              </a:xfrm>
              <a:solidFill>
                <a:srgbClr val="000000"/>
              </a:solidFill>
            </p:grpSpPr>
            <p:sp>
              <p:nvSpPr>
                <p:cNvPr id="42" name="Freeform: Shape 41">
                  <a:extLst>
                    <a:ext uri="{FF2B5EF4-FFF2-40B4-BE49-F238E27FC236}">
                      <a16:creationId xmlns:a16="http://schemas.microsoft.com/office/drawing/2014/main" id="{B618DEAC-AE1B-B02A-3BCA-6AEBBB53AB0A}"/>
                    </a:ext>
                  </a:extLst>
                </p:cNvPr>
                <p:cNvSpPr/>
                <p:nvPr/>
              </p:nvSpPr>
              <p:spPr>
                <a:xfrm>
                  <a:off x="5707781" y="4633028"/>
                  <a:ext cx="44422" cy="12700"/>
                </a:xfrm>
                <a:custGeom>
                  <a:avLst/>
                  <a:gdLst>
                    <a:gd name="connsiteX0" fmla="*/ 44454 w 44422"/>
                    <a:gd name="connsiteY0" fmla="*/ 213 h 12700"/>
                    <a:gd name="connsiteX1" fmla="*/ 32 w 44422"/>
                    <a:gd name="connsiteY1" fmla="*/ 213 h 12700"/>
                  </a:gdLst>
                  <a:ahLst/>
                  <a:cxnLst>
                    <a:cxn ang="0">
                      <a:pos x="connsiteX0" y="connsiteY0"/>
                    </a:cxn>
                    <a:cxn ang="0">
                      <a:pos x="connsiteX1" y="connsiteY1"/>
                    </a:cxn>
                  </a:cxnLst>
                  <a:rect l="l" t="t" r="r" b="b"/>
                  <a:pathLst>
                    <a:path w="44422" h="12700">
                      <a:moveTo>
                        <a:pt x="44454" y="213"/>
                      </a:moveTo>
                      <a:lnTo>
                        <a:pt x="32" y="213"/>
                      </a:lnTo>
                    </a:path>
                  </a:pathLst>
                </a:custGeom>
                <a:solidFill>
                  <a:srgbClr val="000000"/>
                </a:solidFill>
                <a:ln w="10154" cap="flat">
                  <a:solidFill>
                    <a:srgbClr val="000000"/>
                  </a:solidFill>
                  <a:prstDash val="solid"/>
                  <a:round/>
                </a:ln>
              </p:spPr>
              <p:txBody>
                <a:bodyPr rtlCol="0" anchor="ctr"/>
                <a:lstStyle/>
                <a:p>
                  <a:endParaRPr lang="en-GB"/>
                </a:p>
              </p:txBody>
            </p:sp>
            <p:grpSp>
              <p:nvGrpSpPr>
                <p:cNvPr id="43" name="Graphic 46">
                  <a:extLst>
                    <a:ext uri="{FF2B5EF4-FFF2-40B4-BE49-F238E27FC236}">
                      <a16:creationId xmlns:a16="http://schemas.microsoft.com/office/drawing/2014/main" id="{9B9C9AAA-E3EF-D1C4-0F8E-BB8673147962}"/>
                    </a:ext>
                  </a:extLst>
                </p:cNvPr>
                <p:cNvGrpSpPr/>
                <p:nvPr/>
              </p:nvGrpSpPr>
              <p:grpSpPr>
                <a:xfrm>
                  <a:off x="5449975" y="4562765"/>
                  <a:ext cx="205935" cy="146462"/>
                  <a:chOff x="5449975" y="4562765"/>
                  <a:chExt cx="205935" cy="146462"/>
                </a:xfrm>
                <a:solidFill>
                  <a:srgbClr val="000000"/>
                </a:solidFill>
              </p:grpSpPr>
              <p:sp>
                <p:nvSpPr>
                  <p:cNvPr id="44" name="Freeform: Shape 43">
                    <a:extLst>
                      <a:ext uri="{FF2B5EF4-FFF2-40B4-BE49-F238E27FC236}">
                        <a16:creationId xmlns:a16="http://schemas.microsoft.com/office/drawing/2014/main" id="{8350C847-F257-902B-0C7A-88317634DDD6}"/>
                      </a:ext>
                    </a:extLst>
                  </p:cNvPr>
                  <p:cNvSpPr/>
                  <p:nvPr/>
                </p:nvSpPr>
                <p:spPr>
                  <a:xfrm flipV="1">
                    <a:off x="5449975" y="4629662"/>
                    <a:ext cx="82783" cy="14986"/>
                  </a:xfrm>
                  <a:custGeom>
                    <a:avLst/>
                    <a:gdLst>
                      <a:gd name="connsiteX0" fmla="*/ 80966 w 82783"/>
                      <a:gd name="connsiteY0" fmla="*/ -2057 h 14986"/>
                      <a:gd name="connsiteX1" fmla="*/ -1818 w 82783"/>
                      <a:gd name="connsiteY1" fmla="*/ -2057 h 14986"/>
                      <a:gd name="connsiteX2" fmla="*/ -1818 w 82783"/>
                      <a:gd name="connsiteY2" fmla="*/ 12929 h 14986"/>
                      <a:gd name="connsiteX3" fmla="*/ 80966 w 82783"/>
                      <a:gd name="connsiteY3" fmla="*/ 12929 h 14986"/>
                      <a:gd name="connsiteX4" fmla="*/ 80966 w 82783"/>
                      <a:gd name="connsiteY4" fmla="*/ -2057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57"/>
                        </a:moveTo>
                        <a:lnTo>
                          <a:pt x="-1818" y="-2057"/>
                        </a:lnTo>
                        <a:lnTo>
                          <a:pt x="-1818" y="12929"/>
                        </a:lnTo>
                        <a:lnTo>
                          <a:pt x="80966" y="12929"/>
                        </a:lnTo>
                        <a:lnTo>
                          <a:pt x="80966" y="-2057"/>
                        </a:lnTo>
                        <a:close/>
                      </a:path>
                    </a:pathLst>
                  </a:custGeom>
                  <a:solidFill>
                    <a:srgbClr val="000000"/>
                  </a:solidFill>
                  <a:ln w="3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167917F5-7031-DD15-21E1-0C1B91467133}"/>
                      </a:ext>
                    </a:extLst>
                  </p:cNvPr>
                  <p:cNvSpPr/>
                  <p:nvPr/>
                </p:nvSpPr>
                <p:spPr>
                  <a:xfrm flipV="1">
                    <a:off x="5558563" y="4562765"/>
                    <a:ext cx="97347" cy="146462"/>
                  </a:xfrm>
                  <a:custGeom>
                    <a:avLst/>
                    <a:gdLst>
                      <a:gd name="connsiteX0" fmla="*/ 95544 w 97347"/>
                      <a:gd name="connsiteY0" fmla="*/ -2093 h 146462"/>
                      <a:gd name="connsiteX1" fmla="*/ 956 w 97347"/>
                      <a:gd name="connsiteY1" fmla="*/ -2093 h 146462"/>
                      <a:gd name="connsiteX2" fmla="*/ 956 w 97347"/>
                      <a:gd name="connsiteY2" fmla="*/ 11115 h 146462"/>
                      <a:gd name="connsiteX3" fmla="*/ 50931 w 97347"/>
                      <a:gd name="connsiteY3" fmla="*/ 66677 h 146462"/>
                      <a:gd name="connsiteX4" fmla="*/ 66257 w 97347"/>
                      <a:gd name="connsiteY4" fmla="*/ 87156 h 146462"/>
                      <a:gd name="connsiteX5" fmla="*/ 70477 w 97347"/>
                      <a:gd name="connsiteY5" fmla="*/ 103475 h 146462"/>
                      <a:gd name="connsiteX6" fmla="*/ 63623 w 97347"/>
                      <a:gd name="connsiteY6" fmla="*/ 122017 h 146462"/>
                      <a:gd name="connsiteX7" fmla="*/ 45378 w 97347"/>
                      <a:gd name="connsiteY7" fmla="*/ 129288 h 146462"/>
                      <a:gd name="connsiteX8" fmla="*/ 24119 w 97347"/>
                      <a:gd name="connsiteY8" fmla="*/ 121478 h 146462"/>
                      <a:gd name="connsiteX9" fmla="*/ 16536 w 97347"/>
                      <a:gd name="connsiteY9" fmla="*/ 99792 h 146462"/>
                      <a:gd name="connsiteX10" fmla="*/ -1804 w 97347"/>
                      <a:gd name="connsiteY10" fmla="*/ 99792 h 146462"/>
                      <a:gd name="connsiteX11" fmla="*/ 11015 w 97347"/>
                      <a:gd name="connsiteY11" fmla="*/ 132050 h 146462"/>
                      <a:gd name="connsiteX12" fmla="*/ 45378 w 97347"/>
                      <a:gd name="connsiteY12" fmla="*/ 144369 h 146462"/>
                      <a:gd name="connsiteX13" fmla="*/ 77204 w 97347"/>
                      <a:gd name="connsiteY13" fmla="*/ 133797 h 146462"/>
                      <a:gd name="connsiteX14" fmla="*/ 88912 w 97347"/>
                      <a:gd name="connsiteY14" fmla="*/ 105666 h 146462"/>
                      <a:gd name="connsiteX15" fmla="*/ 61751 w 97347"/>
                      <a:gd name="connsiteY15" fmla="*/ 54866 h 146462"/>
                      <a:gd name="connsiteX16" fmla="*/ 23072 w 97347"/>
                      <a:gd name="connsiteY16" fmla="*/ 12893 h 146462"/>
                      <a:gd name="connsiteX17" fmla="*/ 95544 w 97347"/>
                      <a:gd name="connsiteY17" fmla="*/ 12893 h 146462"/>
                      <a:gd name="connsiteX18" fmla="*/ 95544 w 97347"/>
                      <a:gd name="connsiteY18" fmla="*/ -2093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093"/>
                        </a:moveTo>
                        <a:lnTo>
                          <a:pt x="956" y="-2093"/>
                        </a:lnTo>
                        <a:lnTo>
                          <a:pt x="956" y="11115"/>
                        </a:lnTo>
                        <a:lnTo>
                          <a:pt x="50931" y="66677"/>
                        </a:lnTo>
                        <a:cubicBezTo>
                          <a:pt x="58335" y="75080"/>
                          <a:pt x="63443" y="81907"/>
                          <a:pt x="66257" y="87156"/>
                        </a:cubicBezTo>
                        <a:cubicBezTo>
                          <a:pt x="69070" y="92405"/>
                          <a:pt x="70477" y="97845"/>
                          <a:pt x="70477" y="103475"/>
                        </a:cubicBezTo>
                        <a:cubicBezTo>
                          <a:pt x="70477" y="111011"/>
                          <a:pt x="68192" y="117191"/>
                          <a:pt x="63623" y="122017"/>
                        </a:cubicBezTo>
                        <a:cubicBezTo>
                          <a:pt x="59075" y="126865"/>
                          <a:pt x="52994" y="129288"/>
                          <a:pt x="45378" y="129288"/>
                        </a:cubicBezTo>
                        <a:cubicBezTo>
                          <a:pt x="36261" y="129288"/>
                          <a:pt x="29175" y="126685"/>
                          <a:pt x="24119" y="121478"/>
                        </a:cubicBezTo>
                        <a:cubicBezTo>
                          <a:pt x="19064" y="116292"/>
                          <a:pt x="16536" y="109063"/>
                          <a:pt x="16536" y="99792"/>
                        </a:cubicBezTo>
                        <a:lnTo>
                          <a:pt x="-1804" y="99792"/>
                        </a:lnTo>
                        <a:cubicBezTo>
                          <a:pt x="-1804" y="113106"/>
                          <a:pt x="2469" y="123859"/>
                          <a:pt x="11015" y="132050"/>
                        </a:cubicBezTo>
                        <a:cubicBezTo>
                          <a:pt x="19582" y="140263"/>
                          <a:pt x="31036" y="144369"/>
                          <a:pt x="45378" y="144369"/>
                        </a:cubicBezTo>
                        <a:cubicBezTo>
                          <a:pt x="58811" y="144369"/>
                          <a:pt x="69419" y="140845"/>
                          <a:pt x="77204" y="133797"/>
                        </a:cubicBezTo>
                        <a:cubicBezTo>
                          <a:pt x="85009" y="126748"/>
                          <a:pt x="88912" y="117371"/>
                          <a:pt x="88912" y="105666"/>
                        </a:cubicBezTo>
                        <a:cubicBezTo>
                          <a:pt x="88912" y="91442"/>
                          <a:pt x="79858" y="74509"/>
                          <a:pt x="61751" y="54866"/>
                        </a:cubicBezTo>
                        <a:lnTo>
                          <a:pt x="23072" y="12893"/>
                        </a:lnTo>
                        <a:lnTo>
                          <a:pt x="95544" y="12893"/>
                        </a:lnTo>
                        <a:lnTo>
                          <a:pt x="95544" y="-2093"/>
                        </a:lnTo>
                        <a:close/>
                      </a:path>
                    </a:pathLst>
                  </a:custGeom>
                  <a:solidFill>
                    <a:srgbClr val="000000"/>
                  </a:solidFill>
                  <a:ln w="32" cap="flat">
                    <a:noFill/>
                    <a:prstDash val="solid"/>
                    <a:round/>
                  </a:ln>
                </p:spPr>
                <p:txBody>
                  <a:bodyPr rtlCol="0" anchor="ctr"/>
                  <a:lstStyle/>
                  <a:p>
                    <a:endParaRPr lang="en-GB"/>
                  </a:p>
                </p:txBody>
              </p:sp>
            </p:grpSp>
          </p:grpSp>
          <p:grpSp>
            <p:nvGrpSpPr>
              <p:cNvPr id="46" name="Graphic 46">
                <a:extLst>
                  <a:ext uri="{FF2B5EF4-FFF2-40B4-BE49-F238E27FC236}">
                    <a16:creationId xmlns:a16="http://schemas.microsoft.com/office/drawing/2014/main" id="{FA3CCD19-917F-CD74-1309-FF38BEF4DAA9}"/>
                  </a:ext>
                </a:extLst>
              </p:cNvPr>
              <p:cNvGrpSpPr/>
              <p:nvPr/>
            </p:nvGrpSpPr>
            <p:grpSpPr>
              <a:xfrm>
                <a:off x="5560713" y="3948288"/>
                <a:ext cx="191490" cy="148462"/>
                <a:chOff x="5560713" y="3948288"/>
                <a:chExt cx="191490" cy="148462"/>
              </a:xfrm>
              <a:solidFill>
                <a:srgbClr val="000000"/>
              </a:solidFill>
            </p:grpSpPr>
            <p:sp>
              <p:nvSpPr>
                <p:cNvPr id="48" name="Freeform: Shape 47">
                  <a:extLst>
                    <a:ext uri="{FF2B5EF4-FFF2-40B4-BE49-F238E27FC236}">
                      <a16:creationId xmlns:a16="http://schemas.microsoft.com/office/drawing/2014/main" id="{5A136F51-B3CA-A035-1337-5BAFA9C78582}"/>
                    </a:ext>
                  </a:extLst>
                </p:cNvPr>
                <p:cNvSpPr/>
                <p:nvPr/>
              </p:nvSpPr>
              <p:spPr>
                <a:xfrm>
                  <a:off x="5707781" y="4018551"/>
                  <a:ext cx="44422" cy="12700"/>
                </a:xfrm>
                <a:custGeom>
                  <a:avLst/>
                  <a:gdLst>
                    <a:gd name="connsiteX0" fmla="*/ 44454 w 44422"/>
                    <a:gd name="connsiteY0" fmla="*/ 164 h 12700"/>
                    <a:gd name="connsiteX1" fmla="*/ 32 w 44422"/>
                    <a:gd name="connsiteY1" fmla="*/ 164 h 12700"/>
                  </a:gdLst>
                  <a:ahLst/>
                  <a:cxnLst>
                    <a:cxn ang="0">
                      <a:pos x="connsiteX0" y="connsiteY0"/>
                    </a:cxn>
                    <a:cxn ang="0">
                      <a:pos x="connsiteX1" y="connsiteY1"/>
                    </a:cxn>
                  </a:cxnLst>
                  <a:rect l="l" t="t" r="r" b="b"/>
                  <a:pathLst>
                    <a:path w="44422" h="12700">
                      <a:moveTo>
                        <a:pt x="44454" y="164"/>
                      </a:moveTo>
                      <a:lnTo>
                        <a:pt x="32" y="164"/>
                      </a:lnTo>
                    </a:path>
                  </a:pathLst>
                </a:custGeom>
                <a:solidFill>
                  <a:srgbClr val="000000"/>
                </a:solidFill>
                <a:ln w="10154" cap="flat">
                  <a:solidFill>
                    <a:srgbClr val="000000"/>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DB60C01-1BFE-F0C3-D208-24C95191D05D}"/>
                    </a:ext>
                  </a:extLst>
                </p:cNvPr>
                <p:cNvSpPr/>
                <p:nvPr/>
              </p:nvSpPr>
              <p:spPr>
                <a:xfrm flipV="1">
                  <a:off x="5560713" y="3948288"/>
                  <a:ext cx="91128" cy="148462"/>
                </a:xfrm>
                <a:custGeom>
                  <a:avLst/>
                  <a:gdLst>
                    <a:gd name="connsiteX0" fmla="*/ 89354 w 91128"/>
                    <a:gd name="connsiteY0" fmla="*/ 61517 h 148462"/>
                    <a:gd name="connsiteX1" fmla="*/ 78344 w 91128"/>
                    <a:gd name="connsiteY1" fmla="*/ 13574 h 148462"/>
                    <a:gd name="connsiteX2" fmla="*/ 43949 w 91128"/>
                    <a:gd name="connsiteY2" fmla="*/ -2110 h 148462"/>
                    <a:gd name="connsiteX3" fmla="*/ 9744 w 91128"/>
                    <a:gd name="connsiteY3" fmla="*/ 13225 h 148462"/>
                    <a:gd name="connsiteX4" fmla="*/ -1774 w 91128"/>
                    <a:gd name="connsiteY4" fmla="*/ 59040 h 148462"/>
                    <a:gd name="connsiteX5" fmla="*/ -1774 w 91128"/>
                    <a:gd name="connsiteY5" fmla="*/ 83520 h 148462"/>
                    <a:gd name="connsiteX6" fmla="*/ 9236 w 91128"/>
                    <a:gd name="connsiteY6" fmla="*/ 130859 h 148462"/>
                    <a:gd name="connsiteX7" fmla="*/ 43758 w 91128"/>
                    <a:gd name="connsiteY7" fmla="*/ 146353 h 148462"/>
                    <a:gd name="connsiteX8" fmla="*/ 78059 w 91128"/>
                    <a:gd name="connsiteY8" fmla="*/ 131399 h 148462"/>
                    <a:gd name="connsiteX9" fmla="*/ 89354 w 91128"/>
                    <a:gd name="connsiteY9" fmla="*/ 85329 h 148462"/>
                    <a:gd name="connsiteX10" fmla="*/ 89354 w 91128"/>
                    <a:gd name="connsiteY10" fmla="*/ 61517 h 148462"/>
                    <a:gd name="connsiteX11" fmla="*/ 71014 w 91128"/>
                    <a:gd name="connsiteY11" fmla="*/ 86599 h 148462"/>
                    <a:gd name="connsiteX12" fmla="*/ 64478 w 91128"/>
                    <a:gd name="connsiteY12" fmla="*/ 120604 h 148462"/>
                    <a:gd name="connsiteX13" fmla="*/ 43758 w 91128"/>
                    <a:gd name="connsiteY13" fmla="*/ 131272 h 148462"/>
                    <a:gd name="connsiteX14" fmla="*/ 23229 w 91128"/>
                    <a:gd name="connsiteY14" fmla="*/ 120635 h 148462"/>
                    <a:gd name="connsiteX15" fmla="*/ 16598 w 91128"/>
                    <a:gd name="connsiteY15" fmla="*/ 87996 h 148462"/>
                    <a:gd name="connsiteX16" fmla="*/ 16598 w 91128"/>
                    <a:gd name="connsiteY16" fmla="*/ 58628 h 148462"/>
                    <a:gd name="connsiteX17" fmla="*/ 23388 w 91128"/>
                    <a:gd name="connsiteY17" fmla="*/ 24052 h 148462"/>
                    <a:gd name="connsiteX18" fmla="*/ 43949 w 91128"/>
                    <a:gd name="connsiteY18" fmla="*/ 12876 h 148462"/>
                    <a:gd name="connsiteX19" fmla="*/ 64129 w 91128"/>
                    <a:gd name="connsiteY19" fmla="*/ 23385 h 148462"/>
                    <a:gd name="connsiteX20" fmla="*/ 71014 w 91128"/>
                    <a:gd name="connsiteY20" fmla="*/ 56532 h 148462"/>
                    <a:gd name="connsiteX21" fmla="*/ 71014 w 91128"/>
                    <a:gd name="connsiteY21" fmla="*/ 86599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54" y="61517"/>
                      </a:moveTo>
                      <a:cubicBezTo>
                        <a:pt x="89354" y="40012"/>
                        <a:pt x="85684" y="24031"/>
                        <a:pt x="78344" y="13574"/>
                      </a:cubicBezTo>
                      <a:cubicBezTo>
                        <a:pt x="71025" y="3118"/>
                        <a:pt x="59560" y="-2110"/>
                        <a:pt x="43949" y="-2110"/>
                      </a:cubicBezTo>
                      <a:cubicBezTo>
                        <a:pt x="28549" y="-2110"/>
                        <a:pt x="17147" y="3002"/>
                        <a:pt x="9744" y="13225"/>
                      </a:cubicBezTo>
                      <a:cubicBezTo>
                        <a:pt x="2340" y="23449"/>
                        <a:pt x="-1499" y="38720"/>
                        <a:pt x="-1774" y="59040"/>
                      </a:cubicBezTo>
                      <a:lnTo>
                        <a:pt x="-1774" y="83520"/>
                      </a:lnTo>
                      <a:cubicBezTo>
                        <a:pt x="-1774" y="104771"/>
                        <a:pt x="1896" y="120550"/>
                        <a:pt x="9236" y="130859"/>
                      </a:cubicBezTo>
                      <a:cubicBezTo>
                        <a:pt x="16576" y="141188"/>
                        <a:pt x="28084" y="146353"/>
                        <a:pt x="43758" y="146353"/>
                      </a:cubicBezTo>
                      <a:cubicBezTo>
                        <a:pt x="59285" y="146353"/>
                        <a:pt x="70718" y="141368"/>
                        <a:pt x="78059" y="131399"/>
                      </a:cubicBezTo>
                      <a:cubicBezTo>
                        <a:pt x="85399" y="121450"/>
                        <a:pt x="89164" y="106094"/>
                        <a:pt x="89354" y="85329"/>
                      </a:cubicBezTo>
                      <a:lnTo>
                        <a:pt x="89354" y="61517"/>
                      </a:lnTo>
                      <a:close/>
                      <a:moveTo>
                        <a:pt x="71014" y="86599"/>
                      </a:moveTo>
                      <a:cubicBezTo>
                        <a:pt x="71014" y="102157"/>
                        <a:pt x="68836" y="113492"/>
                        <a:pt x="64478" y="120604"/>
                      </a:cubicBezTo>
                      <a:cubicBezTo>
                        <a:pt x="60121" y="127716"/>
                        <a:pt x="53214" y="131272"/>
                        <a:pt x="43758" y="131272"/>
                      </a:cubicBezTo>
                      <a:cubicBezTo>
                        <a:pt x="34366" y="131272"/>
                        <a:pt x="27523" y="127726"/>
                        <a:pt x="23229" y="120635"/>
                      </a:cubicBezTo>
                      <a:cubicBezTo>
                        <a:pt x="18935" y="113565"/>
                        <a:pt x="16724" y="102686"/>
                        <a:pt x="16598" y="87996"/>
                      </a:cubicBezTo>
                      <a:lnTo>
                        <a:pt x="16598" y="58628"/>
                      </a:lnTo>
                      <a:cubicBezTo>
                        <a:pt x="16598" y="43028"/>
                        <a:pt x="18861" y="31502"/>
                        <a:pt x="23388" y="24052"/>
                      </a:cubicBezTo>
                      <a:cubicBezTo>
                        <a:pt x="27915" y="16601"/>
                        <a:pt x="34768" y="12876"/>
                        <a:pt x="43949" y="12876"/>
                      </a:cubicBezTo>
                      <a:cubicBezTo>
                        <a:pt x="53002" y="12876"/>
                        <a:pt x="59729" y="16379"/>
                        <a:pt x="64129" y="23385"/>
                      </a:cubicBezTo>
                      <a:cubicBezTo>
                        <a:pt x="68529" y="30412"/>
                        <a:pt x="70824" y="41461"/>
                        <a:pt x="71014" y="56532"/>
                      </a:cubicBezTo>
                      <a:lnTo>
                        <a:pt x="71014" y="86599"/>
                      </a:lnTo>
                      <a:close/>
                    </a:path>
                  </a:pathLst>
                </a:custGeom>
                <a:solidFill>
                  <a:srgbClr val="000000"/>
                </a:solidFill>
                <a:ln w="32" cap="flat">
                  <a:noFill/>
                  <a:prstDash val="solid"/>
                  <a:round/>
                </a:ln>
              </p:spPr>
              <p:txBody>
                <a:bodyPr rtlCol="0" anchor="ctr"/>
                <a:lstStyle/>
                <a:p>
                  <a:endParaRPr lang="en-GB"/>
                </a:p>
              </p:txBody>
            </p:sp>
          </p:grpSp>
          <p:grpSp>
            <p:nvGrpSpPr>
              <p:cNvPr id="50" name="Graphic 46">
                <a:extLst>
                  <a:ext uri="{FF2B5EF4-FFF2-40B4-BE49-F238E27FC236}">
                    <a16:creationId xmlns:a16="http://schemas.microsoft.com/office/drawing/2014/main" id="{831F3718-9396-7B82-A92F-4FDE422AFB3D}"/>
                  </a:ext>
                </a:extLst>
              </p:cNvPr>
              <p:cNvGrpSpPr/>
              <p:nvPr/>
            </p:nvGrpSpPr>
            <p:grpSpPr>
              <a:xfrm>
                <a:off x="5558555" y="3333812"/>
                <a:ext cx="193648" cy="146462"/>
                <a:chOff x="5558555" y="3333812"/>
                <a:chExt cx="193648" cy="146462"/>
              </a:xfrm>
              <a:solidFill>
                <a:srgbClr val="000000"/>
              </a:solidFill>
            </p:grpSpPr>
            <p:sp>
              <p:nvSpPr>
                <p:cNvPr id="51" name="Freeform: Shape 50">
                  <a:extLst>
                    <a:ext uri="{FF2B5EF4-FFF2-40B4-BE49-F238E27FC236}">
                      <a16:creationId xmlns:a16="http://schemas.microsoft.com/office/drawing/2014/main" id="{2A3ABD25-0474-B41E-B4EE-0B7B2D5E50E6}"/>
                    </a:ext>
                  </a:extLst>
                </p:cNvPr>
                <p:cNvSpPr/>
                <p:nvPr/>
              </p:nvSpPr>
              <p:spPr>
                <a:xfrm>
                  <a:off x="5707781" y="3404074"/>
                  <a:ext cx="44422" cy="12700"/>
                </a:xfrm>
                <a:custGeom>
                  <a:avLst/>
                  <a:gdLst>
                    <a:gd name="connsiteX0" fmla="*/ 44454 w 44422"/>
                    <a:gd name="connsiteY0" fmla="*/ 116 h 12700"/>
                    <a:gd name="connsiteX1" fmla="*/ 32 w 44422"/>
                    <a:gd name="connsiteY1" fmla="*/ 116 h 12700"/>
                  </a:gdLst>
                  <a:ahLst/>
                  <a:cxnLst>
                    <a:cxn ang="0">
                      <a:pos x="connsiteX0" y="connsiteY0"/>
                    </a:cxn>
                    <a:cxn ang="0">
                      <a:pos x="connsiteX1" y="connsiteY1"/>
                    </a:cxn>
                  </a:cxnLst>
                  <a:rect l="l" t="t" r="r" b="b"/>
                  <a:pathLst>
                    <a:path w="44422" h="12700">
                      <a:moveTo>
                        <a:pt x="44454" y="116"/>
                      </a:moveTo>
                      <a:lnTo>
                        <a:pt x="32" y="116"/>
                      </a:lnTo>
                    </a:path>
                  </a:pathLst>
                </a:custGeom>
                <a:solidFill>
                  <a:srgbClr val="000000"/>
                </a:solidFill>
                <a:ln w="10154" cap="flat">
                  <a:solidFill>
                    <a:srgbClr val="000000"/>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225B296A-1B4A-B7C4-C3C2-A0842A5A275B}"/>
                    </a:ext>
                  </a:extLst>
                </p:cNvPr>
                <p:cNvSpPr/>
                <p:nvPr/>
              </p:nvSpPr>
              <p:spPr>
                <a:xfrm flipV="1">
                  <a:off x="5558555" y="3333812"/>
                  <a:ext cx="97347" cy="146462"/>
                </a:xfrm>
                <a:custGeom>
                  <a:avLst/>
                  <a:gdLst>
                    <a:gd name="connsiteX0" fmla="*/ 95544 w 97347"/>
                    <a:gd name="connsiteY0" fmla="*/ -2190 h 146462"/>
                    <a:gd name="connsiteX1" fmla="*/ 956 w 97347"/>
                    <a:gd name="connsiteY1" fmla="*/ -2190 h 146462"/>
                    <a:gd name="connsiteX2" fmla="*/ 956 w 97347"/>
                    <a:gd name="connsiteY2" fmla="*/ 11018 h 146462"/>
                    <a:gd name="connsiteX3" fmla="*/ 50931 w 97347"/>
                    <a:gd name="connsiteY3" fmla="*/ 66580 h 146462"/>
                    <a:gd name="connsiteX4" fmla="*/ 66257 w 97347"/>
                    <a:gd name="connsiteY4" fmla="*/ 87059 h 146462"/>
                    <a:gd name="connsiteX5" fmla="*/ 70477 w 97347"/>
                    <a:gd name="connsiteY5" fmla="*/ 103379 h 146462"/>
                    <a:gd name="connsiteX6" fmla="*/ 63623 w 97347"/>
                    <a:gd name="connsiteY6" fmla="*/ 121921 h 146462"/>
                    <a:gd name="connsiteX7" fmla="*/ 45378 w 97347"/>
                    <a:gd name="connsiteY7" fmla="*/ 129191 h 146462"/>
                    <a:gd name="connsiteX8" fmla="*/ 24119 w 97347"/>
                    <a:gd name="connsiteY8" fmla="*/ 121381 h 146462"/>
                    <a:gd name="connsiteX9" fmla="*/ 16536 w 97347"/>
                    <a:gd name="connsiteY9" fmla="*/ 99696 h 146462"/>
                    <a:gd name="connsiteX10" fmla="*/ -1804 w 97347"/>
                    <a:gd name="connsiteY10" fmla="*/ 99696 h 146462"/>
                    <a:gd name="connsiteX11" fmla="*/ 11015 w 97347"/>
                    <a:gd name="connsiteY11" fmla="*/ 131954 h 146462"/>
                    <a:gd name="connsiteX12" fmla="*/ 45378 w 97347"/>
                    <a:gd name="connsiteY12" fmla="*/ 144273 h 146462"/>
                    <a:gd name="connsiteX13" fmla="*/ 77204 w 97347"/>
                    <a:gd name="connsiteY13" fmla="*/ 133700 h 146462"/>
                    <a:gd name="connsiteX14" fmla="*/ 88912 w 97347"/>
                    <a:gd name="connsiteY14" fmla="*/ 105569 h 146462"/>
                    <a:gd name="connsiteX15" fmla="*/ 61751 w 97347"/>
                    <a:gd name="connsiteY15" fmla="*/ 54769 h 146462"/>
                    <a:gd name="connsiteX16" fmla="*/ 23072 w 97347"/>
                    <a:gd name="connsiteY16" fmla="*/ 12796 h 146462"/>
                    <a:gd name="connsiteX17" fmla="*/ 95544 w 97347"/>
                    <a:gd name="connsiteY17" fmla="*/ 12796 h 146462"/>
                    <a:gd name="connsiteX18" fmla="*/ 95544 w 97347"/>
                    <a:gd name="connsiteY18" fmla="*/ -219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190"/>
                      </a:moveTo>
                      <a:lnTo>
                        <a:pt x="956" y="-2190"/>
                      </a:lnTo>
                      <a:lnTo>
                        <a:pt x="956" y="11018"/>
                      </a:lnTo>
                      <a:lnTo>
                        <a:pt x="50931" y="66580"/>
                      </a:lnTo>
                      <a:cubicBezTo>
                        <a:pt x="58335" y="74984"/>
                        <a:pt x="63443" y="81810"/>
                        <a:pt x="66257" y="87059"/>
                      </a:cubicBezTo>
                      <a:cubicBezTo>
                        <a:pt x="69070" y="92308"/>
                        <a:pt x="70477" y="97748"/>
                        <a:pt x="70477" y="103379"/>
                      </a:cubicBezTo>
                      <a:cubicBezTo>
                        <a:pt x="70477" y="110914"/>
                        <a:pt x="68192" y="117095"/>
                        <a:pt x="63623" y="121921"/>
                      </a:cubicBezTo>
                      <a:cubicBezTo>
                        <a:pt x="59075" y="126768"/>
                        <a:pt x="52994" y="129191"/>
                        <a:pt x="45378" y="129191"/>
                      </a:cubicBezTo>
                      <a:cubicBezTo>
                        <a:pt x="36261" y="129191"/>
                        <a:pt x="29175" y="126588"/>
                        <a:pt x="24119" y="121381"/>
                      </a:cubicBezTo>
                      <a:cubicBezTo>
                        <a:pt x="19064" y="116195"/>
                        <a:pt x="16536" y="108967"/>
                        <a:pt x="16536" y="99696"/>
                      </a:cubicBezTo>
                      <a:lnTo>
                        <a:pt x="-1804" y="99696"/>
                      </a:lnTo>
                      <a:cubicBezTo>
                        <a:pt x="-1804" y="113009"/>
                        <a:pt x="2469" y="123762"/>
                        <a:pt x="11015" y="131954"/>
                      </a:cubicBezTo>
                      <a:cubicBezTo>
                        <a:pt x="19582" y="140166"/>
                        <a:pt x="31036" y="144273"/>
                        <a:pt x="45378" y="144273"/>
                      </a:cubicBezTo>
                      <a:cubicBezTo>
                        <a:pt x="58811" y="144273"/>
                        <a:pt x="69419" y="140748"/>
                        <a:pt x="77204" y="133700"/>
                      </a:cubicBezTo>
                      <a:cubicBezTo>
                        <a:pt x="85009" y="126651"/>
                        <a:pt x="88912" y="117275"/>
                        <a:pt x="88912" y="105569"/>
                      </a:cubicBezTo>
                      <a:cubicBezTo>
                        <a:pt x="88912" y="91345"/>
                        <a:pt x="79858" y="74412"/>
                        <a:pt x="61751" y="54769"/>
                      </a:cubicBezTo>
                      <a:lnTo>
                        <a:pt x="23072" y="12796"/>
                      </a:lnTo>
                      <a:lnTo>
                        <a:pt x="95544" y="12796"/>
                      </a:lnTo>
                      <a:lnTo>
                        <a:pt x="95544" y="-2190"/>
                      </a:lnTo>
                      <a:close/>
                    </a:path>
                  </a:pathLst>
                </a:custGeom>
                <a:solidFill>
                  <a:srgbClr val="000000"/>
                </a:solidFill>
                <a:ln w="32" cap="flat">
                  <a:noFill/>
                  <a:prstDash val="solid"/>
                  <a:round/>
                </a:ln>
              </p:spPr>
              <p:txBody>
                <a:bodyPr rtlCol="0" anchor="ctr"/>
                <a:lstStyle/>
                <a:p>
                  <a:endParaRPr lang="en-GB"/>
                </a:p>
              </p:txBody>
            </p:sp>
          </p:grpSp>
          <p:grpSp>
            <p:nvGrpSpPr>
              <p:cNvPr id="53" name="Graphic 46">
                <a:extLst>
                  <a:ext uri="{FF2B5EF4-FFF2-40B4-BE49-F238E27FC236}">
                    <a16:creationId xmlns:a16="http://schemas.microsoft.com/office/drawing/2014/main" id="{959FA123-99B6-8AB4-ACCE-769A75A8A9C2}"/>
                  </a:ext>
                </a:extLst>
              </p:cNvPr>
              <p:cNvGrpSpPr/>
              <p:nvPr/>
            </p:nvGrpSpPr>
            <p:grpSpPr>
              <a:xfrm>
                <a:off x="5554589" y="2721335"/>
                <a:ext cx="197614" cy="144462"/>
                <a:chOff x="5554589" y="2721335"/>
                <a:chExt cx="197614" cy="144462"/>
              </a:xfrm>
              <a:solidFill>
                <a:srgbClr val="000000"/>
              </a:solidFill>
            </p:grpSpPr>
            <p:sp>
              <p:nvSpPr>
                <p:cNvPr id="54" name="Freeform: Shape 53">
                  <a:extLst>
                    <a:ext uri="{FF2B5EF4-FFF2-40B4-BE49-F238E27FC236}">
                      <a16:creationId xmlns:a16="http://schemas.microsoft.com/office/drawing/2014/main" id="{6245427A-AB95-B1FB-C204-8A3652D9DAC1}"/>
                    </a:ext>
                  </a:extLst>
                </p:cNvPr>
                <p:cNvSpPr/>
                <p:nvPr/>
              </p:nvSpPr>
              <p:spPr>
                <a:xfrm>
                  <a:off x="5707781" y="2789598"/>
                  <a:ext cx="44422" cy="12700"/>
                </a:xfrm>
                <a:custGeom>
                  <a:avLst/>
                  <a:gdLst>
                    <a:gd name="connsiteX0" fmla="*/ 44454 w 44422"/>
                    <a:gd name="connsiteY0" fmla="*/ 68 h 12700"/>
                    <a:gd name="connsiteX1" fmla="*/ 32 w 44422"/>
                    <a:gd name="connsiteY1" fmla="*/ 68 h 12700"/>
                  </a:gdLst>
                  <a:ahLst/>
                  <a:cxnLst>
                    <a:cxn ang="0">
                      <a:pos x="connsiteX0" y="connsiteY0"/>
                    </a:cxn>
                    <a:cxn ang="0">
                      <a:pos x="connsiteX1" y="connsiteY1"/>
                    </a:cxn>
                  </a:cxnLst>
                  <a:rect l="l" t="t" r="r" b="b"/>
                  <a:pathLst>
                    <a:path w="44422" h="12700">
                      <a:moveTo>
                        <a:pt x="44454" y="68"/>
                      </a:moveTo>
                      <a:lnTo>
                        <a:pt x="32" y="68"/>
                      </a:lnTo>
                    </a:path>
                  </a:pathLst>
                </a:custGeom>
                <a:solidFill>
                  <a:srgbClr val="000000"/>
                </a:solidFill>
                <a:ln w="10154" cap="flat">
                  <a:solidFill>
                    <a:srgbClr val="000000"/>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7FBA1A-B10C-FA7D-C25A-0F936DED9AD6}"/>
                    </a:ext>
                  </a:extLst>
                </p:cNvPr>
                <p:cNvSpPr/>
                <p:nvPr/>
              </p:nvSpPr>
              <p:spPr>
                <a:xfrm flipV="1">
                  <a:off x="5554589" y="2721335"/>
                  <a:ext cx="104201" cy="144462"/>
                </a:xfrm>
                <a:custGeom>
                  <a:avLst/>
                  <a:gdLst>
                    <a:gd name="connsiteX0" fmla="*/ 82393 w 104201"/>
                    <a:gd name="connsiteY0" fmla="*/ 46307 h 144462"/>
                    <a:gd name="connsiteX1" fmla="*/ 102414 w 104201"/>
                    <a:gd name="connsiteY1" fmla="*/ 46307 h 144462"/>
                    <a:gd name="connsiteX2" fmla="*/ 102414 w 104201"/>
                    <a:gd name="connsiteY2" fmla="*/ 31321 h 144462"/>
                    <a:gd name="connsiteX3" fmla="*/ 82393 w 104201"/>
                    <a:gd name="connsiteY3" fmla="*/ 31321 h 144462"/>
                    <a:gd name="connsiteX4" fmla="*/ 82393 w 104201"/>
                    <a:gd name="connsiteY4" fmla="*/ -2207 h 144462"/>
                    <a:gd name="connsiteX5" fmla="*/ 63957 w 104201"/>
                    <a:gd name="connsiteY5" fmla="*/ -2207 h 144462"/>
                    <a:gd name="connsiteX6" fmla="*/ 63957 w 104201"/>
                    <a:gd name="connsiteY6" fmla="*/ 31321 h 144462"/>
                    <a:gd name="connsiteX7" fmla="*/ -1787 w 104201"/>
                    <a:gd name="connsiteY7" fmla="*/ 31321 h 144462"/>
                    <a:gd name="connsiteX8" fmla="*/ -1787 w 104201"/>
                    <a:gd name="connsiteY8" fmla="*/ 42148 h 144462"/>
                    <a:gd name="connsiteX9" fmla="*/ 62847 w 104201"/>
                    <a:gd name="connsiteY9" fmla="*/ 142256 h 144462"/>
                    <a:gd name="connsiteX10" fmla="*/ 82393 w 104201"/>
                    <a:gd name="connsiteY10" fmla="*/ 142256 h 144462"/>
                    <a:gd name="connsiteX11" fmla="*/ 82393 w 104201"/>
                    <a:gd name="connsiteY11" fmla="*/ 46307 h 144462"/>
                    <a:gd name="connsiteX12" fmla="*/ 19028 w 104201"/>
                    <a:gd name="connsiteY12" fmla="*/ 46307 h 144462"/>
                    <a:gd name="connsiteX13" fmla="*/ 63957 w 104201"/>
                    <a:gd name="connsiteY13" fmla="*/ 46307 h 144462"/>
                    <a:gd name="connsiteX14" fmla="*/ 63957 w 104201"/>
                    <a:gd name="connsiteY14" fmla="*/ 117141 h 144462"/>
                    <a:gd name="connsiteX15" fmla="*/ 61768 w 104201"/>
                    <a:gd name="connsiteY15" fmla="*/ 113172 h 144462"/>
                    <a:gd name="connsiteX16" fmla="*/ 19028 w 104201"/>
                    <a:gd name="connsiteY16" fmla="*/ 46307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307"/>
                      </a:moveTo>
                      <a:lnTo>
                        <a:pt x="102414" y="46307"/>
                      </a:lnTo>
                      <a:lnTo>
                        <a:pt x="102414" y="31321"/>
                      </a:lnTo>
                      <a:lnTo>
                        <a:pt x="82393" y="31321"/>
                      </a:lnTo>
                      <a:lnTo>
                        <a:pt x="82393" y="-2207"/>
                      </a:lnTo>
                      <a:lnTo>
                        <a:pt x="63957" y="-2207"/>
                      </a:lnTo>
                      <a:lnTo>
                        <a:pt x="63957" y="31321"/>
                      </a:lnTo>
                      <a:lnTo>
                        <a:pt x="-1787" y="31321"/>
                      </a:lnTo>
                      <a:lnTo>
                        <a:pt x="-1787" y="42148"/>
                      </a:lnTo>
                      <a:lnTo>
                        <a:pt x="62847" y="142256"/>
                      </a:lnTo>
                      <a:lnTo>
                        <a:pt x="82393" y="142256"/>
                      </a:lnTo>
                      <a:lnTo>
                        <a:pt x="82393" y="46307"/>
                      </a:lnTo>
                      <a:close/>
                      <a:moveTo>
                        <a:pt x="19028" y="46307"/>
                      </a:moveTo>
                      <a:lnTo>
                        <a:pt x="63957" y="46307"/>
                      </a:lnTo>
                      <a:lnTo>
                        <a:pt x="63957" y="117141"/>
                      </a:lnTo>
                      <a:lnTo>
                        <a:pt x="61768" y="113172"/>
                      </a:lnTo>
                      <a:lnTo>
                        <a:pt x="19028" y="46307"/>
                      </a:lnTo>
                      <a:close/>
                    </a:path>
                  </a:pathLst>
                </a:custGeom>
                <a:solidFill>
                  <a:srgbClr val="000000"/>
                </a:solidFill>
                <a:ln w="32" cap="flat">
                  <a:noFill/>
                  <a:prstDash val="solid"/>
                  <a:round/>
                </a:ln>
              </p:spPr>
              <p:txBody>
                <a:bodyPr rtlCol="0" anchor="ctr"/>
                <a:lstStyle/>
                <a:p>
                  <a:endParaRPr lang="en-GB"/>
                </a:p>
              </p:txBody>
            </p:sp>
          </p:grpSp>
          <p:grpSp>
            <p:nvGrpSpPr>
              <p:cNvPr id="56" name="Graphic 46">
                <a:extLst>
                  <a:ext uri="{FF2B5EF4-FFF2-40B4-BE49-F238E27FC236}">
                    <a16:creationId xmlns:a16="http://schemas.microsoft.com/office/drawing/2014/main" id="{DE38B754-8BCE-907B-790F-F79904041ADC}"/>
                  </a:ext>
                </a:extLst>
              </p:cNvPr>
              <p:cNvGrpSpPr/>
              <p:nvPr/>
            </p:nvGrpSpPr>
            <p:grpSpPr>
              <a:xfrm>
                <a:off x="5562426" y="2106763"/>
                <a:ext cx="189777" cy="146558"/>
                <a:chOff x="5562426" y="2106763"/>
                <a:chExt cx="189777" cy="146558"/>
              </a:xfrm>
              <a:solidFill>
                <a:srgbClr val="000000"/>
              </a:solidFill>
            </p:grpSpPr>
            <p:sp>
              <p:nvSpPr>
                <p:cNvPr id="57" name="Freeform: Shape 56">
                  <a:extLst>
                    <a:ext uri="{FF2B5EF4-FFF2-40B4-BE49-F238E27FC236}">
                      <a16:creationId xmlns:a16="http://schemas.microsoft.com/office/drawing/2014/main" id="{58799CB1-F308-5AAA-C153-1B12C0C8A77C}"/>
                    </a:ext>
                  </a:extLst>
                </p:cNvPr>
                <p:cNvSpPr/>
                <p:nvPr/>
              </p:nvSpPr>
              <p:spPr>
                <a:xfrm>
                  <a:off x="5707781" y="2175121"/>
                  <a:ext cx="44422" cy="12700"/>
                </a:xfrm>
                <a:custGeom>
                  <a:avLst/>
                  <a:gdLst>
                    <a:gd name="connsiteX0" fmla="*/ 44454 w 44422"/>
                    <a:gd name="connsiteY0" fmla="*/ 19 h 12700"/>
                    <a:gd name="connsiteX1" fmla="*/ 32 w 44422"/>
                    <a:gd name="connsiteY1" fmla="*/ 19 h 12700"/>
                  </a:gdLst>
                  <a:ahLst/>
                  <a:cxnLst>
                    <a:cxn ang="0">
                      <a:pos x="connsiteX0" y="connsiteY0"/>
                    </a:cxn>
                    <a:cxn ang="0">
                      <a:pos x="connsiteX1" y="connsiteY1"/>
                    </a:cxn>
                  </a:cxnLst>
                  <a:rect l="l" t="t" r="r" b="b"/>
                  <a:pathLst>
                    <a:path w="44422" h="12700">
                      <a:moveTo>
                        <a:pt x="44454" y="19"/>
                      </a:moveTo>
                      <a:lnTo>
                        <a:pt x="32" y="19"/>
                      </a:lnTo>
                    </a:path>
                  </a:pathLst>
                </a:custGeom>
                <a:solidFill>
                  <a:srgbClr val="000000"/>
                </a:solidFill>
                <a:ln w="10154" cap="flat">
                  <a:solidFill>
                    <a:srgbClr val="000000"/>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C537991E-B73D-2D71-33B5-7C876981E688}"/>
                    </a:ext>
                  </a:extLst>
                </p:cNvPr>
                <p:cNvSpPr/>
                <p:nvPr/>
              </p:nvSpPr>
              <p:spPr>
                <a:xfrm flipV="1">
                  <a:off x="5562426" y="2106763"/>
                  <a:ext cx="91223" cy="146557"/>
                </a:xfrm>
                <a:custGeom>
                  <a:avLst/>
                  <a:gdLst>
                    <a:gd name="connsiteX0" fmla="*/ 69055 w 91223"/>
                    <a:gd name="connsiteY0" fmla="*/ 144333 h 146557"/>
                    <a:gd name="connsiteX1" fmla="*/ 69055 w 91223"/>
                    <a:gd name="connsiteY1" fmla="*/ 128775 h 146557"/>
                    <a:gd name="connsiteX2" fmla="*/ 65692 w 91223"/>
                    <a:gd name="connsiteY2" fmla="*/ 128775 h 146557"/>
                    <a:gd name="connsiteX3" fmla="*/ 31582 w 91223"/>
                    <a:gd name="connsiteY3" fmla="*/ 116043 h 146557"/>
                    <a:gd name="connsiteX4" fmla="*/ 16891 w 91223"/>
                    <a:gd name="connsiteY4" fmla="*/ 81436 h 146557"/>
                    <a:gd name="connsiteX5" fmla="*/ 48018 w 91223"/>
                    <a:gd name="connsiteY5" fmla="*/ 94517 h 146557"/>
                    <a:gd name="connsiteX6" fmla="*/ 78130 w 91223"/>
                    <a:gd name="connsiteY6" fmla="*/ 81214 h 146557"/>
                    <a:gd name="connsiteX7" fmla="*/ 89394 w 91223"/>
                    <a:gd name="connsiteY7" fmla="*/ 46892 h 146557"/>
                    <a:gd name="connsiteX8" fmla="*/ 77242 w 91223"/>
                    <a:gd name="connsiteY8" fmla="*/ 11173 h 146557"/>
                    <a:gd name="connsiteX9" fmla="*/ 44655 w 91223"/>
                    <a:gd name="connsiteY9" fmla="*/ -2225 h 146557"/>
                    <a:gd name="connsiteX10" fmla="*/ 11053 w 91223"/>
                    <a:gd name="connsiteY10" fmla="*/ 13713 h 146557"/>
                    <a:gd name="connsiteX11" fmla="*/ -1830 w 91223"/>
                    <a:gd name="connsiteY11" fmla="*/ 54734 h 146557"/>
                    <a:gd name="connsiteX12" fmla="*/ -1830 w 91223"/>
                    <a:gd name="connsiteY12" fmla="*/ 61783 h 146557"/>
                    <a:gd name="connsiteX13" fmla="*/ 15146 w 91223"/>
                    <a:gd name="connsiteY13" fmla="*/ 122743 h 146557"/>
                    <a:gd name="connsiteX14" fmla="*/ 65787 w 91223"/>
                    <a:gd name="connsiteY14" fmla="*/ 144333 h 146557"/>
                    <a:gd name="connsiteX15" fmla="*/ 69055 w 91223"/>
                    <a:gd name="connsiteY15" fmla="*/ 144333 h 146557"/>
                    <a:gd name="connsiteX16" fmla="*/ 44972 w 91223"/>
                    <a:gd name="connsiteY16" fmla="*/ 79245 h 146557"/>
                    <a:gd name="connsiteX17" fmla="*/ 27616 w 91223"/>
                    <a:gd name="connsiteY17" fmla="*/ 73594 h 146557"/>
                    <a:gd name="connsiteX18" fmla="*/ 16606 w 91223"/>
                    <a:gd name="connsiteY18" fmla="*/ 59401 h 146557"/>
                    <a:gd name="connsiteX19" fmla="*/ 16606 w 91223"/>
                    <a:gd name="connsiteY19" fmla="*/ 52670 h 146557"/>
                    <a:gd name="connsiteX20" fmla="*/ 24633 w 91223"/>
                    <a:gd name="connsiteY20" fmla="*/ 23873 h 146557"/>
                    <a:gd name="connsiteX21" fmla="*/ 44655 w 91223"/>
                    <a:gd name="connsiteY21" fmla="*/ 12983 h 146557"/>
                    <a:gd name="connsiteX22" fmla="*/ 64137 w 91223"/>
                    <a:gd name="connsiteY22" fmla="*/ 22095 h 146557"/>
                    <a:gd name="connsiteX23" fmla="*/ 71245 w 91223"/>
                    <a:gd name="connsiteY23" fmla="*/ 46003 h 146557"/>
                    <a:gd name="connsiteX24" fmla="*/ 64042 w 91223"/>
                    <a:gd name="connsiteY24" fmla="*/ 70069 h 146557"/>
                    <a:gd name="connsiteX25" fmla="*/ 44972 w 91223"/>
                    <a:gd name="connsiteY25" fmla="*/ 79245 h 1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3" h="146557">
                      <a:moveTo>
                        <a:pt x="69055" y="144333"/>
                      </a:moveTo>
                      <a:lnTo>
                        <a:pt x="69055" y="128775"/>
                      </a:lnTo>
                      <a:lnTo>
                        <a:pt x="65692" y="128775"/>
                      </a:lnTo>
                      <a:cubicBezTo>
                        <a:pt x="51413" y="128500"/>
                        <a:pt x="40044" y="124256"/>
                        <a:pt x="31582" y="116043"/>
                      </a:cubicBezTo>
                      <a:cubicBezTo>
                        <a:pt x="23121" y="107852"/>
                        <a:pt x="18224" y="96316"/>
                        <a:pt x="16891" y="81436"/>
                      </a:cubicBezTo>
                      <a:cubicBezTo>
                        <a:pt x="24506" y="90157"/>
                        <a:pt x="34882" y="94517"/>
                        <a:pt x="48018" y="94517"/>
                      </a:cubicBezTo>
                      <a:cubicBezTo>
                        <a:pt x="60583" y="94517"/>
                        <a:pt x="70621" y="90082"/>
                        <a:pt x="78130" y="81214"/>
                      </a:cubicBezTo>
                      <a:cubicBezTo>
                        <a:pt x="85640" y="72366"/>
                        <a:pt x="89394" y="60925"/>
                        <a:pt x="89394" y="46892"/>
                      </a:cubicBezTo>
                      <a:cubicBezTo>
                        <a:pt x="89394" y="32012"/>
                        <a:pt x="85343" y="20106"/>
                        <a:pt x="77242" y="11173"/>
                      </a:cubicBezTo>
                      <a:cubicBezTo>
                        <a:pt x="69140" y="2241"/>
                        <a:pt x="58278" y="-2225"/>
                        <a:pt x="44655" y="-2225"/>
                      </a:cubicBezTo>
                      <a:cubicBezTo>
                        <a:pt x="30842" y="-2225"/>
                        <a:pt x="19641" y="3088"/>
                        <a:pt x="11053" y="13713"/>
                      </a:cubicBezTo>
                      <a:cubicBezTo>
                        <a:pt x="2465" y="24339"/>
                        <a:pt x="-1830" y="38012"/>
                        <a:pt x="-1830" y="54734"/>
                      </a:cubicBezTo>
                      <a:lnTo>
                        <a:pt x="-1830" y="61783"/>
                      </a:lnTo>
                      <a:cubicBezTo>
                        <a:pt x="-1830" y="88368"/>
                        <a:pt x="3829" y="108688"/>
                        <a:pt x="15146" y="122743"/>
                      </a:cubicBezTo>
                      <a:cubicBezTo>
                        <a:pt x="26484" y="136818"/>
                        <a:pt x="43364" y="144015"/>
                        <a:pt x="65787" y="144333"/>
                      </a:cubicBezTo>
                      <a:lnTo>
                        <a:pt x="69055" y="144333"/>
                      </a:lnTo>
                      <a:close/>
                      <a:moveTo>
                        <a:pt x="44972" y="79245"/>
                      </a:moveTo>
                      <a:cubicBezTo>
                        <a:pt x="38690" y="79245"/>
                        <a:pt x="32904" y="77361"/>
                        <a:pt x="27616" y="73594"/>
                      </a:cubicBezTo>
                      <a:cubicBezTo>
                        <a:pt x="22327" y="69826"/>
                        <a:pt x="18658" y="65095"/>
                        <a:pt x="16606" y="59401"/>
                      </a:cubicBezTo>
                      <a:lnTo>
                        <a:pt x="16606" y="52670"/>
                      </a:lnTo>
                      <a:cubicBezTo>
                        <a:pt x="16606" y="40754"/>
                        <a:pt x="19281" y="31155"/>
                        <a:pt x="24633" y="23873"/>
                      </a:cubicBezTo>
                      <a:cubicBezTo>
                        <a:pt x="29985" y="16613"/>
                        <a:pt x="36659" y="12983"/>
                        <a:pt x="44655" y="12983"/>
                      </a:cubicBezTo>
                      <a:cubicBezTo>
                        <a:pt x="52926" y="12983"/>
                        <a:pt x="59420" y="16020"/>
                        <a:pt x="64137" y="22095"/>
                      </a:cubicBezTo>
                      <a:cubicBezTo>
                        <a:pt x="68875" y="28191"/>
                        <a:pt x="71245" y="36160"/>
                        <a:pt x="71245" y="46003"/>
                      </a:cubicBezTo>
                      <a:cubicBezTo>
                        <a:pt x="71245" y="55930"/>
                        <a:pt x="68844" y="63952"/>
                        <a:pt x="64042" y="70069"/>
                      </a:cubicBezTo>
                      <a:cubicBezTo>
                        <a:pt x="59261" y="76187"/>
                        <a:pt x="52905" y="79245"/>
                        <a:pt x="44972" y="79245"/>
                      </a:cubicBezTo>
                      <a:close/>
                    </a:path>
                  </a:pathLst>
                </a:custGeom>
                <a:solidFill>
                  <a:srgbClr val="000000"/>
                </a:solidFill>
                <a:ln w="32" cap="flat">
                  <a:noFill/>
                  <a:prstDash val="solid"/>
                  <a:round/>
                </a:ln>
              </p:spPr>
              <p:txBody>
                <a:bodyPr rtlCol="0" anchor="ctr"/>
                <a:lstStyle/>
                <a:p>
                  <a:endParaRPr lang="en-GB"/>
                </a:p>
              </p:txBody>
            </p:sp>
          </p:grpSp>
        </p:grpSp>
        <p:grpSp>
          <p:nvGrpSpPr>
            <p:cNvPr id="59" name="Graphic 46">
              <a:extLst>
                <a:ext uri="{FF2B5EF4-FFF2-40B4-BE49-F238E27FC236}">
                  <a16:creationId xmlns:a16="http://schemas.microsoft.com/office/drawing/2014/main" id="{1CDA0941-DC1B-E897-5CBD-97B2E7B2808F}"/>
                </a:ext>
              </a:extLst>
            </p:cNvPr>
            <p:cNvGrpSpPr/>
            <p:nvPr/>
          </p:nvGrpSpPr>
          <p:grpSpPr>
            <a:xfrm>
              <a:off x="5907461" y="2124321"/>
              <a:ext cx="4222049" cy="3173984"/>
              <a:chOff x="5907461" y="2124321"/>
              <a:chExt cx="4222049" cy="3173984"/>
            </a:xfrm>
          </p:grpSpPr>
          <p:sp>
            <p:nvSpPr>
              <p:cNvPr id="60" name="Freeform: Shape 59">
                <a:extLst>
                  <a:ext uri="{FF2B5EF4-FFF2-40B4-BE49-F238E27FC236}">
                    <a16:creationId xmlns:a16="http://schemas.microsoft.com/office/drawing/2014/main" id="{3174BA02-DE6B-59EA-5E16-5F6D738B2DD2}"/>
                  </a:ext>
                </a:extLst>
              </p:cNvPr>
              <p:cNvSpPr/>
              <p:nvPr/>
            </p:nvSpPr>
            <p:spPr>
              <a:xfrm>
                <a:off x="5907461" y="5196705"/>
                <a:ext cx="101536" cy="101600"/>
              </a:xfrm>
              <a:custGeom>
                <a:avLst/>
                <a:gdLst>
                  <a:gd name="connsiteX0" fmla="*/ 50817 w 101536"/>
                  <a:gd name="connsiteY0" fmla="*/ 101861 h 101600"/>
                  <a:gd name="connsiteX1" fmla="*/ 86715 w 101536"/>
                  <a:gd name="connsiteY1" fmla="*/ 86982 h 101600"/>
                  <a:gd name="connsiteX2" fmla="*/ 101585 w 101536"/>
                  <a:gd name="connsiteY2" fmla="*/ 51061 h 101600"/>
                  <a:gd name="connsiteX3" fmla="*/ 86715 w 101536"/>
                  <a:gd name="connsiteY3" fmla="*/ 15140 h 101600"/>
                  <a:gd name="connsiteX4" fmla="*/ 50817 w 101536"/>
                  <a:gd name="connsiteY4" fmla="*/ 261 h 101600"/>
                  <a:gd name="connsiteX5" fmla="*/ 14918 w 101536"/>
                  <a:gd name="connsiteY5" fmla="*/ 15140 h 101600"/>
                  <a:gd name="connsiteX6" fmla="*/ 49 w 101536"/>
                  <a:gd name="connsiteY6" fmla="*/ 51061 h 101600"/>
                  <a:gd name="connsiteX7" fmla="*/ 14918 w 101536"/>
                  <a:gd name="connsiteY7" fmla="*/ 86982 h 101600"/>
                  <a:gd name="connsiteX8" fmla="*/ 50817 w 101536"/>
                  <a:gd name="connsiteY8" fmla="*/ 1018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17" y="101861"/>
                    </a:moveTo>
                    <a:cubicBezTo>
                      <a:pt x="64280" y="101861"/>
                      <a:pt x="77195" y="96509"/>
                      <a:pt x="86715" y="86982"/>
                    </a:cubicBezTo>
                    <a:cubicBezTo>
                      <a:pt x="96235" y="77456"/>
                      <a:pt x="101585" y="64534"/>
                      <a:pt x="101585" y="51061"/>
                    </a:cubicBezTo>
                    <a:cubicBezTo>
                      <a:pt x="101585" y="37589"/>
                      <a:pt x="96235" y="24667"/>
                      <a:pt x="86715" y="15140"/>
                    </a:cubicBezTo>
                    <a:cubicBezTo>
                      <a:pt x="77195" y="5614"/>
                      <a:pt x="64280" y="261"/>
                      <a:pt x="50817" y="261"/>
                    </a:cubicBezTo>
                    <a:cubicBezTo>
                      <a:pt x="37353" y="261"/>
                      <a:pt x="24439" y="5614"/>
                      <a:pt x="14918" y="15140"/>
                    </a:cubicBezTo>
                    <a:cubicBezTo>
                      <a:pt x="5398" y="24667"/>
                      <a:pt x="49" y="37589"/>
                      <a:pt x="49" y="51061"/>
                    </a:cubicBezTo>
                    <a:cubicBezTo>
                      <a:pt x="49" y="64534"/>
                      <a:pt x="5398" y="77456"/>
                      <a:pt x="14918" y="86982"/>
                    </a:cubicBezTo>
                    <a:cubicBezTo>
                      <a:pt x="24439" y="96509"/>
                      <a:pt x="37353" y="101861"/>
                      <a:pt x="50817" y="10186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12E542F7-D952-A11A-1BC4-4891176BB506}"/>
                  </a:ext>
                </a:extLst>
              </p:cNvPr>
              <p:cNvSpPr/>
              <p:nvPr/>
            </p:nvSpPr>
            <p:spPr>
              <a:xfrm>
                <a:off x="6731569" y="4582228"/>
                <a:ext cx="101536" cy="101600"/>
              </a:xfrm>
              <a:custGeom>
                <a:avLst/>
                <a:gdLst>
                  <a:gd name="connsiteX0" fmla="*/ 50882 w 101536"/>
                  <a:gd name="connsiteY0" fmla="*/ 101813 h 101600"/>
                  <a:gd name="connsiteX1" fmla="*/ 86780 w 101536"/>
                  <a:gd name="connsiteY1" fmla="*/ 86934 h 101600"/>
                  <a:gd name="connsiteX2" fmla="*/ 101650 w 101536"/>
                  <a:gd name="connsiteY2" fmla="*/ 51013 h 101600"/>
                  <a:gd name="connsiteX3" fmla="*/ 86780 w 101536"/>
                  <a:gd name="connsiteY3" fmla="*/ 15092 h 101600"/>
                  <a:gd name="connsiteX4" fmla="*/ 50882 w 101536"/>
                  <a:gd name="connsiteY4" fmla="*/ 213 h 101600"/>
                  <a:gd name="connsiteX5" fmla="*/ 14983 w 101536"/>
                  <a:gd name="connsiteY5" fmla="*/ 15092 h 101600"/>
                  <a:gd name="connsiteX6" fmla="*/ 113 w 101536"/>
                  <a:gd name="connsiteY6" fmla="*/ 51013 h 101600"/>
                  <a:gd name="connsiteX7" fmla="*/ 14983 w 101536"/>
                  <a:gd name="connsiteY7" fmla="*/ 86934 h 101600"/>
                  <a:gd name="connsiteX8" fmla="*/ 50882 w 101536"/>
                  <a:gd name="connsiteY8" fmla="*/ 10181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82" y="101813"/>
                    </a:moveTo>
                    <a:cubicBezTo>
                      <a:pt x="64345" y="101813"/>
                      <a:pt x="77260" y="96460"/>
                      <a:pt x="86780" y="86934"/>
                    </a:cubicBezTo>
                    <a:cubicBezTo>
                      <a:pt x="96300" y="77408"/>
                      <a:pt x="101650" y="64485"/>
                      <a:pt x="101650" y="51013"/>
                    </a:cubicBezTo>
                    <a:cubicBezTo>
                      <a:pt x="101650" y="37541"/>
                      <a:pt x="96300" y="24618"/>
                      <a:pt x="86780" y="15092"/>
                    </a:cubicBezTo>
                    <a:cubicBezTo>
                      <a:pt x="77260" y="5565"/>
                      <a:pt x="64345" y="213"/>
                      <a:pt x="50882" y="213"/>
                    </a:cubicBezTo>
                    <a:cubicBezTo>
                      <a:pt x="37418" y="213"/>
                      <a:pt x="24503" y="5565"/>
                      <a:pt x="14983" y="15092"/>
                    </a:cubicBezTo>
                    <a:cubicBezTo>
                      <a:pt x="5463" y="24618"/>
                      <a:pt x="113" y="37541"/>
                      <a:pt x="113" y="51013"/>
                    </a:cubicBezTo>
                    <a:cubicBezTo>
                      <a:pt x="113" y="64485"/>
                      <a:pt x="5463" y="77408"/>
                      <a:pt x="14983" y="86934"/>
                    </a:cubicBezTo>
                    <a:cubicBezTo>
                      <a:pt x="24503" y="96460"/>
                      <a:pt x="37418" y="101813"/>
                      <a:pt x="50882" y="1018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A2FC0CBD-3FB5-B08B-DB6F-C6BA376349A4}"/>
                  </a:ext>
                </a:extLst>
              </p:cNvPr>
              <p:cNvSpPr/>
              <p:nvPr/>
            </p:nvSpPr>
            <p:spPr>
              <a:xfrm>
                <a:off x="7555674" y="3967751"/>
                <a:ext cx="101536" cy="101600"/>
              </a:xfrm>
              <a:custGeom>
                <a:avLst/>
                <a:gdLst>
                  <a:gd name="connsiteX0" fmla="*/ 50946 w 101536"/>
                  <a:gd name="connsiteY0" fmla="*/ 101764 h 101600"/>
                  <a:gd name="connsiteX1" fmla="*/ 86845 w 101536"/>
                  <a:gd name="connsiteY1" fmla="*/ 86886 h 101600"/>
                  <a:gd name="connsiteX2" fmla="*/ 101714 w 101536"/>
                  <a:gd name="connsiteY2" fmla="*/ 50964 h 101600"/>
                  <a:gd name="connsiteX3" fmla="*/ 86845 w 101536"/>
                  <a:gd name="connsiteY3" fmla="*/ 15043 h 101600"/>
                  <a:gd name="connsiteX4" fmla="*/ 50946 w 101536"/>
                  <a:gd name="connsiteY4" fmla="*/ 164 h 101600"/>
                  <a:gd name="connsiteX5" fmla="*/ 15048 w 101536"/>
                  <a:gd name="connsiteY5" fmla="*/ 15043 h 101600"/>
                  <a:gd name="connsiteX6" fmla="*/ 178 w 101536"/>
                  <a:gd name="connsiteY6" fmla="*/ 50964 h 101600"/>
                  <a:gd name="connsiteX7" fmla="*/ 15048 w 101536"/>
                  <a:gd name="connsiteY7" fmla="*/ 86886 h 101600"/>
                  <a:gd name="connsiteX8" fmla="*/ 50946 w 101536"/>
                  <a:gd name="connsiteY8" fmla="*/ 10176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946" y="101764"/>
                    </a:moveTo>
                    <a:cubicBezTo>
                      <a:pt x="64410" y="101764"/>
                      <a:pt x="77324" y="96412"/>
                      <a:pt x="86845" y="86886"/>
                    </a:cubicBezTo>
                    <a:cubicBezTo>
                      <a:pt x="96365" y="77359"/>
                      <a:pt x="101714" y="64437"/>
                      <a:pt x="101714" y="50964"/>
                    </a:cubicBezTo>
                    <a:cubicBezTo>
                      <a:pt x="101714" y="37492"/>
                      <a:pt x="96365" y="24570"/>
                      <a:pt x="86845" y="15043"/>
                    </a:cubicBezTo>
                    <a:cubicBezTo>
                      <a:pt x="77324" y="5517"/>
                      <a:pt x="64410" y="164"/>
                      <a:pt x="50946" y="164"/>
                    </a:cubicBezTo>
                    <a:cubicBezTo>
                      <a:pt x="37483" y="164"/>
                      <a:pt x="24568" y="5517"/>
                      <a:pt x="15048" y="15043"/>
                    </a:cubicBezTo>
                    <a:cubicBezTo>
                      <a:pt x="5528" y="24570"/>
                      <a:pt x="178" y="37492"/>
                      <a:pt x="178" y="50964"/>
                    </a:cubicBezTo>
                    <a:cubicBezTo>
                      <a:pt x="178" y="64437"/>
                      <a:pt x="5528" y="77359"/>
                      <a:pt x="15048" y="86886"/>
                    </a:cubicBezTo>
                    <a:cubicBezTo>
                      <a:pt x="24568" y="96412"/>
                      <a:pt x="37483" y="101764"/>
                      <a:pt x="50946" y="10176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F910159C-93BD-45C5-6E97-B498D7B0B9B3}"/>
                  </a:ext>
                </a:extLst>
              </p:cNvPr>
              <p:cNvSpPr/>
              <p:nvPr/>
            </p:nvSpPr>
            <p:spPr>
              <a:xfrm>
                <a:off x="8379765" y="3353274"/>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3D572D87-1A9D-88A0-7274-695DABB754A3}"/>
                  </a:ext>
                </a:extLst>
              </p:cNvPr>
              <p:cNvSpPr/>
              <p:nvPr/>
            </p:nvSpPr>
            <p:spPr>
              <a:xfrm>
                <a:off x="9203870" y="2738798"/>
                <a:ext cx="101536" cy="101600"/>
              </a:xfrm>
              <a:custGeom>
                <a:avLst/>
                <a:gdLst>
                  <a:gd name="connsiteX0" fmla="*/ 51076 w 101536"/>
                  <a:gd name="connsiteY0" fmla="*/ 101668 h 101600"/>
                  <a:gd name="connsiteX1" fmla="*/ 86975 w 101536"/>
                  <a:gd name="connsiteY1" fmla="*/ 86789 h 101600"/>
                  <a:gd name="connsiteX2" fmla="*/ 101844 w 101536"/>
                  <a:gd name="connsiteY2" fmla="*/ 50868 h 101600"/>
                  <a:gd name="connsiteX3" fmla="*/ 86975 w 101536"/>
                  <a:gd name="connsiteY3" fmla="*/ 14947 h 101600"/>
                  <a:gd name="connsiteX4" fmla="*/ 51076 w 101536"/>
                  <a:gd name="connsiteY4" fmla="*/ 68 h 101600"/>
                  <a:gd name="connsiteX5" fmla="*/ 15178 w 101536"/>
                  <a:gd name="connsiteY5" fmla="*/ 14947 h 101600"/>
                  <a:gd name="connsiteX6" fmla="*/ 308 w 101536"/>
                  <a:gd name="connsiteY6" fmla="*/ 50868 h 101600"/>
                  <a:gd name="connsiteX7" fmla="*/ 15178 w 101536"/>
                  <a:gd name="connsiteY7" fmla="*/ 86789 h 101600"/>
                  <a:gd name="connsiteX8" fmla="*/ 51076 w 101536"/>
                  <a:gd name="connsiteY8" fmla="*/ 101668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76" y="101668"/>
                    </a:moveTo>
                    <a:cubicBezTo>
                      <a:pt x="64540" y="101668"/>
                      <a:pt x="77454" y="96315"/>
                      <a:pt x="86975" y="86789"/>
                    </a:cubicBezTo>
                    <a:cubicBezTo>
                      <a:pt x="96495" y="77262"/>
                      <a:pt x="101844" y="64340"/>
                      <a:pt x="101844" y="50868"/>
                    </a:cubicBezTo>
                    <a:cubicBezTo>
                      <a:pt x="101844" y="37395"/>
                      <a:pt x="96495" y="24473"/>
                      <a:pt x="86975" y="14947"/>
                    </a:cubicBezTo>
                    <a:cubicBezTo>
                      <a:pt x="77454" y="5420"/>
                      <a:pt x="64540" y="68"/>
                      <a:pt x="51076" y="68"/>
                    </a:cubicBezTo>
                    <a:cubicBezTo>
                      <a:pt x="37612" y="68"/>
                      <a:pt x="24698" y="5420"/>
                      <a:pt x="15178" y="14947"/>
                    </a:cubicBezTo>
                    <a:cubicBezTo>
                      <a:pt x="5657" y="24473"/>
                      <a:pt x="308" y="37395"/>
                      <a:pt x="308" y="50868"/>
                    </a:cubicBezTo>
                    <a:cubicBezTo>
                      <a:pt x="308" y="64340"/>
                      <a:pt x="5657" y="77262"/>
                      <a:pt x="15178" y="86789"/>
                    </a:cubicBezTo>
                    <a:cubicBezTo>
                      <a:pt x="24698" y="96315"/>
                      <a:pt x="37612" y="101668"/>
                      <a:pt x="51076" y="10166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6FC20B47-6FAA-63E0-A706-297771C0AC63}"/>
                  </a:ext>
                </a:extLst>
              </p:cNvPr>
              <p:cNvSpPr/>
              <p:nvPr/>
            </p:nvSpPr>
            <p:spPr>
              <a:xfrm>
                <a:off x="10027974" y="2124321"/>
                <a:ext cx="101536" cy="101600"/>
              </a:xfrm>
              <a:custGeom>
                <a:avLst/>
                <a:gdLst>
                  <a:gd name="connsiteX0" fmla="*/ 51141 w 101536"/>
                  <a:gd name="connsiteY0" fmla="*/ 101619 h 101600"/>
                  <a:gd name="connsiteX1" fmla="*/ 87040 w 101536"/>
                  <a:gd name="connsiteY1" fmla="*/ 86740 h 101600"/>
                  <a:gd name="connsiteX2" fmla="*/ 101909 w 101536"/>
                  <a:gd name="connsiteY2" fmla="*/ 50819 h 101600"/>
                  <a:gd name="connsiteX3" fmla="*/ 87040 w 101536"/>
                  <a:gd name="connsiteY3" fmla="*/ 14898 h 101600"/>
                  <a:gd name="connsiteX4" fmla="*/ 51141 w 101536"/>
                  <a:gd name="connsiteY4" fmla="*/ 19 h 101600"/>
                  <a:gd name="connsiteX5" fmla="*/ 15243 w 101536"/>
                  <a:gd name="connsiteY5" fmla="*/ 14898 h 101600"/>
                  <a:gd name="connsiteX6" fmla="*/ 373 w 101536"/>
                  <a:gd name="connsiteY6" fmla="*/ 50819 h 101600"/>
                  <a:gd name="connsiteX7" fmla="*/ 15243 w 101536"/>
                  <a:gd name="connsiteY7" fmla="*/ 86740 h 101600"/>
                  <a:gd name="connsiteX8" fmla="*/ 51141 w 101536"/>
                  <a:gd name="connsiteY8" fmla="*/ 101619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141" y="101619"/>
                    </a:moveTo>
                    <a:cubicBezTo>
                      <a:pt x="64605" y="101619"/>
                      <a:pt x="77519" y="96267"/>
                      <a:pt x="87040" y="86740"/>
                    </a:cubicBezTo>
                    <a:cubicBezTo>
                      <a:pt x="96560" y="77214"/>
                      <a:pt x="101909" y="64292"/>
                      <a:pt x="101909" y="50819"/>
                    </a:cubicBezTo>
                    <a:cubicBezTo>
                      <a:pt x="101909" y="37347"/>
                      <a:pt x="96560" y="24425"/>
                      <a:pt x="87040" y="14898"/>
                    </a:cubicBezTo>
                    <a:cubicBezTo>
                      <a:pt x="77519" y="5372"/>
                      <a:pt x="64605" y="19"/>
                      <a:pt x="51141" y="19"/>
                    </a:cubicBezTo>
                    <a:cubicBezTo>
                      <a:pt x="37677" y="19"/>
                      <a:pt x="24763" y="5372"/>
                      <a:pt x="15243" y="14898"/>
                    </a:cubicBezTo>
                    <a:cubicBezTo>
                      <a:pt x="5722" y="24425"/>
                      <a:pt x="373" y="37347"/>
                      <a:pt x="373" y="50819"/>
                    </a:cubicBezTo>
                    <a:cubicBezTo>
                      <a:pt x="373" y="64292"/>
                      <a:pt x="5722" y="77214"/>
                      <a:pt x="15243" y="86740"/>
                    </a:cubicBezTo>
                    <a:cubicBezTo>
                      <a:pt x="24763" y="96267"/>
                      <a:pt x="37677" y="101619"/>
                      <a:pt x="51141" y="101619"/>
                    </a:cubicBezTo>
                    <a:close/>
                  </a:path>
                </a:pathLst>
              </a:custGeom>
              <a:solidFill>
                <a:srgbClr val="D50032"/>
              </a:solidFill>
              <a:ln w="12692" cap="flat">
                <a:solidFill>
                  <a:srgbClr val="D50032"/>
                </a:solidFill>
                <a:prstDash val="solid"/>
                <a:round/>
              </a:ln>
            </p:spPr>
            <p:txBody>
              <a:bodyPr rtlCol="0" anchor="ctr"/>
              <a:lstStyle/>
              <a:p>
                <a:endParaRPr lang="en-GB"/>
              </a:p>
            </p:txBody>
          </p:sp>
        </p:grpSp>
        <p:sp>
          <p:nvSpPr>
            <p:cNvPr id="66" name="Freeform: Shape 65">
              <a:extLst>
                <a:ext uri="{FF2B5EF4-FFF2-40B4-BE49-F238E27FC236}">
                  <a16:creationId xmlns:a16="http://schemas.microsoft.com/office/drawing/2014/main" id="{03A11BC6-7B36-F780-361E-4001642B8FCA}"/>
                </a:ext>
              </a:extLst>
            </p:cNvPr>
            <p:cNvSpPr/>
            <p:nvPr/>
          </p:nvSpPr>
          <p:spPr>
            <a:xfrm>
              <a:off x="5752203" y="2021501"/>
              <a:ext cx="12692" cy="3379622"/>
            </a:xfrm>
            <a:custGeom>
              <a:avLst/>
              <a:gdLst>
                <a:gd name="connsiteX0" fmla="*/ 0 w 12692"/>
                <a:gd name="connsiteY0" fmla="*/ 3379623 h 3379622"/>
                <a:gd name="connsiteX1" fmla="*/ 0 w 12692"/>
                <a:gd name="connsiteY1" fmla="*/ 0 h 3379622"/>
              </a:gdLst>
              <a:ahLst/>
              <a:cxnLst>
                <a:cxn ang="0">
                  <a:pos x="connsiteX0" y="connsiteY0"/>
                </a:cxn>
                <a:cxn ang="0">
                  <a:pos x="connsiteX1" y="connsiteY1"/>
                </a:cxn>
              </a:cxnLst>
              <a:rect l="l" t="t" r="r" b="b"/>
              <a:pathLst>
                <a:path w="12692"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5CDB464-D128-7F4B-92CA-BBB117AFCA9E}"/>
                </a:ext>
              </a:extLst>
            </p:cNvPr>
            <p:cNvSpPr/>
            <p:nvPr/>
          </p:nvSpPr>
          <p:spPr>
            <a:xfrm>
              <a:off x="5752203" y="5401124"/>
              <a:ext cx="4532568" cy="12700"/>
            </a:xfrm>
            <a:custGeom>
              <a:avLst/>
              <a:gdLst>
                <a:gd name="connsiteX0" fmla="*/ 0 w 4532568"/>
                <a:gd name="connsiteY0" fmla="*/ 0 h 12700"/>
                <a:gd name="connsiteX1" fmla="*/ 4532568 w 4532568"/>
                <a:gd name="connsiteY1" fmla="*/ 0 h 12700"/>
              </a:gdLst>
              <a:ahLst/>
              <a:cxnLst>
                <a:cxn ang="0">
                  <a:pos x="connsiteX0" y="connsiteY0"/>
                </a:cxn>
                <a:cxn ang="0">
                  <a:pos x="connsiteX1" y="connsiteY1"/>
                </a:cxn>
              </a:cxnLst>
              <a:rect l="l" t="t" r="r" b="b"/>
              <a:pathLst>
                <a:path w="4532568" h="12700">
                  <a:moveTo>
                    <a:pt x="0" y="0"/>
                  </a:moveTo>
                  <a:lnTo>
                    <a:pt x="4532568" y="0"/>
                  </a:lnTo>
                </a:path>
              </a:pathLst>
            </a:custGeom>
            <a:noFill/>
            <a:ln w="10154" cap="sq">
              <a:solidFill>
                <a:srgbClr val="000000"/>
              </a:solidFill>
              <a:prstDash val="solid"/>
              <a:miter/>
            </a:ln>
          </p:spPr>
          <p:txBody>
            <a:bodyPr rtlCol="0" anchor="ctr"/>
            <a:lstStyle/>
            <a:p>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F2EFAC-C4A8-CFC2-95BE-96FAE0E12158}"/>
                  </a:ext>
                </a:extLst>
              </p:cNvPr>
              <p:cNvSpPr txBox="1"/>
              <p:nvPr/>
            </p:nvSpPr>
            <p:spPr>
              <a:xfrm>
                <a:off x="5724894" y="1210229"/>
                <a:ext cx="987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𝟏</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6" name="TextBox 15">
                <a:extLst>
                  <a:ext uri="{FF2B5EF4-FFF2-40B4-BE49-F238E27FC236}">
                    <a16:creationId xmlns:a16="http://schemas.microsoft.com/office/drawing/2014/main" id="{CFF2EFAC-C4A8-CFC2-95BE-96FAE0E12158}"/>
                  </a:ext>
                </a:extLst>
              </p:cNvPr>
              <p:cNvSpPr txBox="1">
                <a:spLocks noRot="1" noChangeAspect="1" noMove="1" noResize="1" noEditPoints="1" noAdjustHandles="1" noChangeArrowheads="1" noChangeShapeType="1" noTextEdit="1"/>
              </p:cNvSpPr>
              <p:nvPr/>
            </p:nvSpPr>
            <p:spPr>
              <a:xfrm>
                <a:off x="5724894" y="1210229"/>
                <a:ext cx="987450" cy="276999"/>
              </a:xfrm>
              <a:prstGeom prst="rect">
                <a:avLst/>
              </a:prstGeom>
              <a:blipFill>
                <a:blip r:embed="rId5"/>
                <a:stretch>
                  <a:fillRect l="-617" r="-5556" b="-8889"/>
                </a:stretch>
              </a:blipFill>
            </p:spPr>
            <p:txBody>
              <a:bodyPr/>
              <a:lstStyle/>
              <a:p>
                <a:r>
                  <a:rPr lang="en-GB">
                    <a:noFill/>
                  </a:rPr>
                  <a:t> </a:t>
                </a:r>
              </a:p>
            </p:txBody>
          </p:sp>
        </mc:Fallback>
      </mc:AlternateContent>
      <p:cxnSp>
        <p:nvCxnSpPr>
          <p:cNvPr id="34" name="Straight Connector 33">
            <a:extLst>
              <a:ext uri="{FF2B5EF4-FFF2-40B4-BE49-F238E27FC236}">
                <a16:creationId xmlns:a16="http://schemas.microsoft.com/office/drawing/2014/main" id="{C0F464E0-39ED-5164-0374-986DC496ABA2}"/>
              </a:ext>
            </a:extLst>
          </p:cNvPr>
          <p:cNvCxnSpPr>
            <a:cxnSpLocks/>
          </p:cNvCxnSpPr>
          <p:nvPr/>
        </p:nvCxnSpPr>
        <p:spPr>
          <a:xfrm flipV="1">
            <a:off x="6045200" y="2211170"/>
            <a:ext cx="4495800" cy="3364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E8EA4A-A12B-F25B-E8C8-677AD32ABDD1}"/>
              </a:ext>
            </a:extLst>
          </p:cNvPr>
          <p:cNvCxnSpPr>
            <a:cxnSpLocks/>
          </p:cNvCxnSpPr>
          <p:nvPr/>
        </p:nvCxnSpPr>
        <p:spPr>
          <a:xfrm>
            <a:off x="6037934" y="3860800"/>
            <a:ext cx="4513684" cy="160978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BB394269-1ECC-67B1-E1E4-32A459096C6E}"/>
              </a:ext>
            </a:extLst>
          </p:cNvPr>
          <p:cNvSpPr/>
          <p:nvPr/>
        </p:nvSpPr>
        <p:spPr>
          <a:xfrm>
            <a:off x="9503506" y="5068570"/>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grpSp>
        <p:nvGrpSpPr>
          <p:cNvPr id="110" name="Group 109">
            <a:extLst>
              <a:ext uri="{FF2B5EF4-FFF2-40B4-BE49-F238E27FC236}">
                <a16:creationId xmlns:a16="http://schemas.microsoft.com/office/drawing/2014/main" id="{5CF1E132-F89B-3809-AF29-F01D70392A45}"/>
              </a:ext>
            </a:extLst>
          </p:cNvPr>
          <p:cNvGrpSpPr/>
          <p:nvPr/>
        </p:nvGrpSpPr>
        <p:grpSpPr>
          <a:xfrm>
            <a:off x="9663149" y="2947863"/>
            <a:ext cx="1891210" cy="2176587"/>
            <a:chOff x="9371049" y="2782763"/>
            <a:chExt cx="1891210" cy="2176587"/>
          </a:xfrm>
        </p:grpSpPr>
        <p:sp>
          <p:nvSpPr>
            <p:cNvPr id="106" name="Right Brace 105">
              <a:extLst>
                <a:ext uri="{FF2B5EF4-FFF2-40B4-BE49-F238E27FC236}">
                  <a16:creationId xmlns:a16="http://schemas.microsoft.com/office/drawing/2014/main" id="{C6B773EB-75D9-1119-7032-BD5709A78A4C}"/>
                </a:ext>
              </a:extLst>
            </p:cNvPr>
            <p:cNvSpPr/>
            <p:nvPr/>
          </p:nvSpPr>
          <p:spPr>
            <a:xfrm>
              <a:off x="9371049" y="2782763"/>
              <a:ext cx="279398" cy="21765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a:extLst>
                <a:ext uri="{FF2B5EF4-FFF2-40B4-BE49-F238E27FC236}">
                  <a16:creationId xmlns:a16="http://schemas.microsoft.com/office/drawing/2014/main" id="{F5C19CB0-09E5-61EF-E253-F57B3B27D124}"/>
                </a:ext>
              </a:extLst>
            </p:cNvPr>
            <p:cNvSpPr txBox="1"/>
            <p:nvPr/>
          </p:nvSpPr>
          <p:spPr>
            <a:xfrm>
              <a:off x="9737483" y="3686390"/>
              <a:ext cx="1524776"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loss function</a:t>
              </a:r>
            </a:p>
          </p:txBody>
        </p:sp>
      </p:grpSp>
      <p:grpSp>
        <p:nvGrpSpPr>
          <p:cNvPr id="72" name="Group 71">
            <a:extLst>
              <a:ext uri="{FF2B5EF4-FFF2-40B4-BE49-F238E27FC236}">
                <a16:creationId xmlns:a16="http://schemas.microsoft.com/office/drawing/2014/main" id="{E35AA8BC-C75F-FB13-695B-110A6965F69B}"/>
              </a:ext>
            </a:extLst>
          </p:cNvPr>
          <p:cNvGrpSpPr/>
          <p:nvPr/>
        </p:nvGrpSpPr>
        <p:grpSpPr>
          <a:xfrm>
            <a:off x="6434242" y="6088449"/>
            <a:ext cx="1339995" cy="369332"/>
            <a:chOff x="6142142" y="6088449"/>
            <a:chExt cx="1339995" cy="369332"/>
          </a:xfrm>
        </p:grpSpPr>
        <p:cxnSp>
          <p:nvCxnSpPr>
            <p:cNvPr id="111" name="Straight Connector 110">
              <a:extLst>
                <a:ext uri="{FF2B5EF4-FFF2-40B4-BE49-F238E27FC236}">
                  <a16:creationId xmlns:a16="http://schemas.microsoft.com/office/drawing/2014/main" id="{93FAD587-95C7-74B2-D00F-DF8505A4E292}"/>
                </a:ext>
              </a:extLst>
            </p:cNvPr>
            <p:cNvCxnSpPr>
              <a:cxnSpLocks/>
            </p:cNvCxnSpPr>
            <p:nvPr/>
          </p:nvCxnSpPr>
          <p:spPr>
            <a:xfrm>
              <a:off x="6142142" y="6273115"/>
              <a:ext cx="601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4654968-5C6C-70E1-CA89-8D584148FB9B}"/>
                </a:ext>
              </a:extLst>
            </p:cNvPr>
            <p:cNvSpPr txBox="1"/>
            <p:nvPr/>
          </p:nvSpPr>
          <p:spPr>
            <a:xfrm>
              <a:off x="6832600" y="6088449"/>
              <a:ext cx="649537" cy="369332"/>
            </a:xfrm>
            <a:prstGeom prst="rect">
              <a:avLst/>
            </a:prstGeom>
            <a:noFill/>
          </p:spPr>
          <p:txBody>
            <a:bodyPr wrap="none" rtlCol="0">
              <a:spAutoFit/>
            </a:bodyPr>
            <a:lstStyle/>
            <a:p>
              <a:r>
                <a:rPr lang="en-GB" dirty="0"/>
                <a:t>True</a:t>
              </a:r>
            </a:p>
          </p:txBody>
        </p:sp>
      </p:grpSp>
      <p:grpSp>
        <p:nvGrpSpPr>
          <p:cNvPr id="88" name="Group 87">
            <a:extLst>
              <a:ext uri="{FF2B5EF4-FFF2-40B4-BE49-F238E27FC236}">
                <a16:creationId xmlns:a16="http://schemas.microsoft.com/office/drawing/2014/main" id="{9A649496-DA39-FC37-79C1-E6F4FFE9BB05}"/>
              </a:ext>
            </a:extLst>
          </p:cNvPr>
          <p:cNvGrpSpPr/>
          <p:nvPr/>
        </p:nvGrpSpPr>
        <p:grpSpPr>
          <a:xfrm>
            <a:off x="8879088" y="6088449"/>
            <a:ext cx="1484607" cy="369332"/>
            <a:chOff x="8586988" y="6088449"/>
            <a:chExt cx="1484607" cy="369332"/>
          </a:xfrm>
        </p:grpSpPr>
        <p:cxnSp>
          <p:nvCxnSpPr>
            <p:cNvPr id="114" name="Straight Connector 113">
              <a:extLst>
                <a:ext uri="{FF2B5EF4-FFF2-40B4-BE49-F238E27FC236}">
                  <a16:creationId xmlns:a16="http://schemas.microsoft.com/office/drawing/2014/main" id="{F9B58E45-404F-21EC-D550-6A69AFFB78BB}"/>
                </a:ext>
              </a:extLst>
            </p:cNvPr>
            <p:cNvCxnSpPr>
              <a:cxnSpLocks/>
            </p:cNvCxnSpPr>
            <p:nvPr/>
          </p:nvCxnSpPr>
          <p:spPr>
            <a:xfrm>
              <a:off x="8586988" y="6285130"/>
              <a:ext cx="6015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EFA9FE4-800D-BE2C-7D74-62FCADD31535}"/>
                </a:ext>
              </a:extLst>
            </p:cNvPr>
            <p:cNvSpPr txBox="1"/>
            <p:nvPr/>
          </p:nvSpPr>
          <p:spPr>
            <a:xfrm>
              <a:off x="9245728" y="6088449"/>
              <a:ext cx="825867" cy="369332"/>
            </a:xfrm>
            <a:prstGeom prst="rect">
              <a:avLst/>
            </a:prstGeom>
            <a:noFill/>
          </p:spPr>
          <p:txBody>
            <a:bodyPr wrap="none" rtlCol="0">
              <a:spAutoFit/>
            </a:bodyPr>
            <a:lstStyle/>
            <a:p>
              <a:r>
                <a:rPr lang="en-GB" dirty="0"/>
                <a:t>Model</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4A5CB8-8F20-F672-6983-FAE69D23E653}"/>
                  </a:ext>
                </a:extLst>
              </p:cNvPr>
              <p:cNvSpPr txBox="1"/>
              <p:nvPr/>
            </p:nvSpPr>
            <p:spPr>
              <a:xfrm>
                <a:off x="5858575" y="1207380"/>
                <a:ext cx="856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𝒘</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𝒃</m:t>
                      </m:r>
                    </m:oMath>
                  </m:oMathPara>
                </a14:m>
                <a:endParaRPr lang="en-GB" b="1" dirty="0">
                  <a:solidFill>
                    <a:schemeClr val="bg1"/>
                  </a:solidFill>
                </a:endParaRPr>
              </a:p>
            </p:txBody>
          </p:sp>
        </mc:Choice>
        <mc:Fallback xmlns="">
          <p:sp>
            <p:nvSpPr>
              <p:cNvPr id="78" name="TextBox 77">
                <a:extLst>
                  <a:ext uri="{FF2B5EF4-FFF2-40B4-BE49-F238E27FC236}">
                    <a16:creationId xmlns:a16="http://schemas.microsoft.com/office/drawing/2014/main" id="{D24A5CB8-8F20-F672-6983-FAE69D23E653}"/>
                  </a:ext>
                </a:extLst>
              </p:cNvPr>
              <p:cNvSpPr txBox="1">
                <a:spLocks noRot="1" noChangeAspect="1" noMove="1" noResize="1" noEditPoints="1" noAdjustHandles="1" noChangeArrowheads="1" noChangeShapeType="1" noTextEdit="1"/>
              </p:cNvSpPr>
              <p:nvPr/>
            </p:nvSpPr>
            <p:spPr>
              <a:xfrm>
                <a:off x="5858575" y="1207380"/>
                <a:ext cx="856004" cy="276999"/>
              </a:xfrm>
              <a:prstGeom prst="rect">
                <a:avLst/>
              </a:prstGeom>
              <a:blipFill>
                <a:blip r:embed="rId6"/>
                <a:stretch>
                  <a:fillRect l="-3571" r="-7857" b="-10870"/>
                </a:stretch>
              </a:blipFill>
            </p:spPr>
            <p:txBody>
              <a:bodyPr/>
              <a:lstStyle/>
              <a:p>
                <a:r>
                  <a:rPr lang="en-GB">
                    <a:noFill/>
                  </a:rPr>
                  <a:t> </a:t>
                </a:r>
              </a:p>
            </p:txBody>
          </p:sp>
        </mc:Fallback>
      </mc:AlternateContent>
      <p:grpSp>
        <p:nvGrpSpPr>
          <p:cNvPr id="71" name="Group 70">
            <a:extLst>
              <a:ext uri="{FF2B5EF4-FFF2-40B4-BE49-F238E27FC236}">
                <a16:creationId xmlns:a16="http://schemas.microsoft.com/office/drawing/2014/main" id="{7839158B-08A3-1D80-02A7-54A01B9A8B74}"/>
              </a:ext>
            </a:extLst>
          </p:cNvPr>
          <p:cNvGrpSpPr/>
          <p:nvPr/>
        </p:nvGrpSpPr>
        <p:grpSpPr>
          <a:xfrm>
            <a:off x="516928" y="818437"/>
            <a:ext cx="11038937" cy="770132"/>
            <a:chOff x="516928" y="818437"/>
            <a:chExt cx="11038937" cy="770132"/>
          </a:xfrm>
        </p:grpSpPr>
        <p:sp>
          <p:nvSpPr>
            <p:cNvPr id="8" name="TextBox 7">
              <a:extLst>
                <a:ext uri="{FF2B5EF4-FFF2-40B4-BE49-F238E27FC236}">
                  <a16:creationId xmlns:a16="http://schemas.microsoft.com/office/drawing/2014/main" id="{46AE9422-CFDF-0AEF-D055-4EA760206850}"/>
                </a:ext>
              </a:extLst>
            </p:cNvPr>
            <p:cNvSpPr txBox="1"/>
            <p:nvPr/>
          </p:nvSpPr>
          <p:spPr>
            <a:xfrm>
              <a:off x="516928" y="1188459"/>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79" name="TextBox 78">
              <a:extLst>
                <a:ext uri="{FF2B5EF4-FFF2-40B4-BE49-F238E27FC236}">
                  <a16:creationId xmlns:a16="http://schemas.microsoft.com/office/drawing/2014/main" id="{C26A01E8-8E60-3AED-B6B4-2F2DD8C0DA53}"/>
                </a:ext>
              </a:extLst>
            </p:cNvPr>
            <p:cNvSpPr txBox="1"/>
            <p:nvPr/>
          </p:nvSpPr>
          <p:spPr>
            <a:xfrm>
              <a:off x="1697844" y="818690"/>
              <a:ext cx="82586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inputs</a:t>
              </a:r>
            </a:p>
          </p:txBody>
        </p:sp>
        <p:sp>
          <p:nvSpPr>
            <p:cNvPr id="80" name="TextBox 79">
              <a:extLst>
                <a:ext uri="{FF2B5EF4-FFF2-40B4-BE49-F238E27FC236}">
                  <a16:creationId xmlns:a16="http://schemas.microsoft.com/office/drawing/2014/main" id="{5D21838D-AD4F-34A2-D4B5-3FA49A5DC6A1}"/>
                </a:ext>
              </a:extLst>
            </p:cNvPr>
            <p:cNvSpPr txBox="1"/>
            <p:nvPr/>
          </p:nvSpPr>
          <p:spPr>
            <a:xfrm>
              <a:off x="9561905" y="818437"/>
              <a:ext cx="800219"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labels</a:t>
              </a:r>
            </a:p>
          </p:txBody>
        </p:sp>
        <p:sp>
          <p:nvSpPr>
            <p:cNvPr id="82" name="TextBox 81">
              <a:extLst>
                <a:ext uri="{FF2B5EF4-FFF2-40B4-BE49-F238E27FC236}">
                  <a16:creationId xmlns:a16="http://schemas.microsoft.com/office/drawing/2014/main" id="{287E3E5F-CCCF-E255-3D38-E2B4BD823982}"/>
                </a:ext>
              </a:extLst>
            </p:cNvPr>
            <p:cNvSpPr txBox="1"/>
            <p:nvPr/>
          </p:nvSpPr>
          <p:spPr>
            <a:xfrm>
              <a:off x="8368165" y="1182257"/>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grpSp>
      <p:sp>
        <p:nvSpPr>
          <p:cNvPr id="83" name="TextBox 82">
            <a:extLst>
              <a:ext uri="{FF2B5EF4-FFF2-40B4-BE49-F238E27FC236}">
                <a16:creationId xmlns:a16="http://schemas.microsoft.com/office/drawing/2014/main" id="{598ED25E-6021-A217-9A64-45FEFAE5C29F}"/>
              </a:ext>
            </a:extLst>
          </p:cNvPr>
          <p:cNvSpPr txBox="1"/>
          <p:nvPr/>
        </p:nvSpPr>
        <p:spPr>
          <a:xfrm>
            <a:off x="5605265" y="737334"/>
            <a:ext cx="829073" cy="369332"/>
          </a:xfrm>
          <a:prstGeom prst="rect">
            <a:avLst/>
          </a:prstGeom>
          <a:noFill/>
        </p:spPr>
        <p:txBody>
          <a:bodyPr wrap="none" rtlCol="0">
            <a:spAutoFit/>
          </a:bodyPr>
          <a:lstStyle/>
          <a:p>
            <a:pPr algn="ctr"/>
            <a:r>
              <a:rPr lang="en-GB" dirty="0">
                <a:solidFill>
                  <a:schemeClr val="accent2"/>
                </a:solidFill>
                <a:latin typeface="Roboto Medium" panose="02000000000000000000" pitchFamily="2" charset="0"/>
                <a:ea typeface="Roboto Medium" panose="02000000000000000000" pitchFamily="2" charset="0"/>
              </a:rPr>
              <a:t>model</a:t>
            </a:r>
          </a:p>
        </p:txBody>
      </p:sp>
      <p:sp>
        <p:nvSpPr>
          <p:cNvPr id="69" name="Arrow: Right 68">
            <a:extLst>
              <a:ext uri="{FF2B5EF4-FFF2-40B4-BE49-F238E27FC236}">
                <a16:creationId xmlns:a16="http://schemas.microsoft.com/office/drawing/2014/main" id="{9B3FC113-682B-B88C-8DA6-0619A6C14584}"/>
              </a:ext>
            </a:extLst>
          </p:cNvPr>
          <p:cNvSpPr/>
          <p:nvPr/>
        </p:nvSpPr>
        <p:spPr>
          <a:xfrm>
            <a:off x="3731831" y="1174195"/>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Arrow: Right 84">
            <a:extLst>
              <a:ext uri="{FF2B5EF4-FFF2-40B4-BE49-F238E27FC236}">
                <a16:creationId xmlns:a16="http://schemas.microsoft.com/office/drawing/2014/main" id="{68961B8B-D03D-54F9-377B-1A9475739E16}"/>
              </a:ext>
            </a:extLst>
          </p:cNvPr>
          <p:cNvSpPr/>
          <p:nvPr/>
        </p:nvSpPr>
        <p:spPr>
          <a:xfrm>
            <a:off x="7623635" y="1171211"/>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B0F01E54-4C83-E705-F17B-C754431892A5}"/>
              </a:ext>
            </a:extLst>
          </p:cNvPr>
          <p:cNvSpPr/>
          <p:nvPr/>
        </p:nvSpPr>
        <p:spPr>
          <a:xfrm>
            <a:off x="785800" y="2228967"/>
            <a:ext cx="4154684" cy="458037"/>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Training a neural network</a:t>
            </a:r>
          </a:p>
        </p:txBody>
      </p:sp>
      <p:grpSp>
        <p:nvGrpSpPr>
          <p:cNvPr id="76" name="Group 75">
            <a:extLst>
              <a:ext uri="{FF2B5EF4-FFF2-40B4-BE49-F238E27FC236}">
                <a16:creationId xmlns:a16="http://schemas.microsoft.com/office/drawing/2014/main" id="{C25F17E7-D860-639B-299D-8D55BA1A2F62}"/>
              </a:ext>
            </a:extLst>
          </p:cNvPr>
          <p:cNvGrpSpPr/>
          <p:nvPr/>
        </p:nvGrpSpPr>
        <p:grpSpPr>
          <a:xfrm>
            <a:off x="2657392" y="1182257"/>
            <a:ext cx="8193610" cy="400110"/>
            <a:chOff x="2657392" y="1182257"/>
            <a:chExt cx="8193610" cy="400110"/>
          </a:xfrm>
        </p:grpSpPr>
        <p:sp>
          <p:nvSpPr>
            <p:cNvPr id="75" name="Rectangle 74">
              <a:extLst>
                <a:ext uri="{FF2B5EF4-FFF2-40B4-BE49-F238E27FC236}">
                  <a16:creationId xmlns:a16="http://schemas.microsoft.com/office/drawing/2014/main" id="{112B389F-9AB5-50B9-CA1F-9F366505F64C}"/>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91AE30F8-0DAD-24DC-4275-18EAF28580D7}"/>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reeform: Shape 4">
            <a:extLst>
              <a:ext uri="{FF2B5EF4-FFF2-40B4-BE49-F238E27FC236}">
                <a16:creationId xmlns:a16="http://schemas.microsoft.com/office/drawing/2014/main" id="{A638E432-CF27-2FC1-39EE-6E37CCF04E4D}"/>
              </a:ext>
            </a:extLst>
          </p:cNvPr>
          <p:cNvSpPr/>
          <p:nvPr/>
        </p:nvSpPr>
        <p:spPr>
          <a:xfrm>
            <a:off x="2236304" y="3216284"/>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793010" y="3609577"/>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44212"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793010" y="3609577"/>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28397"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793010" y="3609577"/>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cxnSp>
        <p:nvCxnSpPr>
          <p:cNvPr id="112" name="Straight Connector 111">
            <a:extLst>
              <a:ext uri="{FF2B5EF4-FFF2-40B4-BE49-F238E27FC236}">
                <a16:creationId xmlns:a16="http://schemas.microsoft.com/office/drawing/2014/main" id="{55F21E99-9733-859A-3192-CD987AF7935A}"/>
              </a:ext>
            </a:extLst>
          </p:cNvPr>
          <p:cNvCxnSpPr>
            <a:cxnSpLocks/>
          </p:cNvCxnSpPr>
          <p:nvPr/>
        </p:nvCxnSpPr>
        <p:spPr>
          <a:xfrm>
            <a:off x="6056995" y="4173635"/>
            <a:ext cx="4452009" cy="69520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DF6C6CC2-EFE0-7A67-7514-0592184BF0D8}"/>
              </a:ext>
            </a:extLst>
          </p:cNvPr>
          <p:cNvSpPr/>
          <p:nvPr/>
        </p:nvSpPr>
        <p:spPr>
          <a:xfrm>
            <a:off x="7325284" y="3109690"/>
            <a:ext cx="2880000" cy="2880000"/>
          </a:xfrm>
          <a:prstGeom prst="arc">
            <a:avLst>
              <a:gd name="adj1" fmla="val 661476"/>
              <a:gd name="adj2" fmla="val 1839192"/>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06CD7F98-4EDA-5374-259D-314EFB6F3E55}"/>
              </a:ext>
            </a:extLst>
          </p:cNvPr>
          <p:cNvSpPr txBox="1"/>
          <p:nvPr/>
        </p:nvSpPr>
        <p:spPr>
          <a:xfrm>
            <a:off x="10184599" y="4964278"/>
            <a:ext cx="1162498"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optimizer</a:t>
            </a:r>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A3964695-C006-8793-B41E-6D65D2E4305E}"/>
                  </a:ext>
                </a:extLst>
              </p:cNvPr>
              <p:cNvSpPr txBox="1"/>
              <p:nvPr/>
            </p:nvSpPr>
            <p:spPr>
              <a:xfrm>
                <a:off x="5585675" y="1210180"/>
                <a:ext cx="12118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𝟎</m:t>
                      </m:r>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𝟒</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𝟎</m:t>
                      </m:r>
                    </m:oMath>
                  </m:oMathPara>
                </a14:m>
                <a:endParaRPr lang="en-GB" b="1" dirty="0">
                  <a:solidFill>
                    <a:schemeClr val="bg1"/>
                  </a:solidFill>
                </a:endParaRPr>
              </a:p>
            </p:txBody>
          </p:sp>
        </mc:Choice>
        <mc:Fallback xmlns="">
          <p:sp>
            <p:nvSpPr>
              <p:cNvPr id="97" name="TextBox 96">
                <a:extLst>
                  <a:ext uri="{FF2B5EF4-FFF2-40B4-BE49-F238E27FC236}">
                    <a16:creationId xmlns:a16="http://schemas.microsoft.com/office/drawing/2014/main" id="{A3964695-C006-8793-B41E-6D65D2E4305E}"/>
                  </a:ext>
                </a:extLst>
              </p:cNvPr>
              <p:cNvSpPr txBox="1">
                <a:spLocks noRot="1" noChangeAspect="1" noMove="1" noResize="1" noEditPoints="1" noAdjustHandles="1" noChangeArrowheads="1" noChangeShapeType="1" noTextEdit="1"/>
              </p:cNvSpPr>
              <p:nvPr/>
            </p:nvSpPr>
            <p:spPr>
              <a:xfrm>
                <a:off x="5585675" y="1210180"/>
                <a:ext cx="1211870" cy="276999"/>
              </a:xfrm>
              <a:prstGeom prst="rect">
                <a:avLst/>
              </a:prstGeom>
              <a:blipFill>
                <a:blip r:embed="rId7"/>
                <a:stretch>
                  <a:fillRect r="-4523" b="-8889"/>
                </a:stretch>
              </a:blipFill>
            </p:spPr>
            <p:txBody>
              <a:bodyPr/>
              <a:lstStyle/>
              <a:p>
                <a:r>
                  <a:rPr lang="en-GB">
                    <a:noFill/>
                  </a:rPr>
                  <a:t> </a:t>
                </a:r>
              </a:p>
            </p:txBody>
          </p:sp>
        </mc:Fallback>
      </mc:AlternateContent>
      <p:grpSp>
        <p:nvGrpSpPr>
          <p:cNvPr id="98" name="Group 97">
            <a:extLst>
              <a:ext uri="{FF2B5EF4-FFF2-40B4-BE49-F238E27FC236}">
                <a16:creationId xmlns:a16="http://schemas.microsoft.com/office/drawing/2014/main" id="{4C591EF9-49C1-86CC-E493-13D3B563EA13}"/>
              </a:ext>
            </a:extLst>
          </p:cNvPr>
          <p:cNvGrpSpPr/>
          <p:nvPr/>
        </p:nvGrpSpPr>
        <p:grpSpPr>
          <a:xfrm>
            <a:off x="2332080" y="1183942"/>
            <a:ext cx="8193610" cy="400110"/>
            <a:chOff x="2657392" y="1182257"/>
            <a:chExt cx="8193610" cy="400110"/>
          </a:xfrm>
        </p:grpSpPr>
        <p:sp>
          <p:nvSpPr>
            <p:cNvPr id="99" name="Rectangle 98">
              <a:extLst>
                <a:ext uri="{FF2B5EF4-FFF2-40B4-BE49-F238E27FC236}">
                  <a16:creationId xmlns:a16="http://schemas.microsoft.com/office/drawing/2014/main" id="{331CB346-69A7-9EDF-6782-8AFF7912FF61}"/>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C2DAF0FA-C6F2-2325-013E-F82E0F973600}"/>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7" name="Freeform: Shape 106">
            <a:extLst>
              <a:ext uri="{FF2B5EF4-FFF2-40B4-BE49-F238E27FC236}">
                <a16:creationId xmlns:a16="http://schemas.microsoft.com/office/drawing/2014/main" id="{7BFBA959-E68D-7430-2034-056A9F1983BC}"/>
              </a:ext>
            </a:extLst>
          </p:cNvPr>
          <p:cNvSpPr/>
          <p:nvPr/>
        </p:nvSpPr>
        <p:spPr>
          <a:xfrm>
            <a:off x="8669935" y="4540119"/>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sp>
        <p:nvSpPr>
          <p:cNvPr id="113" name="Right Brace 112">
            <a:extLst>
              <a:ext uri="{FF2B5EF4-FFF2-40B4-BE49-F238E27FC236}">
                <a16:creationId xmlns:a16="http://schemas.microsoft.com/office/drawing/2014/main" id="{62575243-5CC5-C5A9-AEBA-2387AEDB8116}"/>
              </a:ext>
            </a:extLst>
          </p:cNvPr>
          <p:cNvSpPr/>
          <p:nvPr/>
        </p:nvSpPr>
        <p:spPr>
          <a:xfrm>
            <a:off x="8845847" y="3567656"/>
            <a:ext cx="279398" cy="1039165"/>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19" name="Straight Connector 118">
            <a:extLst>
              <a:ext uri="{FF2B5EF4-FFF2-40B4-BE49-F238E27FC236}">
                <a16:creationId xmlns:a16="http://schemas.microsoft.com/office/drawing/2014/main" id="{DB11DBED-70B8-D422-42FF-B28BCFA96ECF}"/>
              </a:ext>
            </a:extLst>
          </p:cNvPr>
          <p:cNvCxnSpPr>
            <a:cxnSpLocks/>
          </p:cNvCxnSpPr>
          <p:nvPr/>
        </p:nvCxnSpPr>
        <p:spPr>
          <a:xfrm flipV="1">
            <a:off x="6044303" y="4295110"/>
            <a:ext cx="4464701" cy="18308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A617A28-11EC-864E-AB86-B496086C8B6F}"/>
                  </a:ext>
                </a:extLst>
              </p:cNvPr>
              <p:cNvSpPr txBox="1"/>
              <p:nvPr/>
            </p:nvSpPr>
            <p:spPr>
              <a:xfrm>
                <a:off x="5686876" y="1211483"/>
                <a:ext cx="10387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𝟎</m:t>
                      </m:r>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𝟐</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22" name="TextBox 121">
                <a:extLst>
                  <a:ext uri="{FF2B5EF4-FFF2-40B4-BE49-F238E27FC236}">
                    <a16:creationId xmlns:a16="http://schemas.microsoft.com/office/drawing/2014/main" id="{9A617A28-11EC-864E-AB86-B496086C8B6F}"/>
                  </a:ext>
                </a:extLst>
              </p:cNvPr>
              <p:cNvSpPr txBox="1">
                <a:spLocks noRot="1" noChangeAspect="1" noMove="1" noResize="1" noEditPoints="1" noAdjustHandles="1" noChangeArrowheads="1" noChangeShapeType="1" noTextEdit="1"/>
              </p:cNvSpPr>
              <p:nvPr/>
            </p:nvSpPr>
            <p:spPr>
              <a:xfrm>
                <a:off x="5686876" y="1211483"/>
                <a:ext cx="1038746" cy="276999"/>
              </a:xfrm>
              <a:prstGeom prst="rect">
                <a:avLst/>
              </a:prstGeom>
              <a:blipFill>
                <a:blip r:embed="rId8"/>
                <a:stretch>
                  <a:fillRect l="-5294" r="-4706" b="-8889"/>
                </a:stretch>
              </a:blipFill>
            </p:spPr>
            <p:txBody>
              <a:bodyPr/>
              <a:lstStyle/>
              <a:p>
                <a:r>
                  <a:rPr lang="en-GB">
                    <a:noFill/>
                  </a:rPr>
                  <a:t> </a:t>
                </a:r>
              </a:p>
            </p:txBody>
          </p:sp>
        </mc:Fallback>
      </mc:AlternateContent>
      <p:cxnSp>
        <p:nvCxnSpPr>
          <p:cNvPr id="124" name="Straight Connector 123">
            <a:extLst>
              <a:ext uri="{FF2B5EF4-FFF2-40B4-BE49-F238E27FC236}">
                <a16:creationId xmlns:a16="http://schemas.microsoft.com/office/drawing/2014/main" id="{87AAFF9F-77C2-8F72-C97D-9AD42D35D009}"/>
              </a:ext>
            </a:extLst>
          </p:cNvPr>
          <p:cNvCxnSpPr>
            <a:cxnSpLocks/>
          </p:cNvCxnSpPr>
          <p:nvPr/>
        </p:nvCxnSpPr>
        <p:spPr>
          <a:xfrm flipV="1">
            <a:off x="6039578" y="3730331"/>
            <a:ext cx="4514927" cy="103069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F076CA3-5CD1-22BC-FA1B-2E5C68C89122}"/>
              </a:ext>
            </a:extLst>
          </p:cNvPr>
          <p:cNvCxnSpPr>
            <a:cxnSpLocks/>
          </p:cNvCxnSpPr>
          <p:nvPr/>
        </p:nvCxnSpPr>
        <p:spPr>
          <a:xfrm flipV="1">
            <a:off x="6033685" y="3316129"/>
            <a:ext cx="4522182" cy="168456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6E86CC2-D9F1-F89B-9579-B7C6B6E07E72}"/>
              </a:ext>
            </a:extLst>
          </p:cNvPr>
          <p:cNvCxnSpPr>
            <a:cxnSpLocks/>
          </p:cNvCxnSpPr>
          <p:nvPr/>
        </p:nvCxnSpPr>
        <p:spPr>
          <a:xfrm flipV="1">
            <a:off x="6044295" y="3027875"/>
            <a:ext cx="4511572" cy="216445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8341187-4945-EEB4-DB17-333BDA2B3801}"/>
              </a:ext>
            </a:extLst>
          </p:cNvPr>
          <p:cNvCxnSpPr>
            <a:cxnSpLocks/>
          </p:cNvCxnSpPr>
          <p:nvPr/>
        </p:nvCxnSpPr>
        <p:spPr>
          <a:xfrm flipV="1">
            <a:off x="6050649" y="2764835"/>
            <a:ext cx="4498690" cy="2544583"/>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1389ED31-B05B-6D87-2409-6C34941E123B}"/>
              </a:ext>
            </a:extLst>
          </p:cNvPr>
          <p:cNvCxnSpPr>
            <a:cxnSpLocks/>
          </p:cNvCxnSpPr>
          <p:nvPr/>
        </p:nvCxnSpPr>
        <p:spPr>
          <a:xfrm flipV="1">
            <a:off x="6057003" y="2543787"/>
            <a:ext cx="4494607" cy="284776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B2C5B6B-0AB1-47C9-D8D0-A350E670C3F4}"/>
              </a:ext>
            </a:extLst>
          </p:cNvPr>
          <p:cNvCxnSpPr>
            <a:cxnSpLocks/>
          </p:cNvCxnSpPr>
          <p:nvPr/>
        </p:nvCxnSpPr>
        <p:spPr>
          <a:xfrm flipV="1">
            <a:off x="6057003" y="2377440"/>
            <a:ext cx="4511937" cy="308596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41CB11F-3B3E-4802-787E-509C149C82B7}"/>
              </a:ext>
            </a:extLst>
          </p:cNvPr>
          <p:cNvCxnSpPr>
            <a:cxnSpLocks/>
          </p:cNvCxnSpPr>
          <p:nvPr/>
        </p:nvCxnSpPr>
        <p:spPr>
          <a:xfrm flipV="1">
            <a:off x="6044303" y="2236244"/>
            <a:ext cx="4510210" cy="330712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47E98F2F-92D3-DC77-9552-D3E419AF003A}"/>
                  </a:ext>
                </a:extLst>
              </p:cNvPr>
              <p:cNvSpPr txBox="1"/>
              <p:nvPr/>
            </p:nvSpPr>
            <p:spPr>
              <a:xfrm>
                <a:off x="5942537" y="1208877"/>
                <a:ext cx="8143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𝟐</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𝟒</m:t>
                      </m:r>
                    </m:oMath>
                  </m:oMathPara>
                </a14:m>
                <a:endParaRPr lang="en-GB" b="1" dirty="0">
                  <a:solidFill>
                    <a:schemeClr val="bg1"/>
                  </a:solidFill>
                </a:endParaRPr>
              </a:p>
            </p:txBody>
          </p:sp>
        </mc:Choice>
        <mc:Fallback xmlns="">
          <p:sp>
            <p:nvSpPr>
              <p:cNvPr id="158" name="TextBox 157">
                <a:extLst>
                  <a:ext uri="{FF2B5EF4-FFF2-40B4-BE49-F238E27FC236}">
                    <a16:creationId xmlns:a16="http://schemas.microsoft.com/office/drawing/2014/main" id="{47E98F2F-92D3-DC77-9552-D3E419AF003A}"/>
                  </a:ext>
                </a:extLst>
              </p:cNvPr>
              <p:cNvSpPr txBox="1">
                <a:spLocks noRot="1" noChangeAspect="1" noMove="1" noResize="1" noEditPoints="1" noAdjustHandles="1" noChangeArrowheads="1" noChangeShapeType="1" noTextEdit="1"/>
              </p:cNvSpPr>
              <p:nvPr/>
            </p:nvSpPr>
            <p:spPr>
              <a:xfrm>
                <a:off x="5942537" y="1208877"/>
                <a:ext cx="814325" cy="276999"/>
              </a:xfrm>
              <a:prstGeom prst="rect">
                <a:avLst/>
              </a:prstGeom>
              <a:blipFill>
                <a:blip r:embed="rId9"/>
                <a:stretch>
                  <a:fillRect l="-6767" r="-6767" b="-86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F5E3D2CE-1452-7DFB-6036-C31515A31C1D}"/>
                  </a:ext>
                </a:extLst>
              </p:cNvPr>
              <p:cNvSpPr txBox="1"/>
              <p:nvPr/>
            </p:nvSpPr>
            <p:spPr>
              <a:xfrm>
                <a:off x="8669935" y="2241665"/>
                <a:ext cx="1495250" cy="477054"/>
              </a:xfrm>
              <a:prstGeom prst="rect">
                <a:avLst/>
              </a:prstGeom>
              <a:noFill/>
            </p:spPr>
            <p:txBody>
              <a:bodyPr wrap="square" rtlCol="0">
                <a:spAutoFit/>
              </a:bodyPr>
              <a:lstStyle/>
              <a:p>
                <a:pPr algn="ctr">
                  <a:spcAft>
                    <a:spcPts val="600"/>
                  </a:spcAft>
                </a:pPr>
                <a14:m>
                  <m:oMathPara xmlns:m="http://schemas.openxmlformats.org/officeDocument/2006/math">
                    <m:oMathParaPr>
                      <m:jc m:val="center"/>
                    </m:oMathParaPr>
                    <m:oMath xmlns:m="http://schemas.openxmlformats.org/officeDocument/2006/math">
                      <m:r>
                        <a:rPr lang="en-GB" sz="2000" b="0" i="1" smtClean="0">
                          <a:solidFill>
                            <a:schemeClr val="accent1"/>
                          </a:solidFill>
                          <a:latin typeface="Cambria Math" panose="02040503050406030204" pitchFamily="18" charset="0"/>
                        </a:rPr>
                        <m:t>𝑦</m:t>
                      </m:r>
                      <m:r>
                        <a:rPr lang="en-GB" sz="2000" b="0" i="1" smtClean="0">
                          <a:solidFill>
                            <a:schemeClr val="accent1"/>
                          </a:solidFill>
                          <a:latin typeface="Cambria Math" panose="02040503050406030204" pitchFamily="18" charset="0"/>
                        </a:rPr>
                        <m:t>=2</m:t>
                      </m:r>
                      <m:r>
                        <a:rPr lang="en-GB" sz="2000" b="0" i="1" smtClean="0">
                          <a:solidFill>
                            <a:schemeClr val="accent1"/>
                          </a:solidFill>
                          <a:latin typeface="Cambria Math" panose="02040503050406030204" pitchFamily="18" charset="0"/>
                        </a:rPr>
                        <m:t>𝑥</m:t>
                      </m:r>
                      <m:r>
                        <a:rPr lang="en-GB" sz="2000" b="0" i="1" smtClean="0">
                          <a:solidFill>
                            <a:schemeClr val="accent1"/>
                          </a:solidFill>
                          <a:latin typeface="Cambria Math" panose="02040503050406030204" pitchFamily="18" charset="0"/>
                        </a:rPr>
                        <m:t>−4</m:t>
                      </m:r>
                    </m:oMath>
                  </m:oMathPara>
                </a14:m>
                <a:endParaRPr lang="en-GB" sz="2000" dirty="0">
                  <a:solidFill>
                    <a:schemeClr val="accent1"/>
                  </a:solidFill>
                </a:endParaRPr>
              </a:p>
            </p:txBody>
          </p:sp>
        </mc:Choice>
        <mc:Fallback xmlns="">
          <p:sp>
            <p:nvSpPr>
              <p:cNvPr id="118" name="TextBox 117">
                <a:extLst>
                  <a:ext uri="{FF2B5EF4-FFF2-40B4-BE49-F238E27FC236}">
                    <a16:creationId xmlns:a16="http://schemas.microsoft.com/office/drawing/2014/main" id="{F5E3D2CE-1452-7DFB-6036-C31515A31C1D}"/>
                  </a:ext>
                </a:extLst>
              </p:cNvPr>
              <p:cNvSpPr txBox="1">
                <a:spLocks noRot="1" noChangeAspect="1" noMove="1" noResize="1" noEditPoints="1" noAdjustHandles="1" noChangeArrowheads="1" noChangeShapeType="1" noTextEdit="1"/>
              </p:cNvSpPr>
              <p:nvPr/>
            </p:nvSpPr>
            <p:spPr>
              <a:xfrm>
                <a:off x="8669935" y="2241665"/>
                <a:ext cx="1495250" cy="477054"/>
              </a:xfrm>
              <a:prstGeom prst="rect">
                <a:avLst/>
              </a:prstGeom>
              <a:blipFill>
                <a:blip r:embed="rId10"/>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9717B8C6-1DFE-3705-80D0-DC940AC8A2A9}"/>
              </a:ext>
            </a:extLst>
          </p:cNvPr>
          <p:cNvSpPr txBox="1"/>
          <p:nvPr/>
        </p:nvSpPr>
        <p:spPr>
          <a:xfrm>
            <a:off x="6797545" y="1741053"/>
            <a:ext cx="1361270"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parameters</a:t>
            </a:r>
          </a:p>
        </p:txBody>
      </p:sp>
      <p:cxnSp>
        <p:nvCxnSpPr>
          <p:cNvPr id="18" name="Connector: Elbow 17">
            <a:extLst>
              <a:ext uri="{FF2B5EF4-FFF2-40B4-BE49-F238E27FC236}">
                <a16:creationId xmlns:a16="http://schemas.microsoft.com/office/drawing/2014/main" id="{5A0648C1-1F3C-BF62-1FBA-B05C905B1AA2}"/>
              </a:ext>
            </a:extLst>
          </p:cNvPr>
          <p:cNvCxnSpPr>
            <a:cxnSpLocks/>
            <a:stCxn id="31" idx="2"/>
            <a:endCxn id="2" idx="1"/>
          </p:cNvCxnSpPr>
          <p:nvPr/>
        </p:nvCxnSpPr>
        <p:spPr>
          <a:xfrm rot="16200000" flipH="1">
            <a:off x="6167868" y="1296042"/>
            <a:ext cx="437468" cy="82188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939C19C-6B39-789A-478B-6FFB09BAD3D2}"/>
              </a:ext>
            </a:extLst>
          </p:cNvPr>
          <p:cNvSpPr/>
          <p:nvPr/>
        </p:nvSpPr>
        <p:spPr>
          <a:xfrm>
            <a:off x="5870502" y="1442532"/>
            <a:ext cx="210314"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95FECBB3-6F31-5FF5-F232-6F1845F3DDE6}"/>
              </a:ext>
            </a:extLst>
          </p:cNvPr>
          <p:cNvSpPr/>
          <p:nvPr/>
        </p:nvSpPr>
        <p:spPr>
          <a:xfrm>
            <a:off x="6497694" y="1442794"/>
            <a:ext cx="210314"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7" name="Connector: Elbow 126">
            <a:extLst>
              <a:ext uri="{FF2B5EF4-FFF2-40B4-BE49-F238E27FC236}">
                <a16:creationId xmlns:a16="http://schemas.microsoft.com/office/drawing/2014/main" id="{25F7C9AA-88B4-75B6-A592-72249752AF98}"/>
              </a:ext>
            </a:extLst>
          </p:cNvPr>
          <p:cNvCxnSpPr>
            <a:cxnSpLocks/>
            <a:stCxn id="123" idx="2"/>
            <a:endCxn id="2" idx="1"/>
          </p:cNvCxnSpPr>
          <p:nvPr/>
        </p:nvCxnSpPr>
        <p:spPr>
          <a:xfrm rot="16200000" flipH="1">
            <a:off x="6481595" y="1609769"/>
            <a:ext cx="437206" cy="19469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70530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87"/>
                                        </p:tgtEl>
                                      </p:cBhvr>
                                    </p:animEffect>
                                    <p:set>
                                      <p:cBhvr>
                                        <p:cTn id="40" dur="1" fill="hold">
                                          <p:stCondLst>
                                            <p:cond delay="499"/>
                                          </p:stCondLst>
                                        </p:cTn>
                                        <p:tgtEl>
                                          <p:spTgt spid="87"/>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10" presetClass="entr" presetSubtype="0" fill="hold" grpId="1" nodeType="with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fade">
                                      <p:cBhvr>
                                        <p:cTn id="46" dur="500"/>
                                        <p:tgtEl>
                                          <p:spTgt spid="7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fade">
                                      <p:cBhvr>
                                        <p:cTn id="54" dur="500"/>
                                        <p:tgtEl>
                                          <p:spTgt spid="127"/>
                                        </p:tgtEl>
                                      </p:cBhvr>
                                    </p:animEffect>
                                  </p:childTnLst>
                                </p:cTn>
                              </p:par>
                              <p:par>
                                <p:cTn id="55" presetID="10"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fade">
                                      <p:cBhvr>
                                        <p:cTn id="60" dur="500"/>
                                        <p:tgtEl>
                                          <p:spTgt spid="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500"/>
                                        <p:tgtEl>
                                          <p:spTgt spid="70"/>
                                        </p:tgtEl>
                                      </p:cBhvr>
                                    </p:animEffect>
                                  </p:childTnLst>
                                </p:cTn>
                              </p:par>
                              <p:par>
                                <p:cTn id="75" presetID="10"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par>
                                <p:cTn id="78" presetID="10" presetClass="entr" presetSubtype="0" fill="hold"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500"/>
                                        <p:tgtEl>
                                          <p:spTgt spid="68"/>
                                        </p:tgtEl>
                                      </p:cBhvr>
                                    </p:animEffect>
                                  </p:childTnLst>
                                </p:cTn>
                              </p:par>
                              <p:par>
                                <p:cTn id="81" presetID="10" presetClass="entr" presetSubtype="0"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fade">
                                      <p:cBhvr>
                                        <p:cTn id="83" dur="500"/>
                                        <p:tgtEl>
                                          <p:spTgt spid="7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0" nodeType="clickEffect">
                                  <p:stCondLst>
                                    <p:cond delay="0"/>
                                  </p:stCondLst>
                                  <p:childTnLst>
                                    <p:animEffect transition="out" filter="fade">
                                      <p:cBhvr>
                                        <p:cTn id="87" dur="500"/>
                                        <p:tgtEl>
                                          <p:spTgt spid="78"/>
                                        </p:tgtEl>
                                      </p:cBhvr>
                                    </p:animEffect>
                                    <p:set>
                                      <p:cBhvr>
                                        <p:cTn id="88" dur="1" fill="hold">
                                          <p:stCondLst>
                                            <p:cond delay="499"/>
                                          </p:stCondLst>
                                        </p:cTn>
                                        <p:tgtEl>
                                          <p:spTgt spid="78"/>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fade">
                                      <p:cBhvr>
                                        <p:cTn id="91" dur="500"/>
                                        <p:tgtEl>
                                          <p:spTgt spid="16"/>
                                        </p:tgtEl>
                                      </p:cBhvr>
                                    </p:animEffect>
                                  </p:childTnLst>
                                </p:cTn>
                              </p:par>
                            </p:childTnLst>
                          </p:cTn>
                        </p:par>
                        <p:par>
                          <p:cTn id="92" fill="hold">
                            <p:stCondLst>
                              <p:cond delay="500"/>
                            </p:stCondLst>
                            <p:childTnLst>
                              <p:par>
                                <p:cTn id="93" presetID="26" presetClass="emph" presetSubtype="0" fill="hold" grpId="2" nodeType="afterEffect">
                                  <p:stCondLst>
                                    <p:cond delay="0"/>
                                  </p:stCondLst>
                                  <p:childTnLst>
                                    <p:animEffect transition="out" filter="fade">
                                      <p:cBhvr>
                                        <p:cTn id="94" dur="500" tmFilter="0, 0; .2, .5; .8, .5; 1, 0"/>
                                        <p:tgtEl>
                                          <p:spTgt spid="16"/>
                                        </p:tgtEl>
                                      </p:cBhvr>
                                    </p:animEffect>
                                    <p:animScale>
                                      <p:cBhvr>
                                        <p:cTn id="95" dur="250" autoRev="1" fill="hold"/>
                                        <p:tgtEl>
                                          <p:spTgt spid="16"/>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left)">
                                      <p:cBhvr>
                                        <p:cTn id="100" dur="500"/>
                                        <p:tgtEl>
                                          <p:spTgt spid="39"/>
                                        </p:tgtEl>
                                      </p:cBhvr>
                                    </p:animEffect>
                                  </p:childTnLst>
                                </p:cTn>
                              </p:par>
                              <p:par>
                                <p:cTn id="101" presetID="10" presetClass="entr" presetSubtype="0" fill="hold"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par>
                          <p:cTn id="109" fill="hold">
                            <p:stCondLst>
                              <p:cond delay="500"/>
                            </p:stCondLst>
                            <p:childTnLst>
                              <p:par>
                                <p:cTn id="110" presetID="32" presetClass="emph" presetSubtype="0" fill="hold" nodeType="afterEffect">
                                  <p:stCondLst>
                                    <p:cond delay="0"/>
                                  </p:stCondLst>
                                  <p:childTnLst>
                                    <p:animRot by="120000">
                                      <p:cBhvr>
                                        <p:cTn id="111" dur="100" fill="hold">
                                          <p:stCondLst>
                                            <p:cond delay="0"/>
                                          </p:stCondLst>
                                        </p:cTn>
                                        <p:tgtEl>
                                          <p:spTgt spid="76"/>
                                        </p:tgtEl>
                                        <p:attrNameLst>
                                          <p:attrName>r</p:attrName>
                                        </p:attrNameLst>
                                      </p:cBhvr>
                                    </p:animRot>
                                    <p:animRot by="-240000">
                                      <p:cBhvr>
                                        <p:cTn id="112" dur="200" fill="hold">
                                          <p:stCondLst>
                                            <p:cond delay="200"/>
                                          </p:stCondLst>
                                        </p:cTn>
                                        <p:tgtEl>
                                          <p:spTgt spid="76"/>
                                        </p:tgtEl>
                                        <p:attrNameLst>
                                          <p:attrName>r</p:attrName>
                                        </p:attrNameLst>
                                      </p:cBhvr>
                                    </p:animRot>
                                    <p:animRot by="240000">
                                      <p:cBhvr>
                                        <p:cTn id="113" dur="200" fill="hold">
                                          <p:stCondLst>
                                            <p:cond delay="400"/>
                                          </p:stCondLst>
                                        </p:cTn>
                                        <p:tgtEl>
                                          <p:spTgt spid="76"/>
                                        </p:tgtEl>
                                        <p:attrNameLst>
                                          <p:attrName>r</p:attrName>
                                        </p:attrNameLst>
                                      </p:cBhvr>
                                    </p:animRot>
                                    <p:animRot by="-240000">
                                      <p:cBhvr>
                                        <p:cTn id="114" dur="200" fill="hold">
                                          <p:stCondLst>
                                            <p:cond delay="600"/>
                                          </p:stCondLst>
                                        </p:cTn>
                                        <p:tgtEl>
                                          <p:spTgt spid="76"/>
                                        </p:tgtEl>
                                        <p:attrNameLst>
                                          <p:attrName>r</p:attrName>
                                        </p:attrNameLst>
                                      </p:cBhvr>
                                    </p:animRot>
                                    <p:animRot by="120000">
                                      <p:cBhvr>
                                        <p:cTn id="115" dur="200" fill="hold">
                                          <p:stCondLst>
                                            <p:cond delay="800"/>
                                          </p:stCondLst>
                                        </p:cTn>
                                        <p:tgtEl>
                                          <p:spTgt spid="76"/>
                                        </p:tgtEl>
                                        <p:attrNameLst>
                                          <p:attrName>r</p:attrName>
                                        </p:attrNameLst>
                                      </p:cBhvr>
                                    </p:animRot>
                                  </p:childTnLst>
                                </p:cTn>
                              </p:par>
                            </p:childTnLst>
                          </p:cTn>
                        </p:par>
                      </p:childTnLst>
                    </p:cTn>
                  </p:par>
                  <p:par>
                    <p:cTn id="116" fill="hold">
                      <p:stCondLst>
                        <p:cond delay="indefinite"/>
                      </p:stCondLst>
                      <p:childTnLst>
                        <p:par>
                          <p:cTn id="117" fill="hold">
                            <p:stCondLst>
                              <p:cond delay="0"/>
                            </p:stCondLst>
                            <p:childTnLst>
                              <p:par>
                                <p:cTn id="118" presetID="1" presetClass="emph" presetSubtype="2" fill="hold" nodeType="clickEffect">
                                  <p:stCondLst>
                                    <p:cond delay="0"/>
                                  </p:stCondLst>
                                  <p:childTnLst>
                                    <p:animClr clrSpc="rgb" dir="cw">
                                      <p:cBhvr>
                                        <p:cTn id="119" dur="500" fill="hold"/>
                                        <p:tgtEl>
                                          <p:spTgt spid="5"/>
                                        </p:tgtEl>
                                        <p:attrNameLst>
                                          <p:attrName>fillcolor</p:attrName>
                                        </p:attrNameLst>
                                      </p:cBhvr>
                                      <p:to>
                                        <a:schemeClr val="accent2"/>
                                      </p:to>
                                    </p:animClr>
                                    <p:set>
                                      <p:cBhvr>
                                        <p:cTn id="120" dur="500" fill="hold"/>
                                        <p:tgtEl>
                                          <p:spTgt spid="5"/>
                                        </p:tgtEl>
                                        <p:attrNameLst>
                                          <p:attrName>fill.type</p:attrName>
                                        </p:attrNameLst>
                                      </p:cBhvr>
                                      <p:to>
                                        <p:strVal val="solid"/>
                                      </p:to>
                                    </p:set>
                                    <p:set>
                                      <p:cBhvr>
                                        <p:cTn id="121" dur="500" fill="hold"/>
                                        <p:tgtEl>
                                          <p:spTgt spid="5"/>
                                        </p:tgtEl>
                                        <p:attrNameLst>
                                          <p:attrName>fill.on</p:attrName>
                                        </p:attrNameLst>
                                      </p:cBhvr>
                                      <p:to>
                                        <p:strVal val="true"/>
                                      </p:to>
                                    </p:set>
                                  </p:childTnLst>
                                </p:cTn>
                              </p:par>
                            </p:childTnLst>
                          </p:cTn>
                        </p:par>
                        <p:par>
                          <p:cTn id="122" fill="hold">
                            <p:stCondLst>
                              <p:cond delay="500"/>
                            </p:stCondLst>
                            <p:childTnLst>
                              <p:par>
                                <p:cTn id="123" presetID="22" presetClass="entr" presetSubtype="4" fill="hold" nodeType="afterEffect">
                                  <p:stCondLst>
                                    <p:cond delay="0"/>
                                  </p:stCondLst>
                                  <p:childTnLst>
                                    <p:set>
                                      <p:cBhvr>
                                        <p:cTn id="124" dur="1" fill="hold">
                                          <p:stCondLst>
                                            <p:cond delay="0"/>
                                          </p:stCondLst>
                                        </p:cTn>
                                        <p:tgtEl>
                                          <p:spTgt spid="105"/>
                                        </p:tgtEl>
                                        <p:attrNameLst>
                                          <p:attrName>style.visibility</p:attrName>
                                        </p:attrNameLst>
                                      </p:cBhvr>
                                      <p:to>
                                        <p:strVal val="visible"/>
                                      </p:to>
                                    </p:set>
                                    <p:animEffect transition="in" filter="wipe(down)">
                                      <p:cBhvr>
                                        <p:cTn id="125" dur="500"/>
                                        <p:tgtEl>
                                          <p:spTgt spid="105"/>
                                        </p:tgtEl>
                                      </p:cBhvr>
                                    </p:animEffect>
                                  </p:childTnLst>
                                </p:cTn>
                              </p:par>
                            </p:childTnLst>
                          </p:cTn>
                        </p:par>
                        <p:par>
                          <p:cTn id="126" fill="hold">
                            <p:stCondLst>
                              <p:cond delay="1000"/>
                            </p:stCondLst>
                            <p:childTnLst>
                              <p:par>
                                <p:cTn id="127" presetID="22" presetClass="entr" presetSubtype="2" fill="hold" nodeType="afterEffect">
                                  <p:stCondLst>
                                    <p:cond delay="0"/>
                                  </p:stCondLst>
                                  <p:childTnLst>
                                    <p:set>
                                      <p:cBhvr>
                                        <p:cTn id="128" dur="1" fill="hold">
                                          <p:stCondLst>
                                            <p:cond delay="0"/>
                                          </p:stCondLst>
                                        </p:cTn>
                                        <p:tgtEl>
                                          <p:spTgt spid="174"/>
                                        </p:tgtEl>
                                        <p:attrNameLst>
                                          <p:attrName>style.visibility</p:attrName>
                                        </p:attrNameLst>
                                      </p:cBhvr>
                                      <p:to>
                                        <p:strVal val="visible"/>
                                      </p:to>
                                    </p:set>
                                    <p:animEffect transition="in" filter="wipe(right)">
                                      <p:cBhvr>
                                        <p:cTn id="129" dur="500"/>
                                        <p:tgtEl>
                                          <p:spTgt spid="174"/>
                                        </p:tgtEl>
                                      </p:cBhvr>
                                    </p:animEffect>
                                  </p:childTnLst>
                                </p:cTn>
                              </p:par>
                              <p:par>
                                <p:cTn id="130" presetID="22" presetClass="entr" presetSubtype="2" fill="hold" nodeType="withEffect">
                                  <p:stCondLst>
                                    <p:cond delay="0"/>
                                  </p:stCondLst>
                                  <p:childTnLst>
                                    <p:set>
                                      <p:cBhvr>
                                        <p:cTn id="131" dur="1" fill="hold">
                                          <p:stCondLst>
                                            <p:cond delay="0"/>
                                          </p:stCondLst>
                                        </p:cTn>
                                        <p:tgtEl>
                                          <p:spTgt spid="171"/>
                                        </p:tgtEl>
                                        <p:attrNameLst>
                                          <p:attrName>style.visibility</p:attrName>
                                        </p:attrNameLst>
                                      </p:cBhvr>
                                      <p:to>
                                        <p:strVal val="visible"/>
                                      </p:to>
                                    </p:set>
                                    <p:animEffect transition="in" filter="wipe(right)">
                                      <p:cBhvr>
                                        <p:cTn id="132" dur="500"/>
                                        <p:tgtEl>
                                          <p:spTgt spid="171"/>
                                        </p:tgtEl>
                                      </p:cBhvr>
                                    </p:animEffect>
                                  </p:childTnLst>
                                </p:cTn>
                              </p:par>
                            </p:childTnLst>
                          </p:cTn>
                        </p:par>
                        <p:par>
                          <p:cTn id="133" fill="hold">
                            <p:stCondLst>
                              <p:cond delay="1500"/>
                            </p:stCondLst>
                            <p:childTnLst>
                              <p:par>
                                <p:cTn id="134" presetID="10" presetClass="entr" presetSubtype="0" fill="hold" grpId="0" nodeType="afterEffect">
                                  <p:stCondLst>
                                    <p:cond delay="0"/>
                                  </p:stCondLst>
                                  <p:childTnLst>
                                    <p:set>
                                      <p:cBhvr>
                                        <p:cTn id="135" dur="1" fill="hold">
                                          <p:stCondLst>
                                            <p:cond delay="0"/>
                                          </p:stCondLst>
                                        </p:cTn>
                                        <p:tgtEl>
                                          <p:spTgt spid="104"/>
                                        </p:tgtEl>
                                        <p:attrNameLst>
                                          <p:attrName>style.visibility</p:attrName>
                                        </p:attrNameLst>
                                      </p:cBhvr>
                                      <p:to>
                                        <p:strVal val="visible"/>
                                      </p:to>
                                    </p:set>
                                    <p:animEffect transition="in" filter="fade">
                                      <p:cBhvr>
                                        <p:cTn id="136" dur="500"/>
                                        <p:tgtEl>
                                          <p:spTgt spid="104"/>
                                        </p:tgtEl>
                                      </p:cBhvr>
                                    </p:animEffect>
                                  </p:childTnLst>
                                </p:cTn>
                              </p:par>
                            </p:childTnLst>
                          </p:cTn>
                        </p:par>
                      </p:childTnLst>
                    </p:cTn>
                  </p:par>
                  <p:par>
                    <p:cTn id="137" fill="hold">
                      <p:stCondLst>
                        <p:cond delay="indefinite"/>
                      </p:stCondLst>
                      <p:childTnLst>
                        <p:par>
                          <p:cTn id="138" fill="hold">
                            <p:stCondLst>
                              <p:cond delay="0"/>
                            </p:stCondLst>
                            <p:childTnLst>
                              <p:par>
                                <p:cTn id="139" presetID="1" presetClass="emph" presetSubtype="2" fill="hold" nodeType="clickEffect">
                                  <p:stCondLst>
                                    <p:cond delay="0"/>
                                  </p:stCondLst>
                                  <p:childTnLst>
                                    <p:animClr clrSpc="rgb" dir="cw">
                                      <p:cBhvr>
                                        <p:cTn id="140" dur="500" fill="hold"/>
                                        <p:tgtEl>
                                          <p:spTgt spid="5"/>
                                        </p:tgtEl>
                                        <p:attrNameLst>
                                          <p:attrName>fillcolor</p:attrName>
                                        </p:attrNameLst>
                                      </p:cBhvr>
                                      <p:to>
                                        <a:srgbClr val="A5A5A5"/>
                                      </p:to>
                                    </p:animClr>
                                    <p:set>
                                      <p:cBhvr>
                                        <p:cTn id="141" dur="500" fill="hold"/>
                                        <p:tgtEl>
                                          <p:spTgt spid="5"/>
                                        </p:tgtEl>
                                        <p:attrNameLst>
                                          <p:attrName>fill.type</p:attrName>
                                        </p:attrNameLst>
                                      </p:cBhvr>
                                      <p:to>
                                        <p:strVal val="solid"/>
                                      </p:to>
                                    </p:set>
                                    <p:set>
                                      <p:cBhvr>
                                        <p:cTn id="142" dur="500" fill="hold"/>
                                        <p:tgtEl>
                                          <p:spTgt spid="5"/>
                                        </p:tgtEl>
                                        <p:attrNameLst>
                                          <p:attrName>fill.on</p:attrName>
                                        </p:attrNameLst>
                                      </p:cBhvr>
                                      <p:to>
                                        <p:strVal val="true"/>
                                      </p:to>
                                    </p:set>
                                  </p:childTnLst>
                                </p:cTn>
                              </p:par>
                              <p:par>
                                <p:cTn id="143" presetID="1" presetClass="emph" presetSubtype="2" fill="hold" nodeType="withEffect">
                                  <p:stCondLst>
                                    <p:cond delay="0"/>
                                  </p:stCondLst>
                                  <p:childTnLst>
                                    <p:animClr clrSpc="rgb" dir="cw">
                                      <p:cBhvr>
                                        <p:cTn id="144" dur="500" fill="hold"/>
                                        <p:tgtEl>
                                          <p:spTgt spid="47"/>
                                        </p:tgtEl>
                                        <p:attrNameLst>
                                          <p:attrName>fillcolor</p:attrName>
                                        </p:attrNameLst>
                                      </p:cBhvr>
                                      <p:to>
                                        <a:schemeClr val="accent2"/>
                                      </p:to>
                                    </p:animClr>
                                    <p:set>
                                      <p:cBhvr>
                                        <p:cTn id="145" dur="500" fill="hold"/>
                                        <p:tgtEl>
                                          <p:spTgt spid="47"/>
                                        </p:tgtEl>
                                        <p:attrNameLst>
                                          <p:attrName>fill.type</p:attrName>
                                        </p:attrNameLst>
                                      </p:cBhvr>
                                      <p:to>
                                        <p:strVal val="solid"/>
                                      </p:to>
                                    </p:set>
                                    <p:set>
                                      <p:cBhvr>
                                        <p:cTn id="146" dur="500" fill="hold"/>
                                        <p:tgtEl>
                                          <p:spTgt spid="47"/>
                                        </p:tgtEl>
                                        <p:attrNameLst>
                                          <p:attrName>fill.on</p:attrName>
                                        </p:attrNameLst>
                                      </p:cBhvr>
                                      <p:to>
                                        <p:strVal val="true"/>
                                      </p:to>
                                    </p:set>
                                  </p:childTnLst>
                                </p:cTn>
                              </p:par>
                            </p:childTnLst>
                          </p:cTn>
                        </p:par>
                        <p:par>
                          <p:cTn id="147" fill="hold">
                            <p:stCondLst>
                              <p:cond delay="500"/>
                            </p:stCondLst>
                            <p:childTnLst>
                              <p:par>
                                <p:cTn id="148" presetID="10" presetClass="entr" presetSubtype="0" fill="hold" nodeType="afterEffect">
                                  <p:stCondLst>
                                    <p:cond delay="0"/>
                                  </p:stCondLst>
                                  <p:childTnLst>
                                    <p:set>
                                      <p:cBhvr>
                                        <p:cTn id="149" dur="1" fill="hold">
                                          <p:stCondLst>
                                            <p:cond delay="0"/>
                                          </p:stCondLst>
                                        </p:cTn>
                                        <p:tgtEl>
                                          <p:spTgt spid="110"/>
                                        </p:tgtEl>
                                        <p:attrNameLst>
                                          <p:attrName>style.visibility</p:attrName>
                                        </p:attrNameLst>
                                      </p:cBhvr>
                                      <p:to>
                                        <p:strVal val="visible"/>
                                      </p:to>
                                    </p:set>
                                    <p:animEffect transition="in" filter="fade">
                                      <p:cBhvr>
                                        <p:cTn id="150" dur="500"/>
                                        <p:tgtEl>
                                          <p:spTgt spid="110"/>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xit" presetSubtype="0" fill="hold" nodeType="clickEffect">
                                  <p:stCondLst>
                                    <p:cond delay="0"/>
                                  </p:stCondLst>
                                  <p:childTnLst>
                                    <p:animEffect transition="out" filter="fade">
                                      <p:cBhvr>
                                        <p:cTn id="154" dur="500"/>
                                        <p:tgtEl>
                                          <p:spTgt spid="110"/>
                                        </p:tgtEl>
                                      </p:cBhvr>
                                    </p:animEffect>
                                    <p:set>
                                      <p:cBhvr>
                                        <p:cTn id="155" dur="1" fill="hold">
                                          <p:stCondLst>
                                            <p:cond delay="499"/>
                                          </p:stCondLst>
                                        </p:cTn>
                                        <p:tgtEl>
                                          <p:spTgt spid="110"/>
                                        </p:tgtEl>
                                        <p:attrNameLst>
                                          <p:attrName>style.visibility</p:attrName>
                                        </p:attrNameLst>
                                      </p:cBhvr>
                                      <p:to>
                                        <p:strVal val="hidden"/>
                                      </p:to>
                                    </p:set>
                                  </p:childTnLst>
                                </p:cTn>
                              </p:par>
                              <p:par>
                                <p:cTn id="156" presetID="10" presetClass="exit" presetSubtype="0" fill="hold" nodeType="withEffect">
                                  <p:stCondLst>
                                    <p:cond delay="0"/>
                                  </p:stCondLst>
                                  <p:childTnLst>
                                    <p:animEffect transition="out" filter="fade">
                                      <p:cBhvr>
                                        <p:cTn id="157" dur="500"/>
                                        <p:tgtEl>
                                          <p:spTgt spid="105"/>
                                        </p:tgtEl>
                                      </p:cBhvr>
                                    </p:animEffect>
                                    <p:set>
                                      <p:cBhvr>
                                        <p:cTn id="158" dur="1" fill="hold">
                                          <p:stCondLst>
                                            <p:cond delay="499"/>
                                          </p:stCondLst>
                                        </p:cTn>
                                        <p:tgtEl>
                                          <p:spTgt spid="105"/>
                                        </p:tgtEl>
                                        <p:attrNameLst>
                                          <p:attrName>style.visibility</p:attrName>
                                        </p:attrNameLst>
                                      </p:cBhvr>
                                      <p:to>
                                        <p:strVal val="hidden"/>
                                      </p:to>
                                    </p:set>
                                  </p:childTnLst>
                                </p:cTn>
                              </p:par>
                              <p:par>
                                <p:cTn id="159" presetID="10" presetClass="exit" presetSubtype="0" fill="hold" nodeType="withEffect">
                                  <p:stCondLst>
                                    <p:cond delay="0"/>
                                  </p:stCondLst>
                                  <p:childTnLst>
                                    <p:animEffect transition="out" filter="fade">
                                      <p:cBhvr>
                                        <p:cTn id="160" dur="500"/>
                                        <p:tgtEl>
                                          <p:spTgt spid="174"/>
                                        </p:tgtEl>
                                      </p:cBhvr>
                                    </p:animEffect>
                                    <p:set>
                                      <p:cBhvr>
                                        <p:cTn id="161" dur="1" fill="hold">
                                          <p:stCondLst>
                                            <p:cond delay="499"/>
                                          </p:stCondLst>
                                        </p:cTn>
                                        <p:tgtEl>
                                          <p:spTgt spid="174"/>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71"/>
                                        </p:tgtEl>
                                      </p:cBhvr>
                                    </p:animEffect>
                                    <p:set>
                                      <p:cBhvr>
                                        <p:cTn id="164" dur="1" fill="hold">
                                          <p:stCondLst>
                                            <p:cond delay="499"/>
                                          </p:stCondLst>
                                        </p:cTn>
                                        <p:tgtEl>
                                          <p:spTgt spid="171"/>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04"/>
                                        </p:tgtEl>
                                      </p:cBhvr>
                                    </p:animEffect>
                                    <p:set>
                                      <p:cBhvr>
                                        <p:cTn id="167" dur="1" fill="hold">
                                          <p:stCondLst>
                                            <p:cond delay="499"/>
                                          </p:stCondLst>
                                        </p:cTn>
                                        <p:tgtEl>
                                          <p:spTgt spid="104"/>
                                        </p:tgtEl>
                                        <p:attrNameLst>
                                          <p:attrName>style.visibility</p:attrName>
                                        </p:attrNameLst>
                                      </p:cBhvr>
                                      <p:to>
                                        <p:strVal val="hidden"/>
                                      </p:to>
                                    </p:set>
                                  </p:childTnLst>
                                </p:cTn>
                              </p:par>
                            </p:childTnLst>
                          </p:cTn>
                        </p:par>
                        <p:par>
                          <p:cTn id="168" fill="hold">
                            <p:stCondLst>
                              <p:cond delay="500"/>
                            </p:stCondLst>
                            <p:childTnLst>
                              <p:par>
                                <p:cTn id="169" presetID="1" presetClass="emph" presetSubtype="2" fill="hold" nodeType="afterEffect">
                                  <p:stCondLst>
                                    <p:cond delay="0"/>
                                  </p:stCondLst>
                                  <p:childTnLst>
                                    <p:animClr clrSpc="rgb" dir="cw">
                                      <p:cBhvr>
                                        <p:cTn id="170" dur="500" fill="hold"/>
                                        <p:tgtEl>
                                          <p:spTgt spid="47"/>
                                        </p:tgtEl>
                                        <p:attrNameLst>
                                          <p:attrName>fillcolor</p:attrName>
                                        </p:attrNameLst>
                                      </p:cBhvr>
                                      <p:to>
                                        <a:srgbClr val="A5A5A5"/>
                                      </p:to>
                                    </p:animClr>
                                    <p:set>
                                      <p:cBhvr>
                                        <p:cTn id="171" dur="500" fill="hold"/>
                                        <p:tgtEl>
                                          <p:spTgt spid="47"/>
                                        </p:tgtEl>
                                        <p:attrNameLst>
                                          <p:attrName>fill.type</p:attrName>
                                        </p:attrNameLst>
                                      </p:cBhvr>
                                      <p:to>
                                        <p:strVal val="solid"/>
                                      </p:to>
                                    </p:set>
                                    <p:set>
                                      <p:cBhvr>
                                        <p:cTn id="172" dur="500" fill="hold"/>
                                        <p:tgtEl>
                                          <p:spTgt spid="47"/>
                                        </p:tgtEl>
                                        <p:attrNameLst>
                                          <p:attrName>fill.on</p:attrName>
                                        </p:attrNameLst>
                                      </p:cBhvr>
                                      <p:to>
                                        <p:strVal val="true"/>
                                      </p:to>
                                    </p:set>
                                  </p:childTnLst>
                                </p:cTn>
                              </p:par>
                              <p:par>
                                <p:cTn id="173" presetID="1" presetClass="emph" presetSubtype="2" fill="hold" nodeType="withEffect">
                                  <p:stCondLst>
                                    <p:cond delay="0"/>
                                  </p:stCondLst>
                                  <p:childTnLst>
                                    <p:animClr clrSpc="rgb" dir="cw">
                                      <p:cBhvr>
                                        <p:cTn id="174" dur="500" fill="hold"/>
                                        <p:tgtEl>
                                          <p:spTgt spid="70"/>
                                        </p:tgtEl>
                                        <p:attrNameLst>
                                          <p:attrName>fillcolor</p:attrName>
                                        </p:attrNameLst>
                                      </p:cBhvr>
                                      <p:to>
                                        <a:schemeClr val="accent2"/>
                                      </p:to>
                                    </p:animClr>
                                    <p:set>
                                      <p:cBhvr>
                                        <p:cTn id="175" dur="500" fill="hold"/>
                                        <p:tgtEl>
                                          <p:spTgt spid="70"/>
                                        </p:tgtEl>
                                        <p:attrNameLst>
                                          <p:attrName>fill.type</p:attrName>
                                        </p:attrNameLst>
                                      </p:cBhvr>
                                      <p:to>
                                        <p:strVal val="solid"/>
                                      </p:to>
                                    </p:set>
                                    <p:set>
                                      <p:cBhvr>
                                        <p:cTn id="176" dur="500" fill="hold"/>
                                        <p:tgtEl>
                                          <p:spTgt spid="70"/>
                                        </p:tgtEl>
                                        <p:attrNameLst>
                                          <p:attrName>fill.on</p:attrName>
                                        </p:attrNameLst>
                                      </p:cBhvr>
                                      <p:to>
                                        <p:strVal val="true"/>
                                      </p:to>
                                    </p:set>
                                  </p:childTnLst>
                                </p:cTn>
                              </p:par>
                            </p:childTnLst>
                          </p:cTn>
                        </p:par>
                        <p:par>
                          <p:cTn id="177" fill="hold">
                            <p:stCondLst>
                              <p:cond delay="1000"/>
                            </p:stCondLst>
                            <p:childTnLst>
                              <p:par>
                                <p:cTn id="178" presetID="22" presetClass="entr" presetSubtype="4" fill="hold" grpId="0" nodeType="afterEffect">
                                  <p:stCondLst>
                                    <p:cond delay="0"/>
                                  </p:stCondLst>
                                  <p:childTnLst>
                                    <p:set>
                                      <p:cBhvr>
                                        <p:cTn id="179" dur="1" fill="hold">
                                          <p:stCondLst>
                                            <p:cond delay="0"/>
                                          </p:stCondLst>
                                        </p:cTn>
                                        <p:tgtEl>
                                          <p:spTgt spid="93"/>
                                        </p:tgtEl>
                                        <p:attrNameLst>
                                          <p:attrName>style.visibility</p:attrName>
                                        </p:attrNameLst>
                                      </p:cBhvr>
                                      <p:to>
                                        <p:strVal val="visible"/>
                                      </p:to>
                                    </p:set>
                                    <p:animEffect transition="in" filter="wipe(down)">
                                      <p:cBhvr>
                                        <p:cTn id="180" dur="500"/>
                                        <p:tgtEl>
                                          <p:spTgt spid="93"/>
                                        </p:tgtEl>
                                      </p:cBhvr>
                                    </p:animEffect>
                                  </p:childTnLst>
                                </p:cTn>
                              </p:par>
                            </p:childTnLst>
                          </p:cTn>
                        </p:par>
                        <p:par>
                          <p:cTn id="181" fill="hold">
                            <p:stCondLst>
                              <p:cond delay="1500"/>
                            </p:stCondLst>
                            <p:childTnLst>
                              <p:par>
                                <p:cTn id="182" presetID="10" presetClass="entr" presetSubtype="0" fill="hold" nodeType="afterEffect">
                                  <p:stCondLst>
                                    <p:cond delay="0"/>
                                  </p:stCondLst>
                                  <p:childTnLst>
                                    <p:set>
                                      <p:cBhvr>
                                        <p:cTn id="183" dur="1" fill="hold">
                                          <p:stCondLst>
                                            <p:cond delay="0"/>
                                          </p:stCondLst>
                                        </p:cTn>
                                        <p:tgtEl>
                                          <p:spTgt spid="112"/>
                                        </p:tgtEl>
                                        <p:attrNameLst>
                                          <p:attrName>style.visibility</p:attrName>
                                        </p:attrNameLst>
                                      </p:cBhvr>
                                      <p:to>
                                        <p:strVal val="visible"/>
                                      </p:to>
                                    </p:set>
                                    <p:animEffect transition="in" filter="fade">
                                      <p:cBhvr>
                                        <p:cTn id="184" dur="500"/>
                                        <p:tgtEl>
                                          <p:spTgt spid="112"/>
                                        </p:tgtEl>
                                      </p:cBhvr>
                                    </p:animEffect>
                                  </p:childTnLst>
                                </p:cTn>
                              </p:par>
                              <p:par>
                                <p:cTn id="185" presetID="7" presetClass="emph" presetSubtype="2" fill="hold" nodeType="withEffect">
                                  <p:stCondLst>
                                    <p:cond delay="0"/>
                                  </p:stCondLst>
                                  <p:childTnLst>
                                    <p:animClr clrSpc="rgb" dir="cw">
                                      <p:cBhvr>
                                        <p:cTn id="186" dur="500" fill="hold"/>
                                        <p:tgtEl>
                                          <p:spTgt spid="39"/>
                                        </p:tgtEl>
                                        <p:attrNameLst>
                                          <p:attrName>stroke.color</p:attrName>
                                        </p:attrNameLst>
                                      </p:cBhvr>
                                      <p:to>
                                        <a:srgbClr val="A5A5A5"/>
                                      </p:to>
                                    </p:animClr>
                                    <p:set>
                                      <p:cBhvr>
                                        <p:cTn id="187" dur="500" fill="hold"/>
                                        <p:tgtEl>
                                          <p:spTgt spid="39"/>
                                        </p:tgtEl>
                                        <p:attrNameLst>
                                          <p:attrName>stroke.on</p:attrName>
                                        </p:attrNameLst>
                                      </p:cBhvr>
                                      <p:to>
                                        <p:strVal val="true"/>
                                      </p:to>
                                    </p:set>
                                  </p:childTnLst>
                                </p:cTn>
                              </p:par>
                            </p:childTnLst>
                          </p:cTn>
                        </p:par>
                        <p:par>
                          <p:cTn id="188" fill="hold">
                            <p:stCondLst>
                              <p:cond delay="2000"/>
                            </p:stCondLst>
                            <p:childTnLst>
                              <p:par>
                                <p:cTn id="189" presetID="10" presetClass="entr" presetSubtype="0" fill="hold" grpId="0" nodeType="afterEffect">
                                  <p:stCondLst>
                                    <p:cond delay="0"/>
                                  </p:stCondLst>
                                  <p:childTnLst>
                                    <p:set>
                                      <p:cBhvr>
                                        <p:cTn id="190" dur="1" fill="hold">
                                          <p:stCondLst>
                                            <p:cond delay="0"/>
                                          </p:stCondLst>
                                        </p:cTn>
                                        <p:tgtEl>
                                          <p:spTgt spid="117"/>
                                        </p:tgtEl>
                                        <p:attrNameLst>
                                          <p:attrName>style.visibility</p:attrName>
                                        </p:attrNameLst>
                                      </p:cBhvr>
                                      <p:to>
                                        <p:strVal val="visible"/>
                                      </p:to>
                                    </p:set>
                                    <p:animEffect transition="in" filter="fade">
                                      <p:cBhvr>
                                        <p:cTn id="191" dur="500"/>
                                        <p:tgtEl>
                                          <p:spTgt spid="117"/>
                                        </p:tgtEl>
                                      </p:cBhvr>
                                    </p:animEffect>
                                  </p:childTnLst>
                                </p:cTn>
                              </p:par>
                            </p:childTnLst>
                          </p:cTn>
                        </p:par>
                        <p:par>
                          <p:cTn id="192" fill="hold">
                            <p:stCondLst>
                              <p:cond delay="2500"/>
                            </p:stCondLst>
                            <p:childTnLst>
                              <p:par>
                                <p:cTn id="193" presetID="10" presetClass="exit" presetSubtype="0" fill="hold" grpId="1" nodeType="afterEffect">
                                  <p:stCondLst>
                                    <p:cond delay="0"/>
                                  </p:stCondLst>
                                  <p:childTnLst>
                                    <p:animEffect transition="out" filter="fade">
                                      <p:cBhvr>
                                        <p:cTn id="194" dur="500"/>
                                        <p:tgtEl>
                                          <p:spTgt spid="16"/>
                                        </p:tgtEl>
                                      </p:cBhvr>
                                    </p:animEffect>
                                    <p:set>
                                      <p:cBhvr>
                                        <p:cTn id="195" dur="1" fill="hold">
                                          <p:stCondLst>
                                            <p:cond delay="499"/>
                                          </p:stCondLst>
                                        </p:cTn>
                                        <p:tgtEl>
                                          <p:spTgt spid="16"/>
                                        </p:tgtEl>
                                        <p:attrNameLst>
                                          <p:attrName>style.visibility</p:attrName>
                                        </p:attrNameLst>
                                      </p:cBhvr>
                                      <p:to>
                                        <p:strVal val="hidden"/>
                                      </p:to>
                                    </p:set>
                                  </p:childTnLst>
                                </p:cTn>
                              </p:par>
                            </p:childTnLst>
                          </p:cTn>
                        </p:par>
                        <p:par>
                          <p:cTn id="196" fill="hold">
                            <p:stCondLst>
                              <p:cond delay="3000"/>
                            </p:stCondLst>
                            <p:childTnLst>
                              <p:par>
                                <p:cTn id="197" presetID="10" presetClass="entr" presetSubtype="0" fill="hold" grpId="0" nodeType="afterEffect">
                                  <p:stCondLst>
                                    <p:cond delay="0"/>
                                  </p:stCondLst>
                                  <p:childTnLst>
                                    <p:set>
                                      <p:cBhvr>
                                        <p:cTn id="198" dur="1" fill="hold">
                                          <p:stCondLst>
                                            <p:cond delay="0"/>
                                          </p:stCondLst>
                                        </p:cTn>
                                        <p:tgtEl>
                                          <p:spTgt spid="97"/>
                                        </p:tgtEl>
                                        <p:attrNameLst>
                                          <p:attrName>style.visibility</p:attrName>
                                        </p:attrNameLst>
                                      </p:cBhvr>
                                      <p:to>
                                        <p:strVal val="visible"/>
                                      </p:to>
                                    </p:set>
                                    <p:animEffect transition="in" filter="fade">
                                      <p:cBhvr>
                                        <p:cTn id="199" dur="500"/>
                                        <p:tgtEl>
                                          <p:spTgt spid="97"/>
                                        </p:tgtEl>
                                      </p:cBhvr>
                                    </p:animEffect>
                                  </p:childTnLst>
                                </p:cTn>
                              </p:par>
                            </p:childTnLst>
                          </p:cTn>
                        </p:par>
                        <p:par>
                          <p:cTn id="200" fill="hold">
                            <p:stCondLst>
                              <p:cond delay="3500"/>
                            </p:stCondLst>
                            <p:childTnLst>
                              <p:par>
                                <p:cTn id="201" presetID="26" presetClass="emph" presetSubtype="0" fill="hold" grpId="2" nodeType="afterEffect">
                                  <p:stCondLst>
                                    <p:cond delay="0"/>
                                  </p:stCondLst>
                                  <p:childTnLst>
                                    <p:animEffect transition="out" filter="fade">
                                      <p:cBhvr>
                                        <p:cTn id="202" dur="500" tmFilter="0, 0; .2, .5; .8, .5; 1, 0"/>
                                        <p:tgtEl>
                                          <p:spTgt spid="97"/>
                                        </p:tgtEl>
                                      </p:cBhvr>
                                    </p:animEffect>
                                    <p:animScale>
                                      <p:cBhvr>
                                        <p:cTn id="203" dur="250" autoRev="1" fill="hold"/>
                                        <p:tgtEl>
                                          <p:spTgt spid="97"/>
                                        </p:tgtEl>
                                      </p:cBhvr>
                                      <p:by x="105000" y="105000"/>
                                    </p:animScale>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500" fill="hold"/>
                                        <p:tgtEl>
                                          <p:spTgt spid="70"/>
                                        </p:tgtEl>
                                        <p:attrNameLst>
                                          <p:attrName>fillcolor</p:attrName>
                                        </p:attrNameLst>
                                      </p:cBhvr>
                                      <p:to>
                                        <a:srgbClr val="A5A5A5"/>
                                      </p:to>
                                    </p:animClr>
                                    <p:set>
                                      <p:cBhvr>
                                        <p:cTn id="208" dur="500" fill="hold"/>
                                        <p:tgtEl>
                                          <p:spTgt spid="70"/>
                                        </p:tgtEl>
                                        <p:attrNameLst>
                                          <p:attrName>fill.type</p:attrName>
                                        </p:attrNameLst>
                                      </p:cBhvr>
                                      <p:to>
                                        <p:strVal val="solid"/>
                                      </p:to>
                                    </p:set>
                                    <p:set>
                                      <p:cBhvr>
                                        <p:cTn id="209" dur="500" fill="hold"/>
                                        <p:tgtEl>
                                          <p:spTgt spid="70"/>
                                        </p:tgtEl>
                                        <p:attrNameLst>
                                          <p:attrName>fill.on</p:attrName>
                                        </p:attrNameLst>
                                      </p:cBhvr>
                                      <p:to>
                                        <p:strVal val="true"/>
                                      </p:to>
                                    </p:set>
                                  </p:childTnLst>
                                </p:cTn>
                              </p:par>
                              <p:par>
                                <p:cTn id="210" presetID="10" presetClass="exit" presetSubtype="0" fill="hold" nodeType="withEffect">
                                  <p:stCondLst>
                                    <p:cond delay="0"/>
                                  </p:stCondLst>
                                  <p:childTnLst>
                                    <p:animEffect transition="out" filter="fade">
                                      <p:cBhvr>
                                        <p:cTn id="211" dur="500"/>
                                        <p:tgtEl>
                                          <p:spTgt spid="76"/>
                                        </p:tgtEl>
                                      </p:cBhvr>
                                    </p:animEffect>
                                    <p:set>
                                      <p:cBhvr>
                                        <p:cTn id="212" dur="1" fill="hold">
                                          <p:stCondLst>
                                            <p:cond delay="499"/>
                                          </p:stCondLst>
                                        </p:cTn>
                                        <p:tgtEl>
                                          <p:spTgt spid="76"/>
                                        </p:tgtEl>
                                        <p:attrNameLst>
                                          <p:attrName>style.visibility</p:attrName>
                                        </p:attrNameLst>
                                      </p:cBhvr>
                                      <p:to>
                                        <p:strVal val="hidden"/>
                                      </p:to>
                                    </p:set>
                                  </p:childTnLst>
                                </p:cTn>
                              </p:par>
                              <p:par>
                                <p:cTn id="213" presetID="10" presetClass="exit" presetSubtype="0" fill="hold" grpId="1" nodeType="withEffect">
                                  <p:stCondLst>
                                    <p:cond delay="0"/>
                                  </p:stCondLst>
                                  <p:childTnLst>
                                    <p:animEffect transition="out" filter="fade">
                                      <p:cBhvr>
                                        <p:cTn id="214" dur="500"/>
                                        <p:tgtEl>
                                          <p:spTgt spid="93"/>
                                        </p:tgtEl>
                                      </p:cBhvr>
                                    </p:animEffect>
                                    <p:set>
                                      <p:cBhvr>
                                        <p:cTn id="215" dur="1" fill="hold">
                                          <p:stCondLst>
                                            <p:cond delay="499"/>
                                          </p:stCondLst>
                                        </p:cTn>
                                        <p:tgtEl>
                                          <p:spTgt spid="93"/>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117"/>
                                        </p:tgtEl>
                                      </p:cBhvr>
                                    </p:animEffect>
                                    <p:set>
                                      <p:cBhvr>
                                        <p:cTn id="218" dur="1" fill="hold">
                                          <p:stCondLst>
                                            <p:cond delay="499"/>
                                          </p:stCondLst>
                                        </p:cTn>
                                        <p:tgtEl>
                                          <p:spTgt spid="117"/>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10" presetClass="entr" presetSubtype="0" fill="hold" nodeType="clickEffect">
                                  <p:stCondLst>
                                    <p:cond delay="0"/>
                                  </p:stCondLst>
                                  <p:childTnLst>
                                    <p:set>
                                      <p:cBhvr>
                                        <p:cTn id="222" dur="1" fill="hold">
                                          <p:stCondLst>
                                            <p:cond delay="0"/>
                                          </p:stCondLst>
                                        </p:cTn>
                                        <p:tgtEl>
                                          <p:spTgt spid="98"/>
                                        </p:tgtEl>
                                        <p:attrNameLst>
                                          <p:attrName>style.visibility</p:attrName>
                                        </p:attrNameLst>
                                      </p:cBhvr>
                                      <p:to>
                                        <p:strVal val="visible"/>
                                      </p:to>
                                    </p:set>
                                    <p:animEffect transition="in" filter="fade">
                                      <p:cBhvr>
                                        <p:cTn id="223" dur="500"/>
                                        <p:tgtEl>
                                          <p:spTgt spid="98"/>
                                        </p:tgtEl>
                                      </p:cBhvr>
                                    </p:animEffect>
                                  </p:childTnLst>
                                </p:cTn>
                              </p:par>
                            </p:childTnLst>
                          </p:cTn>
                        </p:par>
                        <p:par>
                          <p:cTn id="224" fill="hold">
                            <p:stCondLst>
                              <p:cond delay="500"/>
                            </p:stCondLst>
                            <p:childTnLst>
                              <p:par>
                                <p:cTn id="225" presetID="32" presetClass="emph" presetSubtype="0" fill="hold" nodeType="afterEffect">
                                  <p:stCondLst>
                                    <p:cond delay="0"/>
                                  </p:stCondLst>
                                  <p:childTnLst>
                                    <p:animRot by="120000">
                                      <p:cBhvr>
                                        <p:cTn id="226" dur="100" fill="hold">
                                          <p:stCondLst>
                                            <p:cond delay="0"/>
                                          </p:stCondLst>
                                        </p:cTn>
                                        <p:tgtEl>
                                          <p:spTgt spid="98"/>
                                        </p:tgtEl>
                                        <p:attrNameLst>
                                          <p:attrName>r</p:attrName>
                                        </p:attrNameLst>
                                      </p:cBhvr>
                                    </p:animRot>
                                    <p:animRot by="-240000">
                                      <p:cBhvr>
                                        <p:cTn id="227" dur="200" fill="hold">
                                          <p:stCondLst>
                                            <p:cond delay="200"/>
                                          </p:stCondLst>
                                        </p:cTn>
                                        <p:tgtEl>
                                          <p:spTgt spid="98"/>
                                        </p:tgtEl>
                                        <p:attrNameLst>
                                          <p:attrName>r</p:attrName>
                                        </p:attrNameLst>
                                      </p:cBhvr>
                                    </p:animRot>
                                    <p:animRot by="240000">
                                      <p:cBhvr>
                                        <p:cTn id="228" dur="200" fill="hold">
                                          <p:stCondLst>
                                            <p:cond delay="400"/>
                                          </p:stCondLst>
                                        </p:cTn>
                                        <p:tgtEl>
                                          <p:spTgt spid="98"/>
                                        </p:tgtEl>
                                        <p:attrNameLst>
                                          <p:attrName>r</p:attrName>
                                        </p:attrNameLst>
                                      </p:cBhvr>
                                    </p:animRot>
                                    <p:animRot by="-240000">
                                      <p:cBhvr>
                                        <p:cTn id="229" dur="200" fill="hold">
                                          <p:stCondLst>
                                            <p:cond delay="600"/>
                                          </p:stCondLst>
                                        </p:cTn>
                                        <p:tgtEl>
                                          <p:spTgt spid="98"/>
                                        </p:tgtEl>
                                        <p:attrNameLst>
                                          <p:attrName>r</p:attrName>
                                        </p:attrNameLst>
                                      </p:cBhvr>
                                    </p:animRot>
                                    <p:animRot by="120000">
                                      <p:cBhvr>
                                        <p:cTn id="230" dur="200" fill="hold">
                                          <p:stCondLst>
                                            <p:cond delay="800"/>
                                          </p:stCondLst>
                                        </p:cTn>
                                        <p:tgtEl>
                                          <p:spTgt spid="98"/>
                                        </p:tgtEl>
                                        <p:attrNameLst>
                                          <p:attrName>r</p:attrName>
                                        </p:attrNameLst>
                                      </p:cBhvr>
                                    </p:animRot>
                                  </p:childTnLst>
                                </p:cTn>
                              </p:par>
                            </p:childTnLst>
                          </p:cTn>
                        </p:par>
                      </p:childTnLst>
                    </p:cTn>
                  </p:par>
                  <p:par>
                    <p:cTn id="231" fill="hold">
                      <p:stCondLst>
                        <p:cond delay="indefinite"/>
                      </p:stCondLst>
                      <p:childTnLst>
                        <p:par>
                          <p:cTn id="232" fill="hold">
                            <p:stCondLst>
                              <p:cond delay="0"/>
                            </p:stCondLst>
                            <p:childTnLst>
                              <p:par>
                                <p:cTn id="233" presetID="1" presetClass="emph" presetSubtype="2" fill="hold" nodeType="clickEffect">
                                  <p:stCondLst>
                                    <p:cond delay="0"/>
                                  </p:stCondLst>
                                  <p:childTnLst>
                                    <p:animClr clrSpc="rgb" dir="cw">
                                      <p:cBhvr>
                                        <p:cTn id="234" dur="500" fill="hold"/>
                                        <p:tgtEl>
                                          <p:spTgt spid="5"/>
                                        </p:tgtEl>
                                        <p:attrNameLst>
                                          <p:attrName>fillcolor</p:attrName>
                                        </p:attrNameLst>
                                      </p:cBhvr>
                                      <p:to>
                                        <a:schemeClr val="accent2"/>
                                      </p:to>
                                    </p:animClr>
                                    <p:set>
                                      <p:cBhvr>
                                        <p:cTn id="235" dur="500" fill="hold"/>
                                        <p:tgtEl>
                                          <p:spTgt spid="5"/>
                                        </p:tgtEl>
                                        <p:attrNameLst>
                                          <p:attrName>fill.type</p:attrName>
                                        </p:attrNameLst>
                                      </p:cBhvr>
                                      <p:to>
                                        <p:strVal val="solid"/>
                                      </p:to>
                                    </p:set>
                                    <p:set>
                                      <p:cBhvr>
                                        <p:cTn id="236" dur="500" fill="hold"/>
                                        <p:tgtEl>
                                          <p:spTgt spid="5"/>
                                        </p:tgtEl>
                                        <p:attrNameLst>
                                          <p:attrName>fill.on</p:attrName>
                                        </p:attrNameLst>
                                      </p:cBhvr>
                                      <p:to>
                                        <p:strVal val="true"/>
                                      </p:to>
                                    </p:set>
                                  </p:childTnLst>
                                </p:cTn>
                              </p:par>
                            </p:childTnLst>
                          </p:cTn>
                        </p:par>
                        <p:par>
                          <p:cTn id="237" fill="hold">
                            <p:stCondLst>
                              <p:cond delay="500"/>
                            </p:stCondLst>
                            <p:childTnLst>
                              <p:par>
                                <p:cTn id="238" presetID="22" presetClass="entr" presetSubtype="4" fill="hold" nodeType="afterEffect">
                                  <p:stCondLst>
                                    <p:cond delay="0"/>
                                  </p:stCondLst>
                                  <p:childTnLst>
                                    <p:set>
                                      <p:cBhvr>
                                        <p:cTn id="239" dur="1" fill="hold">
                                          <p:stCondLst>
                                            <p:cond delay="0"/>
                                          </p:stCondLst>
                                        </p:cTn>
                                        <p:tgtEl>
                                          <p:spTgt spid="101"/>
                                        </p:tgtEl>
                                        <p:attrNameLst>
                                          <p:attrName>style.visibility</p:attrName>
                                        </p:attrNameLst>
                                      </p:cBhvr>
                                      <p:to>
                                        <p:strVal val="visible"/>
                                      </p:to>
                                    </p:set>
                                    <p:animEffect transition="in" filter="wipe(down)">
                                      <p:cBhvr>
                                        <p:cTn id="240" dur="500"/>
                                        <p:tgtEl>
                                          <p:spTgt spid="101"/>
                                        </p:tgtEl>
                                      </p:cBhvr>
                                    </p:animEffect>
                                  </p:childTnLst>
                                </p:cTn>
                              </p:par>
                            </p:childTnLst>
                          </p:cTn>
                        </p:par>
                        <p:par>
                          <p:cTn id="241" fill="hold">
                            <p:stCondLst>
                              <p:cond delay="1000"/>
                            </p:stCondLst>
                            <p:childTnLst>
                              <p:par>
                                <p:cTn id="242" presetID="22" presetClass="entr" presetSubtype="2" fill="hold" nodeType="afterEffect">
                                  <p:stCondLst>
                                    <p:cond delay="0"/>
                                  </p:stCondLst>
                                  <p:childTnLst>
                                    <p:set>
                                      <p:cBhvr>
                                        <p:cTn id="243" dur="1" fill="hold">
                                          <p:stCondLst>
                                            <p:cond delay="0"/>
                                          </p:stCondLst>
                                        </p:cTn>
                                        <p:tgtEl>
                                          <p:spTgt spid="103"/>
                                        </p:tgtEl>
                                        <p:attrNameLst>
                                          <p:attrName>style.visibility</p:attrName>
                                        </p:attrNameLst>
                                      </p:cBhvr>
                                      <p:to>
                                        <p:strVal val="visible"/>
                                      </p:to>
                                    </p:set>
                                    <p:animEffect transition="in" filter="wipe(right)">
                                      <p:cBhvr>
                                        <p:cTn id="244" dur="500"/>
                                        <p:tgtEl>
                                          <p:spTgt spid="103"/>
                                        </p:tgtEl>
                                      </p:cBhvr>
                                    </p:animEffect>
                                  </p:childTnLst>
                                </p:cTn>
                              </p:par>
                              <p:par>
                                <p:cTn id="245" presetID="22" presetClass="entr" presetSubtype="2" fill="hold" nodeType="withEffect">
                                  <p:stCondLst>
                                    <p:cond delay="0"/>
                                  </p:stCondLst>
                                  <p:childTnLst>
                                    <p:set>
                                      <p:cBhvr>
                                        <p:cTn id="246" dur="1" fill="hold">
                                          <p:stCondLst>
                                            <p:cond delay="0"/>
                                          </p:stCondLst>
                                        </p:cTn>
                                        <p:tgtEl>
                                          <p:spTgt spid="102"/>
                                        </p:tgtEl>
                                        <p:attrNameLst>
                                          <p:attrName>style.visibility</p:attrName>
                                        </p:attrNameLst>
                                      </p:cBhvr>
                                      <p:to>
                                        <p:strVal val="visible"/>
                                      </p:to>
                                    </p:set>
                                    <p:animEffect transition="in" filter="wipe(right)">
                                      <p:cBhvr>
                                        <p:cTn id="247" dur="500"/>
                                        <p:tgtEl>
                                          <p:spTgt spid="102"/>
                                        </p:tgtEl>
                                      </p:cBhvr>
                                    </p:animEffect>
                                  </p:childTnLst>
                                </p:cTn>
                              </p:par>
                            </p:childTnLst>
                          </p:cTn>
                        </p:par>
                        <p:par>
                          <p:cTn id="248" fill="hold">
                            <p:stCondLst>
                              <p:cond delay="1500"/>
                            </p:stCondLst>
                            <p:childTnLst>
                              <p:par>
                                <p:cTn id="249" presetID="10" presetClass="entr" presetSubtype="0" fill="hold" grpId="0" nodeType="afterEffect">
                                  <p:stCondLst>
                                    <p:cond delay="0"/>
                                  </p:stCondLst>
                                  <p:childTnLst>
                                    <p:set>
                                      <p:cBhvr>
                                        <p:cTn id="250" dur="1" fill="hold">
                                          <p:stCondLst>
                                            <p:cond delay="0"/>
                                          </p:stCondLst>
                                        </p:cTn>
                                        <p:tgtEl>
                                          <p:spTgt spid="107"/>
                                        </p:tgtEl>
                                        <p:attrNameLst>
                                          <p:attrName>style.visibility</p:attrName>
                                        </p:attrNameLst>
                                      </p:cBhvr>
                                      <p:to>
                                        <p:strVal val="visible"/>
                                      </p:to>
                                    </p:set>
                                    <p:animEffect transition="in" filter="fade">
                                      <p:cBhvr>
                                        <p:cTn id="251" dur="500"/>
                                        <p:tgtEl>
                                          <p:spTgt spid="107"/>
                                        </p:tgtEl>
                                      </p:cBhvr>
                                    </p:animEffect>
                                  </p:childTnLst>
                                </p:cTn>
                              </p:par>
                            </p:childTnLst>
                          </p:cTn>
                        </p:par>
                      </p:childTnLst>
                    </p:cTn>
                  </p:par>
                  <p:par>
                    <p:cTn id="252" fill="hold">
                      <p:stCondLst>
                        <p:cond delay="indefinite"/>
                      </p:stCondLst>
                      <p:childTnLst>
                        <p:par>
                          <p:cTn id="253" fill="hold">
                            <p:stCondLst>
                              <p:cond delay="0"/>
                            </p:stCondLst>
                            <p:childTnLst>
                              <p:par>
                                <p:cTn id="254" presetID="1" presetClass="emph" presetSubtype="2" fill="hold" nodeType="clickEffect">
                                  <p:stCondLst>
                                    <p:cond delay="0"/>
                                  </p:stCondLst>
                                  <p:childTnLst>
                                    <p:animClr clrSpc="rgb" dir="cw">
                                      <p:cBhvr>
                                        <p:cTn id="255" dur="500" fill="hold"/>
                                        <p:tgtEl>
                                          <p:spTgt spid="5"/>
                                        </p:tgtEl>
                                        <p:attrNameLst>
                                          <p:attrName>fillcolor</p:attrName>
                                        </p:attrNameLst>
                                      </p:cBhvr>
                                      <p:to>
                                        <a:srgbClr val="A5A5A5"/>
                                      </p:to>
                                    </p:animClr>
                                    <p:set>
                                      <p:cBhvr>
                                        <p:cTn id="256" dur="500" fill="hold"/>
                                        <p:tgtEl>
                                          <p:spTgt spid="5"/>
                                        </p:tgtEl>
                                        <p:attrNameLst>
                                          <p:attrName>fill.type</p:attrName>
                                        </p:attrNameLst>
                                      </p:cBhvr>
                                      <p:to>
                                        <p:strVal val="solid"/>
                                      </p:to>
                                    </p:set>
                                    <p:set>
                                      <p:cBhvr>
                                        <p:cTn id="257" dur="500" fill="hold"/>
                                        <p:tgtEl>
                                          <p:spTgt spid="5"/>
                                        </p:tgtEl>
                                        <p:attrNameLst>
                                          <p:attrName>fill.on</p:attrName>
                                        </p:attrNameLst>
                                      </p:cBhvr>
                                      <p:to>
                                        <p:strVal val="true"/>
                                      </p:to>
                                    </p:set>
                                  </p:childTnLst>
                                </p:cTn>
                              </p:par>
                              <p:par>
                                <p:cTn id="258" presetID="1" presetClass="emph" presetSubtype="2" fill="hold" nodeType="withEffect">
                                  <p:stCondLst>
                                    <p:cond delay="0"/>
                                  </p:stCondLst>
                                  <p:childTnLst>
                                    <p:animClr clrSpc="rgb" dir="cw">
                                      <p:cBhvr>
                                        <p:cTn id="259" dur="500" fill="hold"/>
                                        <p:tgtEl>
                                          <p:spTgt spid="47"/>
                                        </p:tgtEl>
                                        <p:attrNameLst>
                                          <p:attrName>fillcolor</p:attrName>
                                        </p:attrNameLst>
                                      </p:cBhvr>
                                      <p:to>
                                        <a:schemeClr val="accent2"/>
                                      </p:to>
                                    </p:animClr>
                                    <p:set>
                                      <p:cBhvr>
                                        <p:cTn id="260" dur="500" fill="hold"/>
                                        <p:tgtEl>
                                          <p:spTgt spid="47"/>
                                        </p:tgtEl>
                                        <p:attrNameLst>
                                          <p:attrName>fill.type</p:attrName>
                                        </p:attrNameLst>
                                      </p:cBhvr>
                                      <p:to>
                                        <p:strVal val="solid"/>
                                      </p:to>
                                    </p:set>
                                    <p:set>
                                      <p:cBhvr>
                                        <p:cTn id="261" dur="500" fill="hold"/>
                                        <p:tgtEl>
                                          <p:spTgt spid="47"/>
                                        </p:tgtEl>
                                        <p:attrNameLst>
                                          <p:attrName>fill.on</p:attrName>
                                        </p:attrNameLst>
                                      </p:cBhvr>
                                      <p:to>
                                        <p:strVal val="true"/>
                                      </p:to>
                                    </p:set>
                                  </p:childTnLst>
                                </p:cTn>
                              </p:par>
                            </p:childTnLst>
                          </p:cTn>
                        </p:par>
                        <p:par>
                          <p:cTn id="262" fill="hold">
                            <p:stCondLst>
                              <p:cond delay="500"/>
                            </p:stCondLst>
                            <p:childTnLst>
                              <p:par>
                                <p:cTn id="263" presetID="10" presetClass="entr" presetSubtype="0" fill="hold" grpId="0" nodeType="afterEffect">
                                  <p:stCondLst>
                                    <p:cond delay="0"/>
                                  </p:stCondLst>
                                  <p:childTnLst>
                                    <p:set>
                                      <p:cBhvr>
                                        <p:cTn id="264" dur="1" fill="hold">
                                          <p:stCondLst>
                                            <p:cond delay="0"/>
                                          </p:stCondLst>
                                        </p:cTn>
                                        <p:tgtEl>
                                          <p:spTgt spid="113"/>
                                        </p:tgtEl>
                                        <p:attrNameLst>
                                          <p:attrName>style.visibility</p:attrName>
                                        </p:attrNameLst>
                                      </p:cBhvr>
                                      <p:to>
                                        <p:strVal val="visible"/>
                                      </p:to>
                                    </p:set>
                                    <p:animEffect transition="in" filter="fade">
                                      <p:cBhvr>
                                        <p:cTn id="265" dur="500"/>
                                        <p:tgtEl>
                                          <p:spTgt spid="113"/>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xit" presetSubtype="0" fill="hold" grpId="1" nodeType="clickEffect">
                                  <p:stCondLst>
                                    <p:cond delay="0"/>
                                  </p:stCondLst>
                                  <p:childTnLst>
                                    <p:animEffect transition="out" filter="fade">
                                      <p:cBhvr>
                                        <p:cTn id="269" dur="500"/>
                                        <p:tgtEl>
                                          <p:spTgt spid="113"/>
                                        </p:tgtEl>
                                      </p:cBhvr>
                                    </p:animEffect>
                                    <p:set>
                                      <p:cBhvr>
                                        <p:cTn id="270" dur="1" fill="hold">
                                          <p:stCondLst>
                                            <p:cond delay="499"/>
                                          </p:stCondLst>
                                        </p:cTn>
                                        <p:tgtEl>
                                          <p:spTgt spid="113"/>
                                        </p:tgtEl>
                                        <p:attrNameLst>
                                          <p:attrName>style.visibility</p:attrName>
                                        </p:attrNameLst>
                                      </p:cBhvr>
                                      <p:to>
                                        <p:strVal val="hidden"/>
                                      </p:to>
                                    </p:set>
                                  </p:childTnLst>
                                </p:cTn>
                              </p:par>
                              <p:par>
                                <p:cTn id="271" presetID="10" presetClass="exit" presetSubtype="0" fill="hold" nodeType="withEffect">
                                  <p:stCondLst>
                                    <p:cond delay="0"/>
                                  </p:stCondLst>
                                  <p:childTnLst>
                                    <p:animEffect transition="out" filter="fade">
                                      <p:cBhvr>
                                        <p:cTn id="272" dur="500"/>
                                        <p:tgtEl>
                                          <p:spTgt spid="101"/>
                                        </p:tgtEl>
                                      </p:cBhvr>
                                    </p:animEffect>
                                    <p:set>
                                      <p:cBhvr>
                                        <p:cTn id="273" dur="1" fill="hold">
                                          <p:stCondLst>
                                            <p:cond delay="499"/>
                                          </p:stCondLst>
                                        </p:cTn>
                                        <p:tgtEl>
                                          <p:spTgt spid="101"/>
                                        </p:tgtEl>
                                        <p:attrNameLst>
                                          <p:attrName>style.visibility</p:attrName>
                                        </p:attrNameLst>
                                      </p:cBhvr>
                                      <p:to>
                                        <p:strVal val="hidden"/>
                                      </p:to>
                                    </p:set>
                                  </p:childTnLst>
                                </p:cTn>
                              </p:par>
                              <p:par>
                                <p:cTn id="274" presetID="10" presetClass="exit" presetSubtype="0" fill="hold" nodeType="withEffect">
                                  <p:stCondLst>
                                    <p:cond delay="0"/>
                                  </p:stCondLst>
                                  <p:childTnLst>
                                    <p:animEffect transition="out" filter="fade">
                                      <p:cBhvr>
                                        <p:cTn id="275" dur="500"/>
                                        <p:tgtEl>
                                          <p:spTgt spid="103"/>
                                        </p:tgtEl>
                                      </p:cBhvr>
                                    </p:animEffect>
                                    <p:set>
                                      <p:cBhvr>
                                        <p:cTn id="276" dur="1" fill="hold">
                                          <p:stCondLst>
                                            <p:cond delay="499"/>
                                          </p:stCondLst>
                                        </p:cTn>
                                        <p:tgtEl>
                                          <p:spTgt spid="103"/>
                                        </p:tgtEl>
                                        <p:attrNameLst>
                                          <p:attrName>style.visibility</p:attrName>
                                        </p:attrNameLst>
                                      </p:cBhvr>
                                      <p:to>
                                        <p:strVal val="hidden"/>
                                      </p:to>
                                    </p:set>
                                  </p:childTnLst>
                                </p:cTn>
                              </p:par>
                              <p:par>
                                <p:cTn id="277" presetID="10" presetClass="exit" presetSubtype="0" fill="hold" nodeType="withEffect">
                                  <p:stCondLst>
                                    <p:cond delay="0"/>
                                  </p:stCondLst>
                                  <p:childTnLst>
                                    <p:animEffect transition="out" filter="fade">
                                      <p:cBhvr>
                                        <p:cTn id="278" dur="500"/>
                                        <p:tgtEl>
                                          <p:spTgt spid="102"/>
                                        </p:tgtEl>
                                      </p:cBhvr>
                                    </p:animEffect>
                                    <p:set>
                                      <p:cBhvr>
                                        <p:cTn id="279" dur="1" fill="hold">
                                          <p:stCondLst>
                                            <p:cond delay="499"/>
                                          </p:stCondLst>
                                        </p:cTn>
                                        <p:tgtEl>
                                          <p:spTgt spid="102"/>
                                        </p:tgtEl>
                                        <p:attrNameLst>
                                          <p:attrName>style.visibility</p:attrName>
                                        </p:attrNameLst>
                                      </p:cBhvr>
                                      <p:to>
                                        <p:strVal val="hidden"/>
                                      </p:to>
                                    </p:set>
                                  </p:childTnLst>
                                </p:cTn>
                              </p:par>
                              <p:par>
                                <p:cTn id="280" presetID="10" presetClass="exit" presetSubtype="0" fill="hold" grpId="1" nodeType="withEffect">
                                  <p:stCondLst>
                                    <p:cond delay="0"/>
                                  </p:stCondLst>
                                  <p:childTnLst>
                                    <p:animEffect transition="out" filter="fade">
                                      <p:cBhvr>
                                        <p:cTn id="281" dur="500"/>
                                        <p:tgtEl>
                                          <p:spTgt spid="107"/>
                                        </p:tgtEl>
                                      </p:cBhvr>
                                    </p:animEffect>
                                    <p:set>
                                      <p:cBhvr>
                                        <p:cTn id="282" dur="1" fill="hold">
                                          <p:stCondLst>
                                            <p:cond delay="499"/>
                                          </p:stCondLst>
                                        </p:cTn>
                                        <p:tgtEl>
                                          <p:spTgt spid="107"/>
                                        </p:tgtEl>
                                        <p:attrNameLst>
                                          <p:attrName>style.visibility</p:attrName>
                                        </p:attrNameLst>
                                      </p:cBhvr>
                                      <p:to>
                                        <p:strVal val="hidden"/>
                                      </p:to>
                                    </p:set>
                                  </p:childTnLst>
                                </p:cTn>
                              </p:par>
                            </p:childTnLst>
                          </p:cTn>
                        </p:par>
                        <p:par>
                          <p:cTn id="283" fill="hold">
                            <p:stCondLst>
                              <p:cond delay="500"/>
                            </p:stCondLst>
                            <p:childTnLst>
                              <p:par>
                                <p:cTn id="284" presetID="1" presetClass="emph" presetSubtype="2" fill="hold" nodeType="afterEffect">
                                  <p:stCondLst>
                                    <p:cond delay="0"/>
                                  </p:stCondLst>
                                  <p:childTnLst>
                                    <p:animClr clrSpc="rgb" dir="cw">
                                      <p:cBhvr>
                                        <p:cTn id="285" dur="500" fill="hold"/>
                                        <p:tgtEl>
                                          <p:spTgt spid="70"/>
                                        </p:tgtEl>
                                        <p:attrNameLst>
                                          <p:attrName>fillcolor</p:attrName>
                                        </p:attrNameLst>
                                      </p:cBhvr>
                                      <p:to>
                                        <a:schemeClr val="accent2"/>
                                      </p:to>
                                    </p:animClr>
                                    <p:set>
                                      <p:cBhvr>
                                        <p:cTn id="286" dur="500" fill="hold"/>
                                        <p:tgtEl>
                                          <p:spTgt spid="70"/>
                                        </p:tgtEl>
                                        <p:attrNameLst>
                                          <p:attrName>fill.type</p:attrName>
                                        </p:attrNameLst>
                                      </p:cBhvr>
                                      <p:to>
                                        <p:strVal val="solid"/>
                                      </p:to>
                                    </p:set>
                                    <p:set>
                                      <p:cBhvr>
                                        <p:cTn id="287" dur="500" fill="hold"/>
                                        <p:tgtEl>
                                          <p:spTgt spid="70"/>
                                        </p:tgtEl>
                                        <p:attrNameLst>
                                          <p:attrName>fill.on</p:attrName>
                                        </p:attrNameLst>
                                      </p:cBhvr>
                                      <p:to>
                                        <p:strVal val="true"/>
                                      </p:to>
                                    </p:set>
                                  </p:childTnLst>
                                </p:cTn>
                              </p:par>
                              <p:par>
                                <p:cTn id="288" presetID="1" presetClass="emph" presetSubtype="2" fill="hold" nodeType="withEffect">
                                  <p:stCondLst>
                                    <p:cond delay="0"/>
                                  </p:stCondLst>
                                  <p:childTnLst>
                                    <p:animClr clrSpc="rgb" dir="cw">
                                      <p:cBhvr>
                                        <p:cTn id="289" dur="500" fill="hold"/>
                                        <p:tgtEl>
                                          <p:spTgt spid="47"/>
                                        </p:tgtEl>
                                        <p:attrNameLst>
                                          <p:attrName>fillcolor</p:attrName>
                                        </p:attrNameLst>
                                      </p:cBhvr>
                                      <p:to>
                                        <a:srgbClr val="A5A5A5"/>
                                      </p:to>
                                    </p:animClr>
                                    <p:set>
                                      <p:cBhvr>
                                        <p:cTn id="290" dur="500" fill="hold"/>
                                        <p:tgtEl>
                                          <p:spTgt spid="47"/>
                                        </p:tgtEl>
                                        <p:attrNameLst>
                                          <p:attrName>fill.type</p:attrName>
                                        </p:attrNameLst>
                                      </p:cBhvr>
                                      <p:to>
                                        <p:strVal val="solid"/>
                                      </p:to>
                                    </p:set>
                                    <p:set>
                                      <p:cBhvr>
                                        <p:cTn id="291" dur="500" fill="hold"/>
                                        <p:tgtEl>
                                          <p:spTgt spid="47"/>
                                        </p:tgtEl>
                                        <p:attrNameLst>
                                          <p:attrName>fill.on</p:attrName>
                                        </p:attrNameLst>
                                      </p:cBhvr>
                                      <p:to>
                                        <p:strVal val="true"/>
                                      </p:to>
                                    </p:set>
                                  </p:childTnLst>
                                </p:cTn>
                              </p:par>
                            </p:childTnLst>
                          </p:cTn>
                        </p:par>
                        <p:par>
                          <p:cTn id="292" fill="hold">
                            <p:stCondLst>
                              <p:cond delay="1000"/>
                            </p:stCondLst>
                            <p:childTnLst>
                              <p:par>
                                <p:cTn id="293" presetID="22" presetClass="entr" presetSubtype="4" fill="hold" grpId="0" nodeType="afterEffect">
                                  <p:stCondLst>
                                    <p:cond delay="0"/>
                                  </p:stCondLst>
                                  <p:childTnLst>
                                    <p:set>
                                      <p:cBhvr>
                                        <p:cTn id="294" dur="1" fill="hold">
                                          <p:stCondLst>
                                            <p:cond delay="0"/>
                                          </p:stCondLst>
                                        </p:cTn>
                                        <p:tgtEl>
                                          <p:spTgt spid="120"/>
                                        </p:tgtEl>
                                        <p:attrNameLst>
                                          <p:attrName>style.visibility</p:attrName>
                                        </p:attrNameLst>
                                      </p:cBhvr>
                                      <p:to>
                                        <p:strVal val="visible"/>
                                      </p:to>
                                    </p:set>
                                    <p:animEffect transition="in" filter="wipe(down)">
                                      <p:cBhvr>
                                        <p:cTn id="295" dur="500"/>
                                        <p:tgtEl>
                                          <p:spTgt spid="120"/>
                                        </p:tgtEl>
                                      </p:cBhvr>
                                    </p:animEffect>
                                  </p:childTnLst>
                                </p:cTn>
                              </p:par>
                            </p:childTnLst>
                          </p:cTn>
                        </p:par>
                        <p:par>
                          <p:cTn id="296" fill="hold">
                            <p:stCondLst>
                              <p:cond delay="1500"/>
                            </p:stCondLst>
                            <p:childTnLst>
                              <p:par>
                                <p:cTn id="297" presetID="10" presetClass="entr" presetSubtype="0" fill="hold" nodeType="afterEffect">
                                  <p:stCondLst>
                                    <p:cond delay="0"/>
                                  </p:stCondLst>
                                  <p:childTnLst>
                                    <p:set>
                                      <p:cBhvr>
                                        <p:cTn id="298" dur="1" fill="hold">
                                          <p:stCondLst>
                                            <p:cond delay="0"/>
                                          </p:stCondLst>
                                        </p:cTn>
                                        <p:tgtEl>
                                          <p:spTgt spid="119"/>
                                        </p:tgtEl>
                                        <p:attrNameLst>
                                          <p:attrName>style.visibility</p:attrName>
                                        </p:attrNameLst>
                                      </p:cBhvr>
                                      <p:to>
                                        <p:strVal val="visible"/>
                                      </p:to>
                                    </p:set>
                                    <p:animEffect transition="in" filter="fade">
                                      <p:cBhvr>
                                        <p:cTn id="299" dur="500"/>
                                        <p:tgtEl>
                                          <p:spTgt spid="119"/>
                                        </p:tgtEl>
                                      </p:cBhvr>
                                    </p:animEffect>
                                  </p:childTnLst>
                                </p:cTn>
                              </p:par>
                              <p:par>
                                <p:cTn id="300" presetID="7" presetClass="emph" presetSubtype="2" fill="hold" nodeType="withEffect">
                                  <p:stCondLst>
                                    <p:cond delay="0"/>
                                  </p:stCondLst>
                                  <p:childTnLst>
                                    <p:animClr clrSpc="rgb" dir="cw">
                                      <p:cBhvr>
                                        <p:cTn id="301" dur="500" fill="hold"/>
                                        <p:tgtEl>
                                          <p:spTgt spid="112"/>
                                        </p:tgtEl>
                                        <p:attrNameLst>
                                          <p:attrName>stroke.color</p:attrName>
                                        </p:attrNameLst>
                                      </p:cBhvr>
                                      <p:to>
                                        <a:srgbClr val="A5A5A5"/>
                                      </p:to>
                                    </p:animClr>
                                    <p:set>
                                      <p:cBhvr>
                                        <p:cTn id="302" dur="500" fill="hold"/>
                                        <p:tgtEl>
                                          <p:spTgt spid="112"/>
                                        </p:tgtEl>
                                        <p:attrNameLst>
                                          <p:attrName>stroke.on</p:attrName>
                                        </p:attrNameLst>
                                      </p:cBhvr>
                                      <p:to>
                                        <p:strVal val="true"/>
                                      </p:to>
                                    </p:set>
                                  </p:childTnLst>
                                </p:cTn>
                              </p:par>
                            </p:childTnLst>
                          </p:cTn>
                        </p:par>
                        <p:par>
                          <p:cTn id="303" fill="hold">
                            <p:stCondLst>
                              <p:cond delay="2000"/>
                            </p:stCondLst>
                            <p:childTnLst>
                              <p:par>
                                <p:cTn id="304" presetID="10" presetClass="exit" presetSubtype="0" fill="hold" grpId="3" nodeType="afterEffect">
                                  <p:stCondLst>
                                    <p:cond delay="0"/>
                                  </p:stCondLst>
                                  <p:childTnLst>
                                    <p:animEffect transition="out" filter="fade">
                                      <p:cBhvr>
                                        <p:cTn id="305" dur="500"/>
                                        <p:tgtEl>
                                          <p:spTgt spid="97"/>
                                        </p:tgtEl>
                                      </p:cBhvr>
                                    </p:animEffect>
                                    <p:set>
                                      <p:cBhvr>
                                        <p:cTn id="306" dur="1" fill="hold">
                                          <p:stCondLst>
                                            <p:cond delay="499"/>
                                          </p:stCondLst>
                                        </p:cTn>
                                        <p:tgtEl>
                                          <p:spTgt spid="97"/>
                                        </p:tgtEl>
                                        <p:attrNameLst>
                                          <p:attrName>style.visibility</p:attrName>
                                        </p:attrNameLst>
                                      </p:cBhvr>
                                      <p:to>
                                        <p:strVal val="hidden"/>
                                      </p:to>
                                    </p:set>
                                  </p:childTnLst>
                                </p:cTn>
                              </p:par>
                            </p:childTnLst>
                          </p:cTn>
                        </p:par>
                        <p:par>
                          <p:cTn id="307" fill="hold">
                            <p:stCondLst>
                              <p:cond delay="2500"/>
                            </p:stCondLst>
                            <p:childTnLst>
                              <p:par>
                                <p:cTn id="308" presetID="10" presetClass="entr" presetSubtype="0" fill="hold" grpId="0" nodeType="afterEffect">
                                  <p:stCondLst>
                                    <p:cond delay="0"/>
                                  </p:stCondLst>
                                  <p:childTnLst>
                                    <p:set>
                                      <p:cBhvr>
                                        <p:cTn id="309" dur="1" fill="hold">
                                          <p:stCondLst>
                                            <p:cond delay="0"/>
                                          </p:stCondLst>
                                        </p:cTn>
                                        <p:tgtEl>
                                          <p:spTgt spid="122"/>
                                        </p:tgtEl>
                                        <p:attrNameLst>
                                          <p:attrName>style.visibility</p:attrName>
                                        </p:attrNameLst>
                                      </p:cBhvr>
                                      <p:to>
                                        <p:strVal val="visible"/>
                                      </p:to>
                                    </p:set>
                                    <p:animEffect transition="in" filter="fade">
                                      <p:cBhvr>
                                        <p:cTn id="310" dur="500"/>
                                        <p:tgtEl>
                                          <p:spTgt spid="122"/>
                                        </p:tgtEl>
                                      </p:cBhvr>
                                    </p:animEffect>
                                  </p:childTnLst>
                                </p:cTn>
                              </p:par>
                            </p:childTnLst>
                          </p:cTn>
                        </p:par>
                        <p:par>
                          <p:cTn id="311" fill="hold">
                            <p:stCondLst>
                              <p:cond delay="3000"/>
                            </p:stCondLst>
                            <p:childTnLst>
                              <p:par>
                                <p:cTn id="312" presetID="26" presetClass="emph" presetSubtype="0" fill="hold" grpId="1" nodeType="afterEffect">
                                  <p:stCondLst>
                                    <p:cond delay="0"/>
                                  </p:stCondLst>
                                  <p:childTnLst>
                                    <p:animEffect transition="out" filter="fade">
                                      <p:cBhvr>
                                        <p:cTn id="313" dur="500" tmFilter="0, 0; .2, .5; .8, .5; 1, 0"/>
                                        <p:tgtEl>
                                          <p:spTgt spid="122"/>
                                        </p:tgtEl>
                                      </p:cBhvr>
                                    </p:animEffect>
                                    <p:animScale>
                                      <p:cBhvr>
                                        <p:cTn id="314" dur="250" autoRev="1" fill="hold"/>
                                        <p:tgtEl>
                                          <p:spTgt spid="122"/>
                                        </p:tgtEl>
                                      </p:cBhvr>
                                      <p:by x="105000" y="105000"/>
                                    </p:animScale>
                                  </p:childTnLst>
                                </p:cTn>
                              </p:par>
                            </p:childTnLst>
                          </p:cTn>
                        </p:par>
                      </p:childTnLst>
                    </p:cTn>
                  </p:par>
                  <p:par>
                    <p:cTn id="315" fill="hold">
                      <p:stCondLst>
                        <p:cond delay="indefinite"/>
                      </p:stCondLst>
                      <p:childTnLst>
                        <p:par>
                          <p:cTn id="316" fill="hold">
                            <p:stCondLst>
                              <p:cond delay="0"/>
                            </p:stCondLst>
                            <p:childTnLst>
                              <p:par>
                                <p:cTn id="317" presetID="10" presetClass="exit" presetSubtype="0" fill="hold" nodeType="clickEffect">
                                  <p:stCondLst>
                                    <p:cond delay="0"/>
                                  </p:stCondLst>
                                  <p:childTnLst>
                                    <p:animEffect transition="out" filter="fade">
                                      <p:cBhvr>
                                        <p:cTn id="318" dur="500"/>
                                        <p:tgtEl>
                                          <p:spTgt spid="98"/>
                                        </p:tgtEl>
                                      </p:cBhvr>
                                    </p:animEffect>
                                    <p:set>
                                      <p:cBhvr>
                                        <p:cTn id="319" dur="1" fill="hold">
                                          <p:stCondLst>
                                            <p:cond delay="499"/>
                                          </p:stCondLst>
                                        </p:cTn>
                                        <p:tgtEl>
                                          <p:spTgt spid="98"/>
                                        </p:tgtEl>
                                        <p:attrNameLst>
                                          <p:attrName>style.visibility</p:attrName>
                                        </p:attrNameLst>
                                      </p:cBhvr>
                                      <p:to>
                                        <p:strVal val="hidden"/>
                                      </p:to>
                                    </p:set>
                                  </p:childTnLst>
                                </p:cTn>
                              </p:par>
                              <p:par>
                                <p:cTn id="320" presetID="10" presetClass="exit" presetSubtype="0" fill="hold" grpId="1" nodeType="withEffect">
                                  <p:stCondLst>
                                    <p:cond delay="0"/>
                                  </p:stCondLst>
                                  <p:childTnLst>
                                    <p:animEffect transition="out" filter="fade">
                                      <p:cBhvr>
                                        <p:cTn id="321" dur="500"/>
                                        <p:tgtEl>
                                          <p:spTgt spid="120"/>
                                        </p:tgtEl>
                                      </p:cBhvr>
                                    </p:animEffect>
                                    <p:set>
                                      <p:cBhvr>
                                        <p:cTn id="322" dur="1" fill="hold">
                                          <p:stCondLst>
                                            <p:cond delay="499"/>
                                          </p:stCondLst>
                                        </p:cTn>
                                        <p:tgtEl>
                                          <p:spTgt spid="120"/>
                                        </p:tgtEl>
                                        <p:attrNameLst>
                                          <p:attrName>style.visibility</p:attrName>
                                        </p:attrNameLst>
                                      </p:cBhvr>
                                      <p:to>
                                        <p:strVal val="hidden"/>
                                      </p:to>
                                    </p:set>
                                  </p:childTnLst>
                                </p:cTn>
                              </p:par>
                              <p:par>
                                <p:cTn id="323" presetID="1" presetClass="emph" presetSubtype="2" fill="hold" nodeType="withEffect">
                                  <p:stCondLst>
                                    <p:cond delay="0"/>
                                  </p:stCondLst>
                                  <p:childTnLst>
                                    <p:animClr clrSpc="rgb" dir="cw">
                                      <p:cBhvr>
                                        <p:cTn id="324" dur="500" fill="hold"/>
                                        <p:tgtEl>
                                          <p:spTgt spid="70"/>
                                        </p:tgtEl>
                                        <p:attrNameLst>
                                          <p:attrName>fillcolor</p:attrName>
                                        </p:attrNameLst>
                                      </p:cBhvr>
                                      <p:to>
                                        <a:srgbClr val="A5A5A5"/>
                                      </p:to>
                                    </p:animClr>
                                    <p:set>
                                      <p:cBhvr>
                                        <p:cTn id="325" dur="500" fill="hold"/>
                                        <p:tgtEl>
                                          <p:spTgt spid="70"/>
                                        </p:tgtEl>
                                        <p:attrNameLst>
                                          <p:attrName>fill.type</p:attrName>
                                        </p:attrNameLst>
                                      </p:cBhvr>
                                      <p:to>
                                        <p:strVal val="solid"/>
                                      </p:to>
                                    </p:set>
                                    <p:set>
                                      <p:cBhvr>
                                        <p:cTn id="326" dur="500" fill="hold"/>
                                        <p:tgtEl>
                                          <p:spTgt spid="70"/>
                                        </p:tgtEl>
                                        <p:attrNameLst>
                                          <p:attrName>fill.on</p:attrName>
                                        </p:attrNameLst>
                                      </p:cBhvr>
                                      <p:to>
                                        <p:strVal val="true"/>
                                      </p:to>
                                    </p:set>
                                  </p:childTnLst>
                                </p:cTn>
                              </p:par>
                            </p:childTnLst>
                          </p:cTn>
                        </p:par>
                      </p:childTnLst>
                    </p:cTn>
                  </p:par>
                  <p:par>
                    <p:cTn id="327" fill="hold">
                      <p:stCondLst>
                        <p:cond delay="indefinite"/>
                      </p:stCondLst>
                      <p:childTnLst>
                        <p:par>
                          <p:cTn id="328" fill="hold">
                            <p:stCondLst>
                              <p:cond delay="0"/>
                            </p:stCondLst>
                            <p:childTnLst>
                              <p:par>
                                <p:cTn id="329" presetID="7" presetClass="emph" presetSubtype="2" fill="hold" nodeType="clickEffect">
                                  <p:stCondLst>
                                    <p:cond delay="0"/>
                                  </p:stCondLst>
                                  <p:childTnLst>
                                    <p:animClr clrSpc="rgb" dir="cw">
                                      <p:cBhvr>
                                        <p:cTn id="330" dur="500" fill="hold"/>
                                        <p:tgtEl>
                                          <p:spTgt spid="119"/>
                                        </p:tgtEl>
                                        <p:attrNameLst>
                                          <p:attrName>stroke.color</p:attrName>
                                        </p:attrNameLst>
                                      </p:cBhvr>
                                      <p:to>
                                        <a:srgbClr val="A5A5A5"/>
                                      </p:to>
                                    </p:animClr>
                                    <p:set>
                                      <p:cBhvr>
                                        <p:cTn id="331" dur="500" fill="hold"/>
                                        <p:tgtEl>
                                          <p:spTgt spid="119"/>
                                        </p:tgtEl>
                                        <p:attrNameLst>
                                          <p:attrName>stroke.on</p:attrName>
                                        </p:attrNameLst>
                                      </p:cBhvr>
                                      <p:to>
                                        <p:strVal val="true"/>
                                      </p:to>
                                    </p:set>
                                  </p:childTnLst>
                                </p:cTn>
                              </p:par>
                              <p:par>
                                <p:cTn id="332" presetID="10" presetClass="entr" presetSubtype="0" fill="hold" nodeType="withEffect">
                                  <p:stCondLst>
                                    <p:cond delay="0"/>
                                  </p:stCondLst>
                                  <p:childTnLst>
                                    <p:set>
                                      <p:cBhvr>
                                        <p:cTn id="333" dur="1" fill="hold">
                                          <p:stCondLst>
                                            <p:cond delay="0"/>
                                          </p:stCondLst>
                                        </p:cTn>
                                        <p:tgtEl>
                                          <p:spTgt spid="124"/>
                                        </p:tgtEl>
                                        <p:attrNameLst>
                                          <p:attrName>style.visibility</p:attrName>
                                        </p:attrNameLst>
                                      </p:cBhvr>
                                      <p:to>
                                        <p:strVal val="visible"/>
                                      </p:to>
                                    </p:set>
                                    <p:animEffect transition="in" filter="fade">
                                      <p:cBhvr>
                                        <p:cTn id="334" dur="500"/>
                                        <p:tgtEl>
                                          <p:spTgt spid="124"/>
                                        </p:tgtEl>
                                      </p:cBhvr>
                                    </p:animEffect>
                                  </p:childTnLst>
                                </p:cTn>
                              </p:par>
                            </p:childTnLst>
                          </p:cTn>
                        </p:par>
                        <p:par>
                          <p:cTn id="335" fill="hold">
                            <p:stCondLst>
                              <p:cond delay="500"/>
                            </p:stCondLst>
                            <p:childTnLst>
                              <p:par>
                                <p:cTn id="336" presetID="7" presetClass="emph" presetSubtype="2" fill="hold" nodeType="afterEffect">
                                  <p:stCondLst>
                                    <p:cond delay="0"/>
                                  </p:stCondLst>
                                  <p:childTnLst>
                                    <p:animClr clrSpc="rgb" dir="cw">
                                      <p:cBhvr>
                                        <p:cTn id="337" dur="500" fill="hold"/>
                                        <p:tgtEl>
                                          <p:spTgt spid="124"/>
                                        </p:tgtEl>
                                        <p:attrNameLst>
                                          <p:attrName>stroke.color</p:attrName>
                                        </p:attrNameLst>
                                      </p:cBhvr>
                                      <p:to>
                                        <a:srgbClr val="A5A5A5"/>
                                      </p:to>
                                    </p:animClr>
                                    <p:set>
                                      <p:cBhvr>
                                        <p:cTn id="338" dur="500" fill="hold"/>
                                        <p:tgtEl>
                                          <p:spTgt spid="124"/>
                                        </p:tgtEl>
                                        <p:attrNameLst>
                                          <p:attrName>stroke.on</p:attrName>
                                        </p:attrNameLst>
                                      </p:cBhvr>
                                      <p:to>
                                        <p:strVal val="true"/>
                                      </p:to>
                                    </p:set>
                                  </p:childTnLst>
                                </p:cTn>
                              </p:par>
                              <p:par>
                                <p:cTn id="339" presetID="10" presetClass="entr" presetSubtype="0" fill="hold" nodeType="withEffect">
                                  <p:stCondLst>
                                    <p:cond delay="0"/>
                                  </p:stCondLst>
                                  <p:childTnLst>
                                    <p:set>
                                      <p:cBhvr>
                                        <p:cTn id="340" dur="1" fill="hold">
                                          <p:stCondLst>
                                            <p:cond delay="0"/>
                                          </p:stCondLst>
                                        </p:cTn>
                                        <p:tgtEl>
                                          <p:spTgt spid="125"/>
                                        </p:tgtEl>
                                        <p:attrNameLst>
                                          <p:attrName>style.visibility</p:attrName>
                                        </p:attrNameLst>
                                      </p:cBhvr>
                                      <p:to>
                                        <p:strVal val="visible"/>
                                      </p:to>
                                    </p:set>
                                    <p:animEffect transition="in" filter="fade">
                                      <p:cBhvr>
                                        <p:cTn id="341" dur="500"/>
                                        <p:tgtEl>
                                          <p:spTgt spid="125"/>
                                        </p:tgtEl>
                                      </p:cBhvr>
                                    </p:animEffect>
                                  </p:childTnLst>
                                </p:cTn>
                              </p:par>
                            </p:childTnLst>
                          </p:cTn>
                        </p:par>
                        <p:par>
                          <p:cTn id="342" fill="hold">
                            <p:stCondLst>
                              <p:cond delay="1000"/>
                            </p:stCondLst>
                            <p:childTnLst>
                              <p:par>
                                <p:cTn id="343" presetID="7" presetClass="emph" presetSubtype="2" fill="hold" nodeType="afterEffect">
                                  <p:stCondLst>
                                    <p:cond delay="0"/>
                                  </p:stCondLst>
                                  <p:childTnLst>
                                    <p:animClr clrSpc="rgb" dir="cw">
                                      <p:cBhvr>
                                        <p:cTn id="344" dur="500" fill="hold"/>
                                        <p:tgtEl>
                                          <p:spTgt spid="125"/>
                                        </p:tgtEl>
                                        <p:attrNameLst>
                                          <p:attrName>stroke.color</p:attrName>
                                        </p:attrNameLst>
                                      </p:cBhvr>
                                      <p:to>
                                        <a:srgbClr val="A5A5A5"/>
                                      </p:to>
                                    </p:animClr>
                                    <p:set>
                                      <p:cBhvr>
                                        <p:cTn id="345" dur="500" fill="hold"/>
                                        <p:tgtEl>
                                          <p:spTgt spid="125"/>
                                        </p:tgtEl>
                                        <p:attrNameLst>
                                          <p:attrName>stroke.on</p:attrName>
                                        </p:attrNameLst>
                                      </p:cBhvr>
                                      <p:to>
                                        <p:strVal val="true"/>
                                      </p:to>
                                    </p:set>
                                  </p:childTnLst>
                                </p:cTn>
                              </p:par>
                              <p:par>
                                <p:cTn id="346" presetID="10" presetClass="entr" presetSubtype="0" fill="hold" nodeType="withEffect">
                                  <p:stCondLst>
                                    <p:cond delay="0"/>
                                  </p:stCondLst>
                                  <p:childTnLst>
                                    <p:set>
                                      <p:cBhvr>
                                        <p:cTn id="347" dur="1" fill="hold">
                                          <p:stCondLst>
                                            <p:cond delay="0"/>
                                          </p:stCondLst>
                                        </p:cTn>
                                        <p:tgtEl>
                                          <p:spTgt spid="126"/>
                                        </p:tgtEl>
                                        <p:attrNameLst>
                                          <p:attrName>style.visibility</p:attrName>
                                        </p:attrNameLst>
                                      </p:cBhvr>
                                      <p:to>
                                        <p:strVal val="visible"/>
                                      </p:to>
                                    </p:set>
                                    <p:animEffect transition="in" filter="fade">
                                      <p:cBhvr>
                                        <p:cTn id="348" dur="500"/>
                                        <p:tgtEl>
                                          <p:spTgt spid="126"/>
                                        </p:tgtEl>
                                      </p:cBhvr>
                                    </p:animEffect>
                                  </p:childTnLst>
                                </p:cTn>
                              </p:par>
                            </p:childTnLst>
                          </p:cTn>
                        </p:par>
                        <p:par>
                          <p:cTn id="349" fill="hold">
                            <p:stCondLst>
                              <p:cond delay="1500"/>
                            </p:stCondLst>
                            <p:childTnLst>
                              <p:par>
                                <p:cTn id="350" presetID="7" presetClass="emph" presetSubtype="2" fill="hold" nodeType="afterEffect">
                                  <p:stCondLst>
                                    <p:cond delay="0"/>
                                  </p:stCondLst>
                                  <p:childTnLst>
                                    <p:animClr clrSpc="rgb" dir="cw">
                                      <p:cBhvr>
                                        <p:cTn id="351" dur="500" fill="hold"/>
                                        <p:tgtEl>
                                          <p:spTgt spid="126"/>
                                        </p:tgtEl>
                                        <p:attrNameLst>
                                          <p:attrName>stroke.color</p:attrName>
                                        </p:attrNameLst>
                                      </p:cBhvr>
                                      <p:to>
                                        <a:srgbClr val="A5A5A5"/>
                                      </p:to>
                                    </p:animClr>
                                    <p:set>
                                      <p:cBhvr>
                                        <p:cTn id="352" dur="500" fill="hold"/>
                                        <p:tgtEl>
                                          <p:spTgt spid="126"/>
                                        </p:tgtEl>
                                        <p:attrNameLst>
                                          <p:attrName>stroke.on</p:attrName>
                                        </p:attrNameLst>
                                      </p:cBhvr>
                                      <p:to>
                                        <p:strVal val="true"/>
                                      </p:to>
                                    </p:set>
                                  </p:childTnLst>
                                </p:cTn>
                              </p:par>
                              <p:par>
                                <p:cTn id="353" presetID="10" presetClass="entr" presetSubtype="0" fill="hold" nodeType="withEffect">
                                  <p:stCondLst>
                                    <p:cond delay="0"/>
                                  </p:stCondLst>
                                  <p:childTnLst>
                                    <p:set>
                                      <p:cBhvr>
                                        <p:cTn id="354" dur="1" fill="hold">
                                          <p:stCondLst>
                                            <p:cond delay="0"/>
                                          </p:stCondLst>
                                        </p:cTn>
                                        <p:tgtEl>
                                          <p:spTgt spid="130"/>
                                        </p:tgtEl>
                                        <p:attrNameLst>
                                          <p:attrName>style.visibility</p:attrName>
                                        </p:attrNameLst>
                                      </p:cBhvr>
                                      <p:to>
                                        <p:strVal val="visible"/>
                                      </p:to>
                                    </p:set>
                                    <p:animEffect transition="in" filter="fade">
                                      <p:cBhvr>
                                        <p:cTn id="355" dur="500"/>
                                        <p:tgtEl>
                                          <p:spTgt spid="130"/>
                                        </p:tgtEl>
                                      </p:cBhvr>
                                    </p:animEffect>
                                  </p:childTnLst>
                                </p:cTn>
                              </p:par>
                            </p:childTnLst>
                          </p:cTn>
                        </p:par>
                        <p:par>
                          <p:cTn id="356" fill="hold">
                            <p:stCondLst>
                              <p:cond delay="2000"/>
                            </p:stCondLst>
                            <p:childTnLst>
                              <p:par>
                                <p:cTn id="357" presetID="7" presetClass="emph" presetSubtype="2" fill="hold" nodeType="afterEffect">
                                  <p:stCondLst>
                                    <p:cond delay="0"/>
                                  </p:stCondLst>
                                  <p:childTnLst>
                                    <p:animClr clrSpc="rgb" dir="cw">
                                      <p:cBhvr>
                                        <p:cTn id="358" dur="500" fill="hold"/>
                                        <p:tgtEl>
                                          <p:spTgt spid="130"/>
                                        </p:tgtEl>
                                        <p:attrNameLst>
                                          <p:attrName>stroke.color</p:attrName>
                                        </p:attrNameLst>
                                      </p:cBhvr>
                                      <p:to>
                                        <a:srgbClr val="A5A5A5"/>
                                      </p:to>
                                    </p:animClr>
                                    <p:set>
                                      <p:cBhvr>
                                        <p:cTn id="359" dur="500" fill="hold"/>
                                        <p:tgtEl>
                                          <p:spTgt spid="130"/>
                                        </p:tgtEl>
                                        <p:attrNameLst>
                                          <p:attrName>stroke.on</p:attrName>
                                        </p:attrNameLst>
                                      </p:cBhvr>
                                      <p:to>
                                        <p:strVal val="true"/>
                                      </p:to>
                                    </p:set>
                                  </p:childTnLst>
                                </p:cTn>
                              </p:par>
                              <p:par>
                                <p:cTn id="360" presetID="10" presetClass="entr" presetSubtype="0" fill="hold" nodeType="withEffect">
                                  <p:stCondLst>
                                    <p:cond delay="0"/>
                                  </p:stCondLst>
                                  <p:childTnLst>
                                    <p:set>
                                      <p:cBhvr>
                                        <p:cTn id="361" dur="1" fill="hold">
                                          <p:stCondLst>
                                            <p:cond delay="0"/>
                                          </p:stCondLst>
                                        </p:cTn>
                                        <p:tgtEl>
                                          <p:spTgt spid="134"/>
                                        </p:tgtEl>
                                        <p:attrNameLst>
                                          <p:attrName>style.visibility</p:attrName>
                                        </p:attrNameLst>
                                      </p:cBhvr>
                                      <p:to>
                                        <p:strVal val="visible"/>
                                      </p:to>
                                    </p:set>
                                    <p:animEffect transition="in" filter="fade">
                                      <p:cBhvr>
                                        <p:cTn id="362" dur="500"/>
                                        <p:tgtEl>
                                          <p:spTgt spid="134"/>
                                        </p:tgtEl>
                                      </p:cBhvr>
                                    </p:animEffect>
                                  </p:childTnLst>
                                </p:cTn>
                              </p:par>
                            </p:childTnLst>
                          </p:cTn>
                        </p:par>
                        <p:par>
                          <p:cTn id="363" fill="hold">
                            <p:stCondLst>
                              <p:cond delay="2500"/>
                            </p:stCondLst>
                            <p:childTnLst>
                              <p:par>
                                <p:cTn id="364" presetID="7" presetClass="emph" presetSubtype="2" fill="hold" nodeType="afterEffect">
                                  <p:stCondLst>
                                    <p:cond delay="0"/>
                                  </p:stCondLst>
                                  <p:childTnLst>
                                    <p:animClr clrSpc="rgb" dir="cw">
                                      <p:cBhvr>
                                        <p:cTn id="365" dur="500" fill="hold"/>
                                        <p:tgtEl>
                                          <p:spTgt spid="134"/>
                                        </p:tgtEl>
                                        <p:attrNameLst>
                                          <p:attrName>stroke.color</p:attrName>
                                        </p:attrNameLst>
                                      </p:cBhvr>
                                      <p:to>
                                        <a:srgbClr val="A5A5A5"/>
                                      </p:to>
                                    </p:animClr>
                                    <p:set>
                                      <p:cBhvr>
                                        <p:cTn id="366" dur="500" fill="hold"/>
                                        <p:tgtEl>
                                          <p:spTgt spid="134"/>
                                        </p:tgtEl>
                                        <p:attrNameLst>
                                          <p:attrName>stroke.on</p:attrName>
                                        </p:attrNameLst>
                                      </p:cBhvr>
                                      <p:to>
                                        <p:strVal val="true"/>
                                      </p:to>
                                    </p:set>
                                  </p:childTnLst>
                                </p:cTn>
                              </p:par>
                              <p:par>
                                <p:cTn id="367" presetID="10" presetClass="entr" presetSubtype="0" fill="hold" nodeType="withEffect">
                                  <p:stCondLst>
                                    <p:cond delay="0"/>
                                  </p:stCondLst>
                                  <p:childTnLst>
                                    <p:set>
                                      <p:cBhvr>
                                        <p:cTn id="368" dur="1" fill="hold">
                                          <p:stCondLst>
                                            <p:cond delay="0"/>
                                          </p:stCondLst>
                                        </p:cTn>
                                        <p:tgtEl>
                                          <p:spTgt spid="139"/>
                                        </p:tgtEl>
                                        <p:attrNameLst>
                                          <p:attrName>style.visibility</p:attrName>
                                        </p:attrNameLst>
                                      </p:cBhvr>
                                      <p:to>
                                        <p:strVal val="visible"/>
                                      </p:to>
                                    </p:set>
                                    <p:animEffect transition="in" filter="fade">
                                      <p:cBhvr>
                                        <p:cTn id="369" dur="500"/>
                                        <p:tgtEl>
                                          <p:spTgt spid="139"/>
                                        </p:tgtEl>
                                      </p:cBhvr>
                                    </p:animEffect>
                                  </p:childTnLst>
                                </p:cTn>
                              </p:par>
                            </p:childTnLst>
                          </p:cTn>
                        </p:par>
                        <p:par>
                          <p:cTn id="370" fill="hold">
                            <p:stCondLst>
                              <p:cond delay="3000"/>
                            </p:stCondLst>
                            <p:childTnLst>
                              <p:par>
                                <p:cTn id="371" presetID="7" presetClass="emph" presetSubtype="2" fill="hold" nodeType="afterEffect">
                                  <p:stCondLst>
                                    <p:cond delay="0"/>
                                  </p:stCondLst>
                                  <p:childTnLst>
                                    <p:animClr clrSpc="rgb" dir="cw">
                                      <p:cBhvr>
                                        <p:cTn id="372" dur="500" fill="hold"/>
                                        <p:tgtEl>
                                          <p:spTgt spid="139"/>
                                        </p:tgtEl>
                                        <p:attrNameLst>
                                          <p:attrName>stroke.color</p:attrName>
                                        </p:attrNameLst>
                                      </p:cBhvr>
                                      <p:to>
                                        <a:srgbClr val="A5A5A5"/>
                                      </p:to>
                                    </p:animClr>
                                    <p:set>
                                      <p:cBhvr>
                                        <p:cTn id="373" dur="500" fill="hold"/>
                                        <p:tgtEl>
                                          <p:spTgt spid="139"/>
                                        </p:tgtEl>
                                        <p:attrNameLst>
                                          <p:attrName>stroke.on</p:attrName>
                                        </p:attrNameLst>
                                      </p:cBhvr>
                                      <p:to>
                                        <p:strVal val="true"/>
                                      </p:to>
                                    </p:set>
                                  </p:childTnLst>
                                </p:cTn>
                              </p:par>
                              <p:par>
                                <p:cTn id="374" presetID="10" presetClass="entr" presetSubtype="0" fill="hold" nodeType="withEffect">
                                  <p:stCondLst>
                                    <p:cond delay="0"/>
                                  </p:stCondLst>
                                  <p:childTnLst>
                                    <p:set>
                                      <p:cBhvr>
                                        <p:cTn id="375" dur="1" fill="hold">
                                          <p:stCondLst>
                                            <p:cond delay="0"/>
                                          </p:stCondLst>
                                        </p:cTn>
                                        <p:tgtEl>
                                          <p:spTgt spid="144"/>
                                        </p:tgtEl>
                                        <p:attrNameLst>
                                          <p:attrName>style.visibility</p:attrName>
                                        </p:attrNameLst>
                                      </p:cBhvr>
                                      <p:to>
                                        <p:strVal val="visible"/>
                                      </p:to>
                                    </p:set>
                                    <p:animEffect transition="in" filter="fade">
                                      <p:cBhvr>
                                        <p:cTn id="376" dur="500"/>
                                        <p:tgtEl>
                                          <p:spTgt spid="144"/>
                                        </p:tgtEl>
                                      </p:cBhvr>
                                    </p:animEffect>
                                  </p:childTnLst>
                                </p:cTn>
                              </p:par>
                            </p:childTnLst>
                          </p:cTn>
                        </p:par>
                        <p:par>
                          <p:cTn id="377" fill="hold">
                            <p:stCondLst>
                              <p:cond delay="3500"/>
                            </p:stCondLst>
                            <p:childTnLst>
                              <p:par>
                                <p:cTn id="378" presetID="10" presetClass="exit" presetSubtype="0" fill="hold" grpId="2" nodeType="afterEffect">
                                  <p:stCondLst>
                                    <p:cond delay="0"/>
                                  </p:stCondLst>
                                  <p:childTnLst>
                                    <p:animEffect transition="out" filter="fade">
                                      <p:cBhvr>
                                        <p:cTn id="379" dur="500"/>
                                        <p:tgtEl>
                                          <p:spTgt spid="122"/>
                                        </p:tgtEl>
                                      </p:cBhvr>
                                    </p:animEffect>
                                    <p:set>
                                      <p:cBhvr>
                                        <p:cTn id="380" dur="1" fill="hold">
                                          <p:stCondLst>
                                            <p:cond delay="499"/>
                                          </p:stCondLst>
                                        </p:cTn>
                                        <p:tgtEl>
                                          <p:spTgt spid="122"/>
                                        </p:tgtEl>
                                        <p:attrNameLst>
                                          <p:attrName>style.visibility</p:attrName>
                                        </p:attrNameLst>
                                      </p:cBhvr>
                                      <p:to>
                                        <p:strVal val="hidden"/>
                                      </p:to>
                                    </p:set>
                                  </p:childTnLst>
                                </p:cTn>
                              </p:par>
                            </p:childTnLst>
                          </p:cTn>
                        </p:par>
                        <p:par>
                          <p:cTn id="381" fill="hold">
                            <p:stCondLst>
                              <p:cond delay="4000"/>
                            </p:stCondLst>
                            <p:childTnLst>
                              <p:par>
                                <p:cTn id="382" presetID="10" presetClass="entr" presetSubtype="0" fill="hold" grpId="0" nodeType="afterEffect">
                                  <p:stCondLst>
                                    <p:cond delay="0"/>
                                  </p:stCondLst>
                                  <p:childTnLst>
                                    <p:set>
                                      <p:cBhvr>
                                        <p:cTn id="383" dur="1" fill="hold">
                                          <p:stCondLst>
                                            <p:cond delay="0"/>
                                          </p:stCondLst>
                                        </p:cTn>
                                        <p:tgtEl>
                                          <p:spTgt spid="158"/>
                                        </p:tgtEl>
                                        <p:attrNameLst>
                                          <p:attrName>style.visibility</p:attrName>
                                        </p:attrNameLst>
                                      </p:cBhvr>
                                      <p:to>
                                        <p:strVal val="visible"/>
                                      </p:to>
                                    </p:set>
                                    <p:animEffect transition="in" filter="fade">
                                      <p:cBhvr>
                                        <p:cTn id="384" dur="500"/>
                                        <p:tgtEl>
                                          <p:spTgt spid="158"/>
                                        </p:tgtEl>
                                      </p:cBhvr>
                                    </p:animEffect>
                                  </p:childTnLst>
                                </p:cTn>
                              </p:par>
                            </p:childTnLst>
                          </p:cTn>
                        </p:par>
                        <p:par>
                          <p:cTn id="385" fill="hold">
                            <p:stCondLst>
                              <p:cond delay="4500"/>
                            </p:stCondLst>
                            <p:childTnLst>
                              <p:par>
                                <p:cTn id="386" presetID="26" presetClass="emph" presetSubtype="0" fill="hold" grpId="1" nodeType="afterEffect">
                                  <p:stCondLst>
                                    <p:cond delay="0"/>
                                  </p:stCondLst>
                                  <p:childTnLst>
                                    <p:animEffect transition="out" filter="fade">
                                      <p:cBhvr>
                                        <p:cTn id="387" dur="500" tmFilter="0, 0; .2, .5; .8, .5; 1, 0"/>
                                        <p:tgtEl>
                                          <p:spTgt spid="158"/>
                                        </p:tgtEl>
                                      </p:cBhvr>
                                    </p:animEffect>
                                    <p:animScale>
                                      <p:cBhvr>
                                        <p:cTn id="388" dur="250" autoRev="1" fill="hold"/>
                                        <p:tgtEl>
                                          <p:spTgt spid="1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87" grpId="0" animBg="1"/>
      <p:bldP spid="87" grpId="1" animBg="1"/>
      <p:bldP spid="11" grpId="0" animBg="1"/>
      <p:bldP spid="16" grpId="0"/>
      <p:bldP spid="16" grpId="1"/>
      <p:bldP spid="16" grpId="2"/>
      <p:bldP spid="104" grpId="0" animBg="1"/>
      <p:bldP spid="104" grpId="1" animBg="1"/>
      <p:bldP spid="78" grpId="0"/>
      <p:bldP spid="78" grpId="1"/>
      <p:bldP spid="83" grpId="0"/>
      <p:bldP spid="69" grpId="0" animBg="1"/>
      <p:bldP spid="85" grpId="0" animBg="1"/>
      <p:bldP spid="74" grpId="0" animBg="1"/>
      <p:bldP spid="5" grpId="0" animBg="1"/>
      <p:bldP spid="47" grpId="0" animBg="1"/>
      <p:bldP spid="70" grpId="0" animBg="1"/>
      <p:bldP spid="93" grpId="0" animBg="1"/>
      <p:bldP spid="93" grpId="1" animBg="1"/>
      <p:bldP spid="117" grpId="0"/>
      <p:bldP spid="117" grpId="1"/>
      <p:bldP spid="97" grpId="0"/>
      <p:bldP spid="97" grpId="2"/>
      <p:bldP spid="97" grpId="3"/>
      <p:bldP spid="107" grpId="0" animBg="1"/>
      <p:bldP spid="107" grpId="1" animBg="1"/>
      <p:bldP spid="113" grpId="0" animBg="1"/>
      <p:bldP spid="113" grpId="1" animBg="1"/>
      <p:bldP spid="122" grpId="0"/>
      <p:bldP spid="122" grpId="1"/>
      <p:bldP spid="122" grpId="2"/>
      <p:bldP spid="158" grpId="0"/>
      <p:bldP spid="158" grpId="1"/>
      <p:bldP spid="11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638E432-CF27-2FC1-39EE-6E37CCF04E4D}"/>
              </a:ext>
            </a:extLst>
          </p:cNvPr>
          <p:cNvSpPr/>
          <p:nvPr/>
        </p:nvSpPr>
        <p:spPr>
          <a:xfrm>
            <a:off x="2262429" y="3283036"/>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819135" y="3676329"/>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70336" y="4855577"/>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819135" y="3676329"/>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54522" y="4855577"/>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819135" y="3676329"/>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2" name="TextBox 1">
            <a:extLst>
              <a:ext uri="{FF2B5EF4-FFF2-40B4-BE49-F238E27FC236}">
                <a16:creationId xmlns:a16="http://schemas.microsoft.com/office/drawing/2014/main" id="{0EFAE3ED-3039-C893-5945-869DA08BA9B4}"/>
              </a:ext>
            </a:extLst>
          </p:cNvPr>
          <p:cNvSpPr txBox="1"/>
          <p:nvPr/>
        </p:nvSpPr>
        <p:spPr>
          <a:xfrm>
            <a:off x="5538652" y="1691433"/>
            <a:ext cx="6051562" cy="1077218"/>
          </a:xfrm>
          <a:prstGeom prst="rect">
            <a:avLst/>
          </a:prstGeom>
          <a:noFill/>
        </p:spPr>
        <p:txBody>
          <a:bodyPr wrap="square" rtlCol="0">
            <a:spAutoFit/>
          </a:bodyPr>
          <a:lstStyle/>
          <a:p>
            <a:pPr>
              <a:spcAft>
                <a:spcPts val="1200"/>
              </a:spcAft>
            </a:pPr>
            <a:r>
              <a:rPr lang="en-GB" b="1" dirty="0"/>
              <a:t>How many times do we need to repeat this cycle?</a:t>
            </a:r>
          </a:p>
          <a:p>
            <a:pPr>
              <a:spcAft>
                <a:spcPts val="1200"/>
              </a:spcAft>
            </a:pPr>
            <a:r>
              <a:rPr lang="en-GB" dirty="0"/>
              <a:t>Usually, thousands or millions. This is why we need so many computational resources!</a:t>
            </a:r>
          </a:p>
        </p:txBody>
      </p:sp>
      <p:sp>
        <p:nvSpPr>
          <p:cNvPr id="118" name="TextBox 117">
            <a:extLst>
              <a:ext uri="{FF2B5EF4-FFF2-40B4-BE49-F238E27FC236}">
                <a16:creationId xmlns:a16="http://schemas.microsoft.com/office/drawing/2014/main" id="{287A1FCB-5EF1-4F5B-E9F8-60D5750508B2}"/>
              </a:ext>
            </a:extLst>
          </p:cNvPr>
          <p:cNvSpPr txBox="1"/>
          <p:nvPr/>
        </p:nvSpPr>
        <p:spPr>
          <a:xfrm>
            <a:off x="5538652" y="3091878"/>
            <a:ext cx="6195253" cy="1785104"/>
          </a:xfrm>
          <a:prstGeom prst="rect">
            <a:avLst/>
          </a:prstGeom>
          <a:noFill/>
        </p:spPr>
        <p:txBody>
          <a:bodyPr wrap="square" rtlCol="0">
            <a:spAutoFit/>
          </a:bodyPr>
          <a:lstStyle/>
          <a:p>
            <a:pPr>
              <a:spcAft>
                <a:spcPts val="1200"/>
              </a:spcAft>
            </a:pPr>
            <a:r>
              <a:rPr lang="en-GB" b="1" dirty="0"/>
              <a:t>What happens when we run out of data?</a:t>
            </a:r>
          </a:p>
          <a:p>
            <a:pPr>
              <a:spcAft>
                <a:spcPts val="1200"/>
              </a:spcAft>
            </a:pPr>
            <a:r>
              <a:rPr lang="en-GB" dirty="0"/>
              <a:t>We simply take a second look at each example. And then a third. And so on…</a:t>
            </a:r>
          </a:p>
          <a:p>
            <a:pPr>
              <a:spcAft>
                <a:spcPts val="1200"/>
              </a:spcAft>
            </a:pPr>
            <a:r>
              <a:rPr lang="en-GB" dirty="0"/>
              <a:t>A full pass through the entire dataset is called an </a:t>
            </a:r>
            <a:r>
              <a:rPr lang="en-GB" b="1" dirty="0">
                <a:solidFill>
                  <a:schemeClr val="accent1"/>
                </a:solidFill>
              </a:rPr>
              <a:t>epoch</a:t>
            </a:r>
            <a:r>
              <a:rPr lang="en-GB" dirty="0"/>
              <a:t>. We usually train for dozens to hundreds of epochs.</a:t>
            </a:r>
          </a:p>
        </p:txBody>
      </p:sp>
      <p:sp>
        <p:nvSpPr>
          <p:cNvPr id="121" name="TextBox 120">
            <a:extLst>
              <a:ext uri="{FF2B5EF4-FFF2-40B4-BE49-F238E27FC236}">
                <a16:creationId xmlns:a16="http://schemas.microsoft.com/office/drawing/2014/main" id="{FC456FF9-C766-B860-3705-CE16A87BD547}"/>
              </a:ext>
            </a:extLst>
          </p:cNvPr>
          <p:cNvSpPr txBox="1"/>
          <p:nvPr/>
        </p:nvSpPr>
        <p:spPr>
          <a:xfrm>
            <a:off x="1284211" y="1909732"/>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123" name="TextBox 122">
            <a:extLst>
              <a:ext uri="{FF2B5EF4-FFF2-40B4-BE49-F238E27FC236}">
                <a16:creationId xmlns:a16="http://schemas.microsoft.com/office/drawing/2014/main" id="{A0AEB790-4A28-6AE5-447E-F2A8CD21C072}"/>
              </a:ext>
            </a:extLst>
          </p:cNvPr>
          <p:cNvSpPr txBox="1"/>
          <p:nvPr/>
        </p:nvSpPr>
        <p:spPr>
          <a:xfrm>
            <a:off x="1284211" y="2440730"/>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sp>
        <p:nvSpPr>
          <p:cNvPr id="3" name="Title 2">
            <a:extLst>
              <a:ext uri="{FF2B5EF4-FFF2-40B4-BE49-F238E27FC236}">
                <a16:creationId xmlns:a16="http://schemas.microsoft.com/office/drawing/2014/main" id="{41EFE6E8-FA63-2428-C92E-CF50DFC3E518}"/>
              </a:ext>
            </a:extLst>
          </p:cNvPr>
          <p:cNvSpPr>
            <a:spLocks noGrp="1"/>
          </p:cNvSpPr>
          <p:nvPr>
            <p:ph type="title"/>
          </p:nvPr>
        </p:nvSpPr>
        <p:spPr/>
        <p:txBody>
          <a:bodyPr/>
          <a:lstStyle/>
          <a:p>
            <a:r>
              <a:rPr lang="en-GB" dirty="0"/>
              <a:t>Training neural networks</a:t>
            </a:r>
          </a:p>
        </p:txBody>
      </p:sp>
      <p:sp>
        <p:nvSpPr>
          <p:cNvPr id="23" name="Rectangle 22">
            <a:extLst>
              <a:ext uri="{FF2B5EF4-FFF2-40B4-BE49-F238E27FC236}">
                <a16:creationId xmlns:a16="http://schemas.microsoft.com/office/drawing/2014/main" id="{EF5586DA-8D33-FA65-B0A0-A308710F7058}"/>
              </a:ext>
            </a:extLst>
          </p:cNvPr>
          <p:cNvSpPr/>
          <p:nvPr/>
        </p:nvSpPr>
        <p:spPr>
          <a:xfrm>
            <a:off x="2063930" y="1909732"/>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51754067-A098-FB65-6F1D-35C2EAB2A338}"/>
              </a:ext>
            </a:extLst>
          </p:cNvPr>
          <p:cNvSpPr/>
          <p:nvPr/>
        </p:nvSpPr>
        <p:spPr>
          <a:xfrm>
            <a:off x="2394826" y="1909732"/>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9B8A735A-8662-8164-06B2-626CA823BFAB}"/>
              </a:ext>
            </a:extLst>
          </p:cNvPr>
          <p:cNvSpPr/>
          <p:nvPr/>
        </p:nvSpPr>
        <p:spPr>
          <a:xfrm>
            <a:off x="2710586" y="1909732"/>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3F690059-06B9-6802-F249-2EA9323E12CC}"/>
              </a:ext>
            </a:extLst>
          </p:cNvPr>
          <p:cNvSpPr/>
          <p:nvPr/>
        </p:nvSpPr>
        <p:spPr>
          <a:xfrm>
            <a:off x="3046123" y="1909732"/>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22EFF98F-F5D1-F219-6949-FADD3D5FB551}"/>
              </a:ext>
            </a:extLst>
          </p:cNvPr>
          <p:cNvSpPr/>
          <p:nvPr/>
        </p:nvSpPr>
        <p:spPr>
          <a:xfrm>
            <a:off x="3370454" y="1907448"/>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B17CF67D-4F39-CB02-4273-D05E2AAB00EC}"/>
              </a:ext>
            </a:extLst>
          </p:cNvPr>
          <p:cNvSpPr/>
          <p:nvPr/>
        </p:nvSpPr>
        <p:spPr>
          <a:xfrm>
            <a:off x="3677476" y="1907448"/>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27D10922-AEC3-D2B2-2BBF-927B9BBD4761}"/>
              </a:ext>
            </a:extLst>
          </p:cNvPr>
          <p:cNvSpPr txBox="1"/>
          <p:nvPr/>
        </p:nvSpPr>
        <p:spPr>
          <a:xfrm>
            <a:off x="5538652" y="5095942"/>
            <a:ext cx="6195253" cy="1354217"/>
          </a:xfrm>
          <a:prstGeom prst="rect">
            <a:avLst/>
          </a:prstGeom>
          <a:noFill/>
        </p:spPr>
        <p:txBody>
          <a:bodyPr wrap="square" rtlCol="0">
            <a:spAutoFit/>
          </a:bodyPr>
          <a:lstStyle/>
          <a:p>
            <a:pPr>
              <a:spcAft>
                <a:spcPts val="1200"/>
              </a:spcAft>
            </a:pPr>
            <a:r>
              <a:rPr lang="en-GB" b="1" dirty="0"/>
              <a:t>Do we always look at one example at a time?</a:t>
            </a:r>
          </a:p>
          <a:p>
            <a:pPr>
              <a:spcAft>
                <a:spcPts val="1200"/>
              </a:spcAft>
            </a:pPr>
            <a:r>
              <a:rPr lang="en-GB" dirty="0"/>
              <a:t>Not necessarily. We often look at several examples during each pass through the cycle. The set of examples we use during one pass is called is called a </a:t>
            </a:r>
            <a:r>
              <a:rPr lang="en-GB" b="1" dirty="0">
                <a:solidFill>
                  <a:schemeClr val="accent1"/>
                </a:solidFill>
              </a:rPr>
              <a:t>batch</a:t>
            </a:r>
            <a:r>
              <a:rPr lang="en-GB" dirty="0"/>
              <a:t>.</a:t>
            </a:r>
          </a:p>
        </p:txBody>
      </p:sp>
      <p:sp>
        <p:nvSpPr>
          <p:cNvPr id="57" name="Rectangle 56">
            <a:extLst>
              <a:ext uri="{FF2B5EF4-FFF2-40B4-BE49-F238E27FC236}">
                <a16:creationId xmlns:a16="http://schemas.microsoft.com/office/drawing/2014/main" id="{D30D1F72-6A7A-BE6B-CEE4-D0B89283F5BF}"/>
              </a:ext>
            </a:extLst>
          </p:cNvPr>
          <p:cNvSpPr/>
          <p:nvPr/>
        </p:nvSpPr>
        <p:spPr>
          <a:xfrm>
            <a:off x="2063930" y="1914040"/>
            <a:ext cx="735845"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9187952E-F29A-C919-40A2-EA4557FA16C5}"/>
              </a:ext>
            </a:extLst>
          </p:cNvPr>
          <p:cNvSpPr/>
          <p:nvPr/>
        </p:nvSpPr>
        <p:spPr>
          <a:xfrm>
            <a:off x="2710586" y="1914040"/>
            <a:ext cx="749057"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6C429C42-A30E-EBA0-96B5-31F64E7B117D}"/>
              </a:ext>
            </a:extLst>
          </p:cNvPr>
          <p:cNvSpPr/>
          <p:nvPr/>
        </p:nvSpPr>
        <p:spPr>
          <a:xfrm>
            <a:off x="3370455" y="1909732"/>
            <a:ext cx="705556"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72C77143-0B32-FF49-087A-BF16FB6B9BB0}"/>
              </a:ext>
            </a:extLst>
          </p:cNvPr>
          <p:cNvSpPr/>
          <p:nvPr/>
        </p:nvSpPr>
        <p:spPr>
          <a:xfrm>
            <a:off x="2063930" y="1905424"/>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9FF02B24-68E5-EA0C-0292-41E8261A5C9F}"/>
              </a:ext>
            </a:extLst>
          </p:cNvPr>
          <p:cNvSpPr/>
          <p:nvPr/>
        </p:nvSpPr>
        <p:spPr>
          <a:xfrm>
            <a:off x="2394826" y="1905424"/>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B42E6D50-8020-AA8C-F27A-C4019FA779A1}"/>
              </a:ext>
            </a:extLst>
          </p:cNvPr>
          <p:cNvSpPr/>
          <p:nvPr/>
        </p:nvSpPr>
        <p:spPr>
          <a:xfrm>
            <a:off x="2710586" y="1905424"/>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6EAEB575-E812-EB92-9AA4-90145E1C9529}"/>
              </a:ext>
            </a:extLst>
          </p:cNvPr>
          <p:cNvSpPr/>
          <p:nvPr/>
        </p:nvSpPr>
        <p:spPr>
          <a:xfrm>
            <a:off x="3046123" y="1905424"/>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9005399E-D67D-31D4-B2BD-2024269772FA}"/>
              </a:ext>
            </a:extLst>
          </p:cNvPr>
          <p:cNvSpPr/>
          <p:nvPr/>
        </p:nvSpPr>
        <p:spPr>
          <a:xfrm>
            <a:off x="3370454" y="1903140"/>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E14A03DB-1C5B-B28E-2B2D-5E5BD5AA5325}"/>
              </a:ext>
            </a:extLst>
          </p:cNvPr>
          <p:cNvSpPr/>
          <p:nvPr/>
        </p:nvSpPr>
        <p:spPr>
          <a:xfrm>
            <a:off x="3677476" y="1903140"/>
            <a:ext cx="404949" cy="931108"/>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5270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500"/>
                                        <p:tgtEl>
                                          <p:spTgt spid="23"/>
                                        </p:tgtEl>
                                      </p:cBhvr>
                                    </p:animEffect>
                                    <p:set>
                                      <p:cBhvr>
                                        <p:cTn id="11" dur="1" fill="hold">
                                          <p:stCondLst>
                                            <p:cond delay="499"/>
                                          </p:stCondLst>
                                        </p:cTn>
                                        <p:tgtEl>
                                          <p:spTgt spid="23"/>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fade">
                                      <p:cBhvr>
                                        <p:cTn id="14" dur="500"/>
                                        <p:tgtEl>
                                          <p:spTgt spid="127"/>
                                        </p:tgtEl>
                                      </p:cBhvr>
                                    </p:animEffect>
                                  </p:childTnLst>
                                </p:cTn>
                              </p:par>
                            </p:childTnLst>
                          </p:cTn>
                        </p:par>
                        <p:par>
                          <p:cTn id="15" fill="hold">
                            <p:stCondLst>
                              <p:cond delay="1000"/>
                            </p:stCondLst>
                            <p:childTnLst>
                              <p:par>
                                <p:cTn id="16" presetID="10" presetClass="exit" presetSubtype="0" fill="hold" grpId="1" nodeType="afterEffect">
                                  <p:stCondLst>
                                    <p:cond delay="0"/>
                                  </p:stCondLst>
                                  <p:childTnLst>
                                    <p:animEffect transition="out" filter="fade">
                                      <p:cBhvr>
                                        <p:cTn id="17" dur="500"/>
                                        <p:tgtEl>
                                          <p:spTgt spid="127"/>
                                        </p:tgtEl>
                                      </p:cBhvr>
                                    </p:animEffect>
                                    <p:set>
                                      <p:cBhvr>
                                        <p:cTn id="18" dur="1" fill="hold">
                                          <p:stCondLst>
                                            <p:cond delay="499"/>
                                          </p:stCondLst>
                                        </p:cTn>
                                        <p:tgtEl>
                                          <p:spTgt spid="12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fade">
                                      <p:cBhvr>
                                        <p:cTn id="21" dur="500"/>
                                        <p:tgtEl>
                                          <p:spTgt spid="128"/>
                                        </p:tgtEl>
                                      </p:cBhvr>
                                    </p:animEffect>
                                  </p:childTnLst>
                                </p:cTn>
                              </p:par>
                            </p:childTnLst>
                          </p:cTn>
                        </p:par>
                        <p:par>
                          <p:cTn id="22" fill="hold">
                            <p:stCondLst>
                              <p:cond delay="1500"/>
                            </p:stCondLst>
                            <p:childTnLst>
                              <p:par>
                                <p:cTn id="23" presetID="10" presetClass="exit" presetSubtype="0" fill="hold" grpId="1" nodeType="afterEffect">
                                  <p:stCondLst>
                                    <p:cond delay="0"/>
                                  </p:stCondLst>
                                  <p:childTnLst>
                                    <p:animEffect transition="out" filter="fade">
                                      <p:cBhvr>
                                        <p:cTn id="24" dur="500"/>
                                        <p:tgtEl>
                                          <p:spTgt spid="128"/>
                                        </p:tgtEl>
                                      </p:cBhvr>
                                    </p:animEffect>
                                    <p:set>
                                      <p:cBhvr>
                                        <p:cTn id="25" dur="1" fill="hold">
                                          <p:stCondLst>
                                            <p:cond delay="499"/>
                                          </p:stCondLst>
                                        </p:cTn>
                                        <p:tgtEl>
                                          <p:spTgt spid="128"/>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129"/>
                                        </p:tgtEl>
                                        <p:attrNameLst>
                                          <p:attrName>style.visibility</p:attrName>
                                        </p:attrNameLst>
                                      </p:cBhvr>
                                      <p:to>
                                        <p:strVal val="visible"/>
                                      </p:to>
                                    </p:set>
                                    <p:animEffect transition="in" filter="fade">
                                      <p:cBhvr>
                                        <p:cTn id="28" dur="500"/>
                                        <p:tgtEl>
                                          <p:spTgt spid="129"/>
                                        </p:tgtEl>
                                      </p:cBhvr>
                                    </p:animEffect>
                                  </p:childTnLst>
                                </p:cTn>
                              </p:par>
                            </p:childTnLst>
                          </p:cTn>
                        </p:par>
                        <p:par>
                          <p:cTn id="29" fill="hold">
                            <p:stCondLst>
                              <p:cond delay="2000"/>
                            </p:stCondLst>
                            <p:childTnLst>
                              <p:par>
                                <p:cTn id="30" presetID="10" presetClass="exit" presetSubtype="0" fill="hold" grpId="1" nodeType="afterEffect">
                                  <p:stCondLst>
                                    <p:cond delay="0"/>
                                  </p:stCondLst>
                                  <p:childTnLst>
                                    <p:animEffect transition="out" filter="fade">
                                      <p:cBhvr>
                                        <p:cTn id="31" dur="500"/>
                                        <p:tgtEl>
                                          <p:spTgt spid="129"/>
                                        </p:tgtEl>
                                      </p:cBhvr>
                                    </p:animEffect>
                                    <p:set>
                                      <p:cBhvr>
                                        <p:cTn id="32" dur="1" fill="hold">
                                          <p:stCondLst>
                                            <p:cond delay="499"/>
                                          </p:stCondLst>
                                        </p:cTn>
                                        <p:tgtEl>
                                          <p:spTgt spid="12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fade">
                                      <p:cBhvr>
                                        <p:cTn id="35" dur="500"/>
                                        <p:tgtEl>
                                          <p:spTgt spid="131"/>
                                        </p:tgtEl>
                                      </p:cBhvr>
                                    </p:animEffect>
                                  </p:childTnLst>
                                </p:cTn>
                              </p:par>
                            </p:childTnLst>
                          </p:cTn>
                        </p:par>
                        <p:par>
                          <p:cTn id="36" fill="hold">
                            <p:stCondLst>
                              <p:cond delay="2500"/>
                            </p:stCondLst>
                            <p:childTnLst>
                              <p:par>
                                <p:cTn id="37" presetID="10" presetClass="exit" presetSubtype="0" fill="hold" grpId="1" nodeType="afterEffect">
                                  <p:stCondLst>
                                    <p:cond delay="0"/>
                                  </p:stCondLst>
                                  <p:childTnLst>
                                    <p:animEffect transition="out" filter="fade">
                                      <p:cBhvr>
                                        <p:cTn id="38" dur="500"/>
                                        <p:tgtEl>
                                          <p:spTgt spid="131"/>
                                        </p:tgtEl>
                                      </p:cBhvr>
                                    </p:animEffect>
                                    <p:set>
                                      <p:cBhvr>
                                        <p:cTn id="39" dur="1" fill="hold">
                                          <p:stCondLst>
                                            <p:cond delay="499"/>
                                          </p:stCondLst>
                                        </p:cTn>
                                        <p:tgtEl>
                                          <p:spTgt spid="131"/>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3000"/>
                            </p:stCondLst>
                            <p:childTnLst>
                              <p:par>
                                <p:cTn id="44" presetID="10" presetClass="exit" presetSubtype="0" fill="hold" grpId="1" nodeType="afterEffect">
                                  <p:stCondLst>
                                    <p:cond delay="0"/>
                                  </p:stCondLst>
                                  <p:childTnLst>
                                    <p:animEffect transition="out" filter="fade">
                                      <p:cBhvr>
                                        <p:cTn id="45" dur="500"/>
                                        <p:tgtEl>
                                          <p:spTgt spid="132"/>
                                        </p:tgtEl>
                                      </p:cBhvr>
                                    </p:animEffect>
                                    <p:set>
                                      <p:cBhvr>
                                        <p:cTn id="46" dur="1" fill="hold">
                                          <p:stCondLst>
                                            <p:cond delay="499"/>
                                          </p:stCondLst>
                                        </p:cTn>
                                        <p:tgtEl>
                                          <p:spTgt spid="13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18"/>
                                        </p:tgtEl>
                                        <p:attrNameLst>
                                          <p:attrName>style.visibility</p:attrName>
                                        </p:attrNameLst>
                                      </p:cBhvr>
                                      <p:to>
                                        <p:strVal val="visible"/>
                                      </p:to>
                                    </p:set>
                                    <p:animEffect transition="in" filter="fade">
                                      <p:cBhvr>
                                        <p:cTn id="56" dur="500"/>
                                        <p:tgtEl>
                                          <p:spTgt spid="11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fade">
                                      <p:cBhvr>
                                        <p:cTn id="61" dur="500"/>
                                        <p:tgtEl>
                                          <p:spTgt spid="63"/>
                                        </p:tgtEl>
                                      </p:cBhvr>
                                    </p:animEffect>
                                  </p:childTnLst>
                                </p:cTn>
                              </p:par>
                            </p:childTnLst>
                          </p:cTn>
                        </p:par>
                        <p:par>
                          <p:cTn id="62" fill="hold">
                            <p:stCondLst>
                              <p:cond delay="500"/>
                            </p:stCondLst>
                            <p:childTnLst>
                              <p:par>
                                <p:cTn id="63" presetID="10" presetClass="exit" presetSubtype="0" fill="hold" grpId="1" nodeType="afterEffect">
                                  <p:stCondLst>
                                    <p:cond delay="0"/>
                                  </p:stCondLst>
                                  <p:childTnLst>
                                    <p:animEffect transition="out" filter="fade">
                                      <p:cBhvr>
                                        <p:cTn id="64" dur="500"/>
                                        <p:tgtEl>
                                          <p:spTgt spid="63"/>
                                        </p:tgtEl>
                                      </p:cBhvr>
                                    </p:animEffect>
                                    <p:set>
                                      <p:cBhvr>
                                        <p:cTn id="65" dur="1" fill="hold">
                                          <p:stCondLst>
                                            <p:cond delay="499"/>
                                          </p:stCondLst>
                                        </p:cTn>
                                        <p:tgtEl>
                                          <p:spTgt spid="63"/>
                                        </p:tgtEl>
                                        <p:attrNameLst>
                                          <p:attrName>style.visibility</p:attrName>
                                        </p:attrNameLst>
                                      </p:cBhvr>
                                      <p:to>
                                        <p:strVal val="hidden"/>
                                      </p:to>
                                    </p:set>
                                  </p:childTnLst>
                                </p:cTn>
                              </p:par>
                              <p:par>
                                <p:cTn id="66" presetID="10" presetClass="entr" presetSubtype="0" fill="hold" grpId="0" nodeType="with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childTnLst>
                          </p:cTn>
                        </p:par>
                        <p:par>
                          <p:cTn id="69" fill="hold">
                            <p:stCondLst>
                              <p:cond delay="1000"/>
                            </p:stCondLst>
                            <p:childTnLst>
                              <p:par>
                                <p:cTn id="70" presetID="10" presetClass="exit" presetSubtype="0" fill="hold" grpId="1" nodeType="after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par>
                                <p:cTn id="73" presetID="10"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childTnLst>
                          </p:cTn>
                        </p:par>
                        <p:par>
                          <p:cTn id="76" fill="hold">
                            <p:stCondLst>
                              <p:cond delay="1500"/>
                            </p:stCondLst>
                            <p:childTnLst>
                              <p:par>
                                <p:cTn id="77" presetID="10" presetClass="exit" presetSubtype="0" fill="hold" grpId="1" nodeType="afterEffect">
                                  <p:stCondLst>
                                    <p:cond delay="0"/>
                                  </p:stCondLst>
                                  <p:childTnLst>
                                    <p:animEffect transition="out" filter="fade">
                                      <p:cBhvr>
                                        <p:cTn id="78" dur="500"/>
                                        <p:tgtEl>
                                          <p:spTgt spid="65"/>
                                        </p:tgtEl>
                                      </p:cBhvr>
                                    </p:animEffect>
                                    <p:set>
                                      <p:cBhvr>
                                        <p:cTn id="79" dur="1" fill="hold">
                                          <p:stCondLst>
                                            <p:cond delay="499"/>
                                          </p:stCondLst>
                                        </p:cTn>
                                        <p:tgtEl>
                                          <p:spTgt spid="65"/>
                                        </p:tgtEl>
                                        <p:attrNameLst>
                                          <p:attrName>style.visibility</p:attrName>
                                        </p:attrNameLst>
                                      </p:cBhvr>
                                      <p:to>
                                        <p:strVal val="hidden"/>
                                      </p:to>
                                    </p:set>
                                  </p:childTnLst>
                                </p:cTn>
                              </p:par>
                              <p:par>
                                <p:cTn id="80" presetID="10" presetClass="entr" presetSubtype="0" fill="hold" grpId="0"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2000"/>
                            </p:stCondLst>
                            <p:childTnLst>
                              <p:par>
                                <p:cTn id="84" presetID="10" presetClass="exit" presetSubtype="0" fill="hold" grpId="1" nodeType="afterEffect">
                                  <p:stCondLst>
                                    <p:cond delay="0"/>
                                  </p:stCondLst>
                                  <p:childTnLst>
                                    <p:animEffect transition="out" filter="fade">
                                      <p:cBhvr>
                                        <p:cTn id="85" dur="500"/>
                                        <p:tgtEl>
                                          <p:spTgt spid="66"/>
                                        </p:tgtEl>
                                      </p:cBhvr>
                                    </p:animEffect>
                                    <p:set>
                                      <p:cBhvr>
                                        <p:cTn id="86" dur="1" fill="hold">
                                          <p:stCondLst>
                                            <p:cond delay="499"/>
                                          </p:stCondLst>
                                        </p:cTn>
                                        <p:tgtEl>
                                          <p:spTgt spid="66"/>
                                        </p:tgtEl>
                                        <p:attrNameLst>
                                          <p:attrName>style.visibility</p:attrName>
                                        </p:attrNameLst>
                                      </p:cBhvr>
                                      <p:to>
                                        <p:strVal val="hidden"/>
                                      </p:to>
                                    </p:set>
                                  </p:childTnLst>
                                </p:cTn>
                              </p:par>
                              <p:par>
                                <p:cTn id="87" presetID="10" presetClass="entr" presetSubtype="0" fill="hold" grpId="0" nodeType="withEffect">
                                  <p:stCondLst>
                                    <p:cond delay="0"/>
                                  </p:stCondLst>
                                  <p:childTnLst>
                                    <p:set>
                                      <p:cBhvr>
                                        <p:cTn id="88" dur="1" fill="hold">
                                          <p:stCondLst>
                                            <p:cond delay="0"/>
                                          </p:stCondLst>
                                        </p:cTn>
                                        <p:tgtEl>
                                          <p:spTgt spid="67"/>
                                        </p:tgtEl>
                                        <p:attrNameLst>
                                          <p:attrName>style.visibility</p:attrName>
                                        </p:attrNameLst>
                                      </p:cBhvr>
                                      <p:to>
                                        <p:strVal val="visible"/>
                                      </p:to>
                                    </p:set>
                                    <p:animEffect transition="in" filter="fade">
                                      <p:cBhvr>
                                        <p:cTn id="89" dur="500"/>
                                        <p:tgtEl>
                                          <p:spTgt spid="67"/>
                                        </p:tgtEl>
                                      </p:cBhvr>
                                    </p:animEffect>
                                  </p:childTnLst>
                                </p:cTn>
                              </p:par>
                            </p:childTnLst>
                          </p:cTn>
                        </p:par>
                        <p:par>
                          <p:cTn id="90" fill="hold">
                            <p:stCondLst>
                              <p:cond delay="2500"/>
                            </p:stCondLst>
                            <p:childTnLst>
                              <p:par>
                                <p:cTn id="91" presetID="10" presetClass="exit" presetSubtype="0" fill="hold" grpId="1" nodeType="afterEffect">
                                  <p:stCondLst>
                                    <p:cond delay="0"/>
                                  </p:stCondLst>
                                  <p:childTnLst>
                                    <p:animEffect transition="out" filter="fade">
                                      <p:cBhvr>
                                        <p:cTn id="92" dur="500"/>
                                        <p:tgtEl>
                                          <p:spTgt spid="67"/>
                                        </p:tgtEl>
                                      </p:cBhvr>
                                    </p:animEffect>
                                    <p:set>
                                      <p:cBhvr>
                                        <p:cTn id="93" dur="1" fill="hold">
                                          <p:stCondLst>
                                            <p:cond delay="499"/>
                                          </p:stCondLst>
                                        </p:cTn>
                                        <p:tgtEl>
                                          <p:spTgt spid="67"/>
                                        </p:tgtEl>
                                        <p:attrNameLst>
                                          <p:attrName>style.visibility</p:attrName>
                                        </p:attrNameLst>
                                      </p:cBhvr>
                                      <p:to>
                                        <p:strVal val="hidden"/>
                                      </p:to>
                                    </p:set>
                                  </p:childTnLst>
                                </p:cTn>
                              </p:par>
                              <p:par>
                                <p:cTn id="94" presetID="10" presetClass="entr" presetSubtype="0" fill="hold" grpId="0" nodeType="with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fade">
                                      <p:cBhvr>
                                        <p:cTn id="96" dur="500"/>
                                        <p:tgtEl>
                                          <p:spTgt spid="69"/>
                                        </p:tgtEl>
                                      </p:cBhvr>
                                    </p:animEffect>
                                  </p:childTnLst>
                                </p:cTn>
                              </p:par>
                            </p:childTnLst>
                          </p:cTn>
                        </p:par>
                        <p:par>
                          <p:cTn id="97" fill="hold">
                            <p:stCondLst>
                              <p:cond delay="3000"/>
                            </p:stCondLst>
                            <p:childTnLst>
                              <p:par>
                                <p:cTn id="98" presetID="10" presetClass="exit" presetSubtype="0" fill="hold" grpId="1" nodeType="afterEffect">
                                  <p:stCondLst>
                                    <p:cond delay="0"/>
                                  </p:stCondLst>
                                  <p:childTnLst>
                                    <p:animEffect transition="out" filter="fade">
                                      <p:cBhvr>
                                        <p:cTn id="99" dur="500"/>
                                        <p:tgtEl>
                                          <p:spTgt spid="69"/>
                                        </p:tgtEl>
                                      </p:cBhvr>
                                    </p:animEffect>
                                    <p:set>
                                      <p:cBhvr>
                                        <p:cTn id="100" dur="1" fill="hold">
                                          <p:stCondLst>
                                            <p:cond delay="499"/>
                                          </p:stCondLst>
                                        </p:cTn>
                                        <p:tgtEl>
                                          <p:spTgt spid="6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childTnLst>
                                </p:cTn>
                              </p:par>
                            </p:childTnLst>
                          </p:cTn>
                        </p:par>
                        <p:par>
                          <p:cTn id="111" fill="hold">
                            <p:stCondLst>
                              <p:cond delay="500"/>
                            </p:stCondLst>
                            <p:childTnLst>
                              <p:par>
                                <p:cTn id="112" presetID="10" presetClass="exit" presetSubtype="0" fill="hold" grpId="1" nodeType="afterEffect">
                                  <p:stCondLst>
                                    <p:cond delay="0"/>
                                  </p:stCondLst>
                                  <p:childTnLst>
                                    <p:animEffect transition="out" filter="fade">
                                      <p:cBhvr>
                                        <p:cTn id="113" dur="500"/>
                                        <p:tgtEl>
                                          <p:spTgt spid="57"/>
                                        </p:tgtEl>
                                      </p:cBhvr>
                                    </p:animEffect>
                                    <p:set>
                                      <p:cBhvr>
                                        <p:cTn id="114" dur="1" fill="hold">
                                          <p:stCondLst>
                                            <p:cond delay="499"/>
                                          </p:stCondLst>
                                        </p:cTn>
                                        <p:tgtEl>
                                          <p:spTgt spid="57"/>
                                        </p:tgtEl>
                                        <p:attrNameLst>
                                          <p:attrName>style.visibility</p:attrName>
                                        </p:attrNameLst>
                                      </p:cBhvr>
                                      <p:to>
                                        <p:strVal val="hidden"/>
                                      </p:to>
                                    </p:set>
                                  </p:childTnLst>
                                </p:cTn>
                              </p:par>
                              <p:par>
                                <p:cTn id="115" presetID="10"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par>
                          <p:cTn id="118" fill="hold">
                            <p:stCondLst>
                              <p:cond delay="1000"/>
                            </p:stCondLst>
                            <p:childTnLst>
                              <p:par>
                                <p:cTn id="119" presetID="10" presetClass="exit" presetSubtype="0" fill="hold" grpId="1" nodeType="afterEffect">
                                  <p:stCondLst>
                                    <p:cond delay="0"/>
                                  </p:stCondLst>
                                  <p:childTnLst>
                                    <p:animEffect transition="out" filter="fade">
                                      <p:cBhvr>
                                        <p:cTn id="120" dur="500"/>
                                        <p:tgtEl>
                                          <p:spTgt spid="58"/>
                                        </p:tgtEl>
                                      </p:cBhvr>
                                    </p:animEffect>
                                    <p:set>
                                      <p:cBhvr>
                                        <p:cTn id="121" dur="1" fill="hold">
                                          <p:stCondLst>
                                            <p:cond delay="499"/>
                                          </p:stCondLst>
                                        </p:cTn>
                                        <p:tgtEl>
                                          <p:spTgt spid="58"/>
                                        </p:tgtEl>
                                        <p:attrNameLst>
                                          <p:attrName>style.visibility</p:attrName>
                                        </p:attrNameLst>
                                      </p:cBhvr>
                                      <p:to>
                                        <p:strVal val="hidden"/>
                                      </p:to>
                                    </p:set>
                                  </p:childTnLst>
                                </p:cTn>
                              </p:par>
                              <p:par>
                                <p:cTn id="122" presetID="10"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fade">
                                      <p:cBhvr>
                                        <p:cTn id="124" dur="500"/>
                                        <p:tgtEl>
                                          <p:spTgt spid="59"/>
                                        </p:tgtEl>
                                      </p:cBhvr>
                                    </p:animEffect>
                                  </p:childTnLst>
                                </p:cTn>
                              </p:par>
                            </p:childTnLst>
                          </p:cTn>
                        </p:par>
                        <p:par>
                          <p:cTn id="125" fill="hold">
                            <p:stCondLst>
                              <p:cond delay="1500"/>
                            </p:stCondLst>
                            <p:childTnLst>
                              <p:par>
                                <p:cTn id="126" presetID="10" presetClass="exit" presetSubtype="0" fill="hold" grpId="1" nodeType="afterEffect">
                                  <p:stCondLst>
                                    <p:cond delay="0"/>
                                  </p:stCondLst>
                                  <p:childTnLst>
                                    <p:animEffect transition="out" filter="fade">
                                      <p:cBhvr>
                                        <p:cTn id="127" dur="500"/>
                                        <p:tgtEl>
                                          <p:spTgt spid="59"/>
                                        </p:tgtEl>
                                      </p:cBhvr>
                                    </p:animEffect>
                                    <p:set>
                                      <p:cBhvr>
                                        <p:cTn id="128"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8" grpId="0"/>
      <p:bldP spid="23" grpId="0" animBg="1"/>
      <p:bldP spid="23" grpId="1" animBg="1"/>
      <p:bldP spid="127" grpId="0" animBg="1"/>
      <p:bldP spid="127" grpId="1" animBg="1"/>
      <p:bldP spid="128" grpId="0" animBg="1"/>
      <p:bldP spid="128" grpId="1" animBg="1"/>
      <p:bldP spid="129" grpId="0" animBg="1"/>
      <p:bldP spid="129" grpId="1" animBg="1"/>
      <p:bldP spid="131" grpId="0" animBg="1"/>
      <p:bldP spid="131" grpId="1" animBg="1"/>
      <p:bldP spid="132" grpId="0" animBg="1"/>
      <p:bldP spid="132" grpId="1" animBg="1"/>
      <p:bldP spid="31" grpId="0"/>
      <p:bldP spid="57" grpId="0" animBg="1"/>
      <p:bldP spid="57" grpId="1" animBg="1"/>
      <p:bldP spid="58" grpId="0" animBg="1"/>
      <p:bldP spid="58" grpId="1" animBg="1"/>
      <p:bldP spid="59" grpId="0" animBg="1"/>
      <p:bldP spid="59"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9" grpId="0" animBg="1"/>
      <p:bldP spid="6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Hands-on: Linear regression</a:t>
            </a:r>
          </a:p>
        </p:txBody>
      </p:sp>
    </p:spTree>
    <p:extLst>
      <p:ext uri="{BB962C8B-B14F-4D97-AF65-F5344CB8AC3E}">
        <p14:creationId xmlns:p14="http://schemas.microsoft.com/office/powerpoint/2010/main" val="151044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80050"/>
            <a:ext cx="9863547" cy="3954929"/>
          </a:xfrm>
          <a:prstGeom prst="rect">
            <a:avLst/>
          </a:prstGeom>
          <a:noFill/>
        </p:spPr>
        <p:txBody>
          <a:bodyPr wrap="square">
            <a:spAutoFit/>
          </a:bodyPr>
          <a:lstStyle/>
          <a:p>
            <a:pPr>
              <a:spcAft>
                <a:spcPts val="6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x</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constant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4</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5</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dtype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4EC9B0"/>
                </a:solidFill>
                <a:effectLst/>
                <a:latin typeface="Roboto Mono" panose="00000009000000000000" pitchFamily="49" charset="0"/>
                <a:ea typeface="Roboto Mono" panose="00000009000000000000" pitchFamily="49" charset="0"/>
              </a:rPr>
              <a:t>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constant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4</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4</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6</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dtype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4EC9B0"/>
                </a:solidFill>
                <a:effectLst/>
                <a:latin typeface="Roboto Mono" panose="00000009000000000000" pitchFamily="49" charset="0"/>
                <a:ea typeface="Roboto Mono" panose="00000009000000000000" pitchFamily="49" charset="0"/>
              </a:rPr>
              <a:t>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input_shape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sgd</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mean_squared_error</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x</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y</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1000</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7FD1E5AE-136C-2E66-93CD-C989A27A63AB}"/>
              </a:ext>
            </a:extLst>
          </p:cNvPr>
          <p:cNvSpPr/>
          <p:nvPr/>
        </p:nvSpPr>
        <p:spPr>
          <a:xfrm>
            <a:off x="3146651" y="4224823"/>
            <a:ext cx="2124891"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D463982-B1BB-2FB3-40ED-0A30D1F27492}"/>
              </a:ext>
            </a:extLst>
          </p:cNvPr>
          <p:cNvSpPr/>
          <p:nvPr/>
        </p:nvSpPr>
        <p:spPr>
          <a:xfrm>
            <a:off x="5433877" y="4225717"/>
            <a:ext cx="3466011"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BD482AF-CF72-9412-6F66-5912DD817D8C}"/>
              </a:ext>
            </a:extLst>
          </p:cNvPr>
          <p:cNvSpPr/>
          <p:nvPr/>
        </p:nvSpPr>
        <p:spPr>
          <a:xfrm>
            <a:off x="1189096" y="2905914"/>
            <a:ext cx="7086223" cy="104573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EBFEC31-A45B-DB94-8159-FEFFFCE6FEE3}"/>
              </a:ext>
            </a:extLst>
          </p:cNvPr>
          <p:cNvSpPr/>
          <p:nvPr/>
        </p:nvSpPr>
        <p:spPr>
          <a:xfrm>
            <a:off x="1164226" y="4839998"/>
            <a:ext cx="1117420"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0F270A7D-4A1F-BF86-110E-030662B9C208}"/>
              </a:ext>
            </a:extLst>
          </p:cNvPr>
          <p:cNvSpPr/>
          <p:nvPr/>
        </p:nvSpPr>
        <p:spPr>
          <a:xfrm>
            <a:off x="3879668" y="4839998"/>
            <a:ext cx="770710"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42110D4-A7AE-6D57-5956-D8A95EB0F4E4}"/>
              </a:ext>
            </a:extLst>
          </p:cNvPr>
          <p:cNvSpPr/>
          <p:nvPr/>
        </p:nvSpPr>
        <p:spPr>
          <a:xfrm>
            <a:off x="4759234" y="4839998"/>
            <a:ext cx="1628503"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DFFE3951-F672-807D-E6D3-2F193DB2F2CF}"/>
              </a:ext>
            </a:extLst>
          </p:cNvPr>
          <p:cNvSpPr/>
          <p:nvPr/>
        </p:nvSpPr>
        <p:spPr>
          <a:xfrm>
            <a:off x="2553788" y="4833661"/>
            <a:ext cx="1338943"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7F805924-3DC4-3335-29B7-C744A14D24C6}"/>
              </a:ext>
            </a:extLst>
          </p:cNvPr>
          <p:cNvSpPr/>
          <p:nvPr/>
        </p:nvSpPr>
        <p:spPr>
          <a:xfrm>
            <a:off x="4751886" y="3255126"/>
            <a:ext cx="1030606"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22D419E0-607F-547A-7618-5098BC4B3776}"/>
              </a:ext>
            </a:extLst>
          </p:cNvPr>
          <p:cNvSpPr/>
          <p:nvPr/>
        </p:nvSpPr>
        <p:spPr>
          <a:xfrm>
            <a:off x="5984148" y="3247914"/>
            <a:ext cx="2123531"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EE43C89-FE7C-08AB-ED87-E43B2C52E3D9}"/>
              </a:ext>
            </a:extLst>
          </p:cNvPr>
          <p:cNvSpPr/>
          <p:nvPr/>
        </p:nvSpPr>
        <p:spPr>
          <a:xfrm>
            <a:off x="1175657" y="1293302"/>
            <a:ext cx="3343334" cy="342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AE4F50-D315-B92D-3292-543D5A318601}"/>
              </a:ext>
            </a:extLst>
          </p:cNvPr>
          <p:cNvSpPr/>
          <p:nvPr/>
        </p:nvSpPr>
        <p:spPr>
          <a:xfrm>
            <a:off x="1189097" y="1938974"/>
            <a:ext cx="7623597" cy="70758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9377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2"/>
                                        </p:tgtEl>
                                      </p:cBhvr>
                                    </p:animEffect>
                                    <p:set>
                                      <p:cBhvr>
                                        <p:cTn id="57" dur="1" fill="hold">
                                          <p:stCondLst>
                                            <p:cond delay="499"/>
                                          </p:stCondLst>
                                        </p:cTn>
                                        <p:tgtEl>
                                          <p:spTgt spid="2"/>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5"/>
                                        </p:tgtEl>
                                      </p:cBhvr>
                                    </p:animEffect>
                                    <p:set>
                                      <p:cBhvr>
                                        <p:cTn id="66" dur="1" fill="hold">
                                          <p:stCondLst>
                                            <p:cond delay="499"/>
                                          </p:stCondLst>
                                        </p:cTn>
                                        <p:tgtEl>
                                          <p:spTgt spid="5"/>
                                        </p:tgtEl>
                                        <p:attrNameLst>
                                          <p:attrName>style.visibility</p:attrName>
                                        </p:attrNameLst>
                                      </p:cBhvr>
                                      <p:to>
                                        <p:strVal val="hidden"/>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1" nodeType="clickEffect">
                                  <p:stCondLst>
                                    <p:cond delay="0"/>
                                  </p:stCondLst>
                                  <p:childTnLst>
                                    <p:animEffect transition="out" filter="fade">
                                      <p:cBhvr>
                                        <p:cTn id="74" dur="500"/>
                                        <p:tgtEl>
                                          <p:spTgt spid="11"/>
                                        </p:tgtEl>
                                      </p:cBhvr>
                                    </p:animEffect>
                                    <p:set>
                                      <p:cBhvr>
                                        <p:cTn id="75" dur="1" fill="hold">
                                          <p:stCondLst>
                                            <p:cond delay="499"/>
                                          </p:stCondLst>
                                        </p:cTn>
                                        <p:tgtEl>
                                          <p:spTgt spid="11"/>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9"/>
                                        </p:tgtEl>
                                        <p:attrNameLst>
                                          <p:attrName>style.visibility</p:attrName>
                                        </p:attrNameLst>
                                      </p:cBhvr>
                                      <p:to>
                                        <p:strVal val="visible"/>
                                      </p:to>
                                    </p:set>
                                    <p:animEffect transition="in" filter="fade">
                                      <p:cBhvr>
                                        <p:cTn id="79" dur="500"/>
                                        <p:tgtEl>
                                          <p:spTgt spid="9"/>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xit" presetSubtype="0" fill="hold" grpId="1" nodeType="clickEffect">
                                  <p:stCondLst>
                                    <p:cond delay="0"/>
                                  </p:stCondLst>
                                  <p:childTnLst>
                                    <p:animEffect transition="out" filter="fade">
                                      <p:cBhvr>
                                        <p:cTn id="83" dur="500"/>
                                        <p:tgtEl>
                                          <p:spTgt spid="9"/>
                                        </p:tgtEl>
                                      </p:cBhvr>
                                    </p:animEffect>
                                    <p:set>
                                      <p:cBhvr>
                                        <p:cTn id="84" dur="1" fill="hold">
                                          <p:stCondLst>
                                            <p:cond delay="499"/>
                                          </p:stCondLst>
                                        </p:cTn>
                                        <p:tgtEl>
                                          <p:spTgt spid="9"/>
                                        </p:tgtEl>
                                        <p:attrNameLst>
                                          <p:attrName>style.visibility</p:attrName>
                                        </p:attrNameLst>
                                      </p:cBhvr>
                                      <p:to>
                                        <p:strVal val="hidden"/>
                                      </p:to>
                                    </p:se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10"/>
                                        </p:tgtEl>
                                        <p:attrNameLst>
                                          <p:attrName>style.visibility</p:attrName>
                                        </p:attrNameLst>
                                      </p:cBhvr>
                                      <p:to>
                                        <p:strVal val="visible"/>
                                      </p:to>
                                    </p:set>
                                    <p:animEffect transition="in" filter="fade">
                                      <p:cBhvr>
                                        <p:cTn id="88" dur="500"/>
                                        <p:tgtEl>
                                          <p:spTgt spid="10"/>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10"/>
                                        </p:tgtEl>
                                      </p:cBhvr>
                                    </p:animEffect>
                                    <p:set>
                                      <p:cBhvr>
                                        <p:cTn id="93" dur="1" fill="hold">
                                          <p:stCondLst>
                                            <p:cond delay="499"/>
                                          </p:stCondLst>
                                        </p:cTn>
                                        <p:tgtEl>
                                          <p:spTgt spid="10"/>
                                        </p:tgtEl>
                                        <p:attrNameLst>
                                          <p:attrName>style.visibility</p:attrName>
                                        </p:attrNameLst>
                                      </p:cBhvr>
                                      <p:to>
                                        <p:strVal val="hidden"/>
                                      </p:to>
                                    </p:se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8"/>
                                        </p:tgtEl>
                                        <p:attrNameLst>
                                          <p:attrName>style.visibility</p:attrName>
                                        </p:attrNameLst>
                                      </p:cBhvr>
                                      <p:to>
                                        <p:strVal val="visible"/>
                                      </p:to>
                                    </p:set>
                                    <p:animEffect transition="in" filter="fade">
                                      <p:cBhvr>
                                        <p:cTn id="97" dur="500"/>
                                        <p:tgtEl>
                                          <p:spTgt spid="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8"/>
                                        </p:tgtEl>
                                      </p:cBhvr>
                                    </p:animEffect>
                                    <p:set>
                                      <p:cBhvr>
                                        <p:cTn id="10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P spid="5" grpId="1" animBg="1"/>
      <p:bldP spid="6" grpId="0" animBg="1"/>
      <p:bldP spid="6"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80050"/>
            <a:ext cx="9863547" cy="923330"/>
          </a:xfrm>
          <a:prstGeom prst="rect">
            <a:avLst/>
          </a:prstGeom>
          <a:noFill/>
        </p:spPr>
        <p:txBody>
          <a:bodyPr wrap="square">
            <a:spAutoFit/>
          </a:bodyPr>
          <a:lstStyle/>
          <a:p>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plot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77" name="Freeform: Shape 76">
            <a:extLst>
              <a:ext uri="{FF2B5EF4-FFF2-40B4-BE49-F238E27FC236}">
                <a16:creationId xmlns:a16="http://schemas.microsoft.com/office/drawing/2014/main" id="{D27DF2EF-8B4A-00F8-92F3-2706ACECB082}"/>
              </a:ext>
            </a:extLst>
          </p:cNvPr>
          <p:cNvSpPr/>
          <p:nvPr/>
        </p:nvSpPr>
        <p:spPr>
          <a:xfrm>
            <a:off x="1809534" y="2719326"/>
            <a:ext cx="4120589" cy="3069998"/>
          </a:xfrm>
          <a:custGeom>
            <a:avLst/>
            <a:gdLst>
              <a:gd name="connsiteX0" fmla="*/ 0 w 4120589"/>
              <a:gd name="connsiteY0" fmla="*/ 0 h 3069998"/>
              <a:gd name="connsiteX1" fmla="*/ 8250 w 4120589"/>
              <a:gd name="connsiteY1" fmla="*/ 307067 h 3069998"/>
              <a:gd name="connsiteX2" fmla="*/ 16499 w 4120589"/>
              <a:gd name="connsiteY2" fmla="*/ 469361 h 3069998"/>
              <a:gd name="connsiteX3" fmla="*/ 24749 w 4120589"/>
              <a:gd name="connsiteY3" fmla="*/ 570770 h 3069998"/>
              <a:gd name="connsiteX4" fmla="*/ 37122 w 4120589"/>
              <a:gd name="connsiteY4" fmla="*/ 678950 h 3069998"/>
              <a:gd name="connsiteX5" fmla="*/ 57746 w 4120589"/>
              <a:gd name="connsiteY5" fmla="*/ 823195 h 3069998"/>
              <a:gd name="connsiteX6" fmla="*/ 86619 w 4120589"/>
              <a:gd name="connsiteY6" fmla="*/ 1002882 h 3069998"/>
              <a:gd name="connsiteX7" fmla="*/ 119617 w 4120589"/>
              <a:gd name="connsiteY7" fmla="*/ 1189942 h 3069998"/>
              <a:gd name="connsiteX8" fmla="*/ 152615 w 4120589"/>
              <a:gd name="connsiteY8" fmla="*/ 1360040 h 3069998"/>
              <a:gd name="connsiteX9" fmla="*/ 185613 w 4120589"/>
              <a:gd name="connsiteY9" fmla="*/ 1514746 h 3069998"/>
              <a:gd name="connsiteX10" fmla="*/ 218610 w 4120589"/>
              <a:gd name="connsiteY10" fmla="*/ 1655454 h 3069998"/>
              <a:gd name="connsiteX11" fmla="*/ 251608 w 4120589"/>
              <a:gd name="connsiteY11" fmla="*/ 1783434 h 3069998"/>
              <a:gd name="connsiteX12" fmla="*/ 284606 w 4120589"/>
              <a:gd name="connsiteY12" fmla="*/ 1899841 h 3069998"/>
              <a:gd name="connsiteX13" fmla="*/ 317604 w 4120589"/>
              <a:gd name="connsiteY13" fmla="*/ 2005715 h 3069998"/>
              <a:gd name="connsiteX14" fmla="*/ 350601 w 4120589"/>
              <a:gd name="connsiteY14" fmla="*/ 2102008 h 3069998"/>
              <a:gd name="connsiteX15" fmla="*/ 383599 w 4120589"/>
              <a:gd name="connsiteY15" fmla="*/ 2189582 h 3069998"/>
              <a:gd name="connsiteX16" fmla="*/ 416597 w 4120589"/>
              <a:gd name="connsiteY16" fmla="*/ 2269238 h 3069998"/>
              <a:gd name="connsiteX17" fmla="*/ 449595 w 4120589"/>
              <a:gd name="connsiteY17" fmla="*/ 2341686 h 3069998"/>
              <a:gd name="connsiteX18" fmla="*/ 482592 w 4120589"/>
              <a:gd name="connsiteY18" fmla="*/ 2407586 h 3069998"/>
              <a:gd name="connsiteX19" fmla="*/ 515590 w 4120589"/>
              <a:gd name="connsiteY19" fmla="*/ 2467522 h 3069998"/>
              <a:gd name="connsiteX20" fmla="*/ 548588 w 4120589"/>
              <a:gd name="connsiteY20" fmla="*/ 2522026 h 3069998"/>
              <a:gd name="connsiteX21" fmla="*/ 581587 w 4120589"/>
              <a:gd name="connsiteY21" fmla="*/ 2571606 h 3069998"/>
              <a:gd name="connsiteX22" fmla="*/ 618712 w 4120589"/>
              <a:gd name="connsiteY22" fmla="*/ 2622037 h 3069998"/>
              <a:gd name="connsiteX23" fmla="*/ 655824 w 4120589"/>
              <a:gd name="connsiteY23" fmla="*/ 2667379 h 3069998"/>
              <a:gd name="connsiteX24" fmla="*/ 692949 w 4120589"/>
              <a:gd name="connsiteY24" fmla="*/ 2708114 h 3069998"/>
              <a:gd name="connsiteX25" fmla="*/ 730074 w 4120589"/>
              <a:gd name="connsiteY25" fmla="*/ 2744738 h 3069998"/>
              <a:gd name="connsiteX26" fmla="*/ 767199 w 4120589"/>
              <a:gd name="connsiteY26" fmla="*/ 2777656 h 3069998"/>
              <a:gd name="connsiteX27" fmla="*/ 808449 w 4120589"/>
              <a:gd name="connsiteY27" fmla="*/ 2810333 h 3069998"/>
              <a:gd name="connsiteX28" fmla="*/ 849698 w 4120589"/>
              <a:gd name="connsiteY28" fmla="*/ 2839368 h 3069998"/>
              <a:gd name="connsiteX29" fmla="*/ 890935 w 4120589"/>
              <a:gd name="connsiteY29" fmla="*/ 2865142 h 3069998"/>
              <a:gd name="connsiteX30" fmla="*/ 936310 w 4120589"/>
              <a:gd name="connsiteY30" fmla="*/ 2890192 h 3069998"/>
              <a:gd name="connsiteX31" fmla="*/ 981685 w 4120589"/>
              <a:gd name="connsiteY31" fmla="*/ 2912172 h 3069998"/>
              <a:gd name="connsiteX32" fmla="*/ 1031185 w 4120589"/>
              <a:gd name="connsiteY32" fmla="*/ 2933110 h 3069998"/>
              <a:gd name="connsiteX33" fmla="*/ 1084797 w 4120589"/>
              <a:gd name="connsiteY33" fmla="*/ 2952653 h 3069998"/>
              <a:gd name="connsiteX34" fmla="*/ 1142546 w 4120589"/>
              <a:gd name="connsiteY34" fmla="*/ 2970610 h 3069998"/>
              <a:gd name="connsiteX35" fmla="*/ 1204421 w 4120589"/>
              <a:gd name="connsiteY35" fmla="*/ 2986802 h 3069998"/>
              <a:gd name="connsiteX36" fmla="*/ 1270408 w 4120589"/>
              <a:gd name="connsiteY36" fmla="*/ 3001180 h 3069998"/>
              <a:gd name="connsiteX37" fmla="*/ 1344657 w 4120589"/>
              <a:gd name="connsiteY37" fmla="*/ 3014403 h 3069998"/>
              <a:gd name="connsiteX38" fmla="*/ 1427157 w 4120589"/>
              <a:gd name="connsiteY38" fmla="*/ 3026142 h 3069998"/>
              <a:gd name="connsiteX39" fmla="*/ 1517894 w 4120589"/>
              <a:gd name="connsiteY39" fmla="*/ 3036217 h 3069998"/>
              <a:gd name="connsiteX40" fmla="*/ 1625143 w 4120589"/>
              <a:gd name="connsiteY40" fmla="*/ 3045177 h 3069998"/>
              <a:gd name="connsiteX41" fmla="*/ 1748880 w 4120589"/>
              <a:gd name="connsiteY41" fmla="*/ 3052613 h 3069998"/>
              <a:gd name="connsiteX42" fmla="*/ 1901491 w 4120589"/>
              <a:gd name="connsiteY42" fmla="*/ 3058793 h 3069998"/>
              <a:gd name="connsiteX43" fmla="*/ 2091228 w 4120589"/>
              <a:gd name="connsiteY43" fmla="*/ 3063514 h 3069998"/>
              <a:gd name="connsiteX44" fmla="*/ 2351089 w 4120589"/>
              <a:gd name="connsiteY44" fmla="*/ 3066940 h 3069998"/>
              <a:gd name="connsiteX45" fmla="*/ 2747061 w 4120589"/>
              <a:gd name="connsiteY45" fmla="*/ 3069034 h 3069998"/>
              <a:gd name="connsiteX46" fmla="*/ 3559631 w 4120589"/>
              <a:gd name="connsiteY46" fmla="*/ 3069922 h 3069998"/>
              <a:gd name="connsiteX47" fmla="*/ 4120589 w 4120589"/>
              <a:gd name="connsiteY47" fmla="*/ 3069999 h 3069998"/>
              <a:gd name="connsiteX48" fmla="*/ 4120589 w 4120589"/>
              <a:gd name="connsiteY48" fmla="*/ 3069999 h 3069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20589" h="3069998">
                <a:moveTo>
                  <a:pt x="0" y="0"/>
                </a:moveTo>
                <a:lnTo>
                  <a:pt x="8250" y="307067"/>
                </a:lnTo>
                <a:lnTo>
                  <a:pt x="16499" y="469361"/>
                </a:lnTo>
                <a:lnTo>
                  <a:pt x="24749" y="570770"/>
                </a:lnTo>
                <a:lnTo>
                  <a:pt x="37122" y="678950"/>
                </a:lnTo>
                <a:lnTo>
                  <a:pt x="57746" y="823195"/>
                </a:lnTo>
                <a:lnTo>
                  <a:pt x="86619" y="1002882"/>
                </a:lnTo>
                <a:lnTo>
                  <a:pt x="119617" y="1189942"/>
                </a:lnTo>
                <a:lnTo>
                  <a:pt x="152615" y="1360040"/>
                </a:lnTo>
                <a:lnTo>
                  <a:pt x="185613" y="1514746"/>
                </a:lnTo>
                <a:lnTo>
                  <a:pt x="218610" y="1655454"/>
                </a:lnTo>
                <a:lnTo>
                  <a:pt x="251608" y="1783434"/>
                </a:lnTo>
                <a:lnTo>
                  <a:pt x="284606" y="1899841"/>
                </a:lnTo>
                <a:lnTo>
                  <a:pt x="317604" y="2005715"/>
                </a:lnTo>
                <a:lnTo>
                  <a:pt x="350601" y="2102008"/>
                </a:lnTo>
                <a:lnTo>
                  <a:pt x="383599" y="2189582"/>
                </a:lnTo>
                <a:lnTo>
                  <a:pt x="416597" y="2269238"/>
                </a:lnTo>
                <a:lnTo>
                  <a:pt x="449595" y="2341686"/>
                </a:lnTo>
                <a:lnTo>
                  <a:pt x="482592" y="2407586"/>
                </a:lnTo>
                <a:lnTo>
                  <a:pt x="515590" y="2467522"/>
                </a:lnTo>
                <a:lnTo>
                  <a:pt x="548588" y="2522026"/>
                </a:lnTo>
                <a:lnTo>
                  <a:pt x="581587" y="2571606"/>
                </a:lnTo>
                <a:lnTo>
                  <a:pt x="618712" y="2622037"/>
                </a:lnTo>
                <a:lnTo>
                  <a:pt x="655824" y="2667379"/>
                </a:lnTo>
                <a:lnTo>
                  <a:pt x="692949" y="2708114"/>
                </a:lnTo>
                <a:lnTo>
                  <a:pt x="730074" y="2744738"/>
                </a:lnTo>
                <a:lnTo>
                  <a:pt x="767199" y="2777656"/>
                </a:lnTo>
                <a:lnTo>
                  <a:pt x="808449" y="2810333"/>
                </a:lnTo>
                <a:lnTo>
                  <a:pt x="849698" y="2839368"/>
                </a:lnTo>
                <a:lnTo>
                  <a:pt x="890935" y="2865142"/>
                </a:lnTo>
                <a:lnTo>
                  <a:pt x="936310" y="2890192"/>
                </a:lnTo>
                <a:lnTo>
                  <a:pt x="981685" y="2912172"/>
                </a:lnTo>
                <a:lnTo>
                  <a:pt x="1031185" y="2933110"/>
                </a:lnTo>
                <a:lnTo>
                  <a:pt x="1084797" y="2952653"/>
                </a:lnTo>
                <a:lnTo>
                  <a:pt x="1142546" y="2970610"/>
                </a:lnTo>
                <a:lnTo>
                  <a:pt x="1204421" y="2986802"/>
                </a:lnTo>
                <a:lnTo>
                  <a:pt x="1270408" y="3001180"/>
                </a:lnTo>
                <a:lnTo>
                  <a:pt x="1344657" y="3014403"/>
                </a:lnTo>
                <a:lnTo>
                  <a:pt x="1427157" y="3026142"/>
                </a:lnTo>
                <a:lnTo>
                  <a:pt x="1517894" y="3036217"/>
                </a:lnTo>
                <a:lnTo>
                  <a:pt x="1625143" y="3045177"/>
                </a:lnTo>
                <a:lnTo>
                  <a:pt x="1748880" y="3052613"/>
                </a:lnTo>
                <a:lnTo>
                  <a:pt x="1901491" y="3058793"/>
                </a:lnTo>
                <a:lnTo>
                  <a:pt x="2091228" y="3063514"/>
                </a:lnTo>
                <a:lnTo>
                  <a:pt x="2351089" y="3066940"/>
                </a:lnTo>
                <a:lnTo>
                  <a:pt x="2747061" y="3069034"/>
                </a:lnTo>
                <a:lnTo>
                  <a:pt x="3559631" y="3069922"/>
                </a:lnTo>
                <a:lnTo>
                  <a:pt x="4120589" y="3069999"/>
                </a:lnTo>
                <a:lnTo>
                  <a:pt x="4120589" y="3069999"/>
                </a:lnTo>
              </a:path>
            </a:pathLst>
          </a:custGeom>
          <a:noFill/>
          <a:ln w="19038" cap="sq">
            <a:solidFill>
              <a:srgbClr val="D50032"/>
            </a:solidFill>
            <a:prstDash val="solid"/>
            <a:round/>
          </a:ln>
        </p:spPr>
        <p:txBody>
          <a:bodyPr rtlCol="0" anchor="ctr"/>
          <a:lstStyle/>
          <a:p>
            <a:endParaRPr lang="en-GB"/>
          </a:p>
        </p:txBody>
      </p:sp>
      <p:grpSp>
        <p:nvGrpSpPr>
          <p:cNvPr id="82" name="Group 81">
            <a:extLst>
              <a:ext uri="{FF2B5EF4-FFF2-40B4-BE49-F238E27FC236}">
                <a16:creationId xmlns:a16="http://schemas.microsoft.com/office/drawing/2014/main" id="{1D200461-FE6B-9A38-53FC-3FAFD1FD3401}"/>
              </a:ext>
            </a:extLst>
          </p:cNvPr>
          <p:cNvGrpSpPr/>
          <p:nvPr/>
        </p:nvGrpSpPr>
        <p:grpSpPr>
          <a:xfrm>
            <a:off x="1164226" y="2565827"/>
            <a:ext cx="4986559" cy="3903638"/>
            <a:chOff x="1164226" y="2565827"/>
            <a:chExt cx="4986559" cy="3903638"/>
          </a:xfrm>
        </p:grpSpPr>
        <p:grpSp>
          <p:nvGrpSpPr>
            <p:cNvPr id="9" name="Graphic 2">
              <a:extLst>
                <a:ext uri="{FF2B5EF4-FFF2-40B4-BE49-F238E27FC236}">
                  <a16:creationId xmlns:a16="http://schemas.microsoft.com/office/drawing/2014/main" id="{8FDF470E-DA87-AA2F-B09F-565750A82B5C}"/>
                </a:ext>
              </a:extLst>
            </p:cNvPr>
            <p:cNvGrpSpPr/>
            <p:nvPr/>
          </p:nvGrpSpPr>
          <p:grpSpPr>
            <a:xfrm>
              <a:off x="1763905" y="5942825"/>
              <a:ext cx="4386880" cy="526640"/>
              <a:chOff x="1787157" y="5934117"/>
              <a:chExt cx="4386880" cy="526640"/>
            </a:xfrm>
          </p:grpSpPr>
          <p:grpSp>
            <p:nvGrpSpPr>
              <p:cNvPr id="10" name="Graphic 2">
                <a:extLst>
                  <a:ext uri="{FF2B5EF4-FFF2-40B4-BE49-F238E27FC236}">
                    <a16:creationId xmlns:a16="http://schemas.microsoft.com/office/drawing/2014/main" id="{0F69D9E1-D6E5-41D5-C92F-62A3011E9AE6}"/>
                  </a:ext>
                </a:extLst>
              </p:cNvPr>
              <p:cNvGrpSpPr/>
              <p:nvPr/>
            </p:nvGrpSpPr>
            <p:grpSpPr>
              <a:xfrm>
                <a:off x="1787157" y="5934117"/>
                <a:ext cx="91130" cy="243111"/>
                <a:chOff x="1787157" y="5934117"/>
                <a:chExt cx="91130" cy="243111"/>
              </a:xfrm>
            </p:grpSpPr>
            <p:sp>
              <p:nvSpPr>
                <p:cNvPr id="11" name="Freeform: Shape 10">
                  <a:extLst>
                    <a:ext uri="{FF2B5EF4-FFF2-40B4-BE49-F238E27FC236}">
                      <a16:creationId xmlns:a16="http://schemas.microsoft.com/office/drawing/2014/main" id="{354BE246-4F5D-4042-0DD8-C7C8974E49AD}"/>
                    </a:ext>
                  </a:extLst>
                </p:cNvPr>
                <p:cNvSpPr/>
                <p:nvPr/>
              </p:nvSpPr>
              <p:spPr>
                <a:xfrm>
                  <a:off x="1832786" y="5934117"/>
                  <a:ext cx="12692" cy="44415"/>
                </a:xfrm>
                <a:custGeom>
                  <a:avLst/>
                  <a:gdLst>
                    <a:gd name="connsiteX0" fmla="*/ 59 w 12692"/>
                    <a:gd name="connsiteY0" fmla="*/ 273 h 44415"/>
                    <a:gd name="connsiteX1" fmla="*/ 59 w 12692"/>
                    <a:gd name="connsiteY1" fmla="*/ 44689 h 44415"/>
                  </a:gdLst>
                  <a:ahLst/>
                  <a:cxnLst>
                    <a:cxn ang="0">
                      <a:pos x="connsiteX0" y="connsiteY0"/>
                    </a:cxn>
                    <a:cxn ang="0">
                      <a:pos x="connsiteX1" y="connsiteY1"/>
                    </a:cxn>
                  </a:cxnLst>
                  <a:rect l="l" t="t" r="r" b="b"/>
                  <a:pathLst>
                    <a:path w="12692" h="44415">
                      <a:moveTo>
                        <a:pt x="59" y="273"/>
                      </a:moveTo>
                      <a:lnTo>
                        <a:pt x="59" y="44689"/>
                      </a:lnTo>
                    </a:path>
                  </a:pathLst>
                </a:custGeom>
                <a:solidFill>
                  <a:srgbClr val="FFFFFF"/>
                </a:solidFill>
                <a:ln w="10154" cap="flat">
                  <a:solidFill>
                    <a:srgbClr val="FFFFFF"/>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2611741C-36F5-CC60-4965-BF9D12EA58D9}"/>
                    </a:ext>
                  </a:extLst>
                </p:cNvPr>
                <p:cNvSpPr/>
                <p:nvPr/>
              </p:nvSpPr>
              <p:spPr>
                <a:xfrm flipV="1">
                  <a:off x="1787157" y="6028881"/>
                  <a:ext cx="91130" cy="148347"/>
                </a:xfrm>
                <a:custGeom>
                  <a:avLst/>
                  <a:gdLst>
                    <a:gd name="connsiteX0" fmla="*/ 89394 w 91130"/>
                    <a:gd name="connsiteY0" fmla="*/ 61589 h 148347"/>
                    <a:gd name="connsiteX1" fmla="*/ 78383 w 91130"/>
                    <a:gd name="connsiteY1" fmla="*/ 13684 h 148347"/>
                    <a:gd name="connsiteX2" fmla="*/ 43987 w 91130"/>
                    <a:gd name="connsiteY2" fmla="*/ -1988 h 148347"/>
                    <a:gd name="connsiteX3" fmla="*/ 9782 w 91130"/>
                    <a:gd name="connsiteY3" fmla="*/ 13335 h 148347"/>
                    <a:gd name="connsiteX4" fmla="*/ -1736 w 91130"/>
                    <a:gd name="connsiteY4" fmla="*/ 59115 h 148347"/>
                    <a:gd name="connsiteX5" fmla="*/ -1736 w 91130"/>
                    <a:gd name="connsiteY5" fmla="*/ 83575 h 148347"/>
                    <a:gd name="connsiteX6" fmla="*/ 9274 w 91130"/>
                    <a:gd name="connsiteY6" fmla="*/ 130877 h 148347"/>
                    <a:gd name="connsiteX7" fmla="*/ 43797 w 91130"/>
                    <a:gd name="connsiteY7" fmla="*/ 146359 h 148347"/>
                    <a:gd name="connsiteX8" fmla="*/ 78098 w 91130"/>
                    <a:gd name="connsiteY8" fmla="*/ 131417 h 148347"/>
                    <a:gd name="connsiteX9" fmla="*/ 89394 w 91130"/>
                    <a:gd name="connsiteY9" fmla="*/ 85383 h 148347"/>
                    <a:gd name="connsiteX10" fmla="*/ 89394 w 91130"/>
                    <a:gd name="connsiteY10" fmla="*/ 61589 h 148347"/>
                    <a:gd name="connsiteX11" fmla="*/ 71054 w 91130"/>
                    <a:gd name="connsiteY11" fmla="*/ 86652 h 148347"/>
                    <a:gd name="connsiteX12" fmla="*/ 64517 w 91130"/>
                    <a:gd name="connsiteY12" fmla="*/ 120630 h 148347"/>
                    <a:gd name="connsiteX13" fmla="*/ 43797 w 91130"/>
                    <a:gd name="connsiteY13" fmla="*/ 131290 h 148347"/>
                    <a:gd name="connsiteX14" fmla="*/ 23267 w 91130"/>
                    <a:gd name="connsiteY14" fmla="*/ 120662 h 148347"/>
                    <a:gd name="connsiteX15" fmla="*/ 16636 w 91130"/>
                    <a:gd name="connsiteY15" fmla="*/ 88048 h 148347"/>
                    <a:gd name="connsiteX16" fmla="*/ 16636 w 91130"/>
                    <a:gd name="connsiteY16" fmla="*/ 58702 h 148347"/>
                    <a:gd name="connsiteX17" fmla="*/ 23426 w 91130"/>
                    <a:gd name="connsiteY17" fmla="*/ 24153 h 148347"/>
                    <a:gd name="connsiteX18" fmla="*/ 43987 w 91130"/>
                    <a:gd name="connsiteY18" fmla="*/ 12986 h 148347"/>
                    <a:gd name="connsiteX19" fmla="*/ 64168 w 91130"/>
                    <a:gd name="connsiteY19" fmla="*/ 23487 h 148347"/>
                    <a:gd name="connsiteX20" fmla="*/ 71054 w 91130"/>
                    <a:gd name="connsiteY20" fmla="*/ 56608 h 148347"/>
                    <a:gd name="connsiteX21" fmla="*/ 71054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394" y="61589"/>
                      </a:moveTo>
                      <a:cubicBezTo>
                        <a:pt x="89394" y="40101"/>
                        <a:pt x="85724" y="24132"/>
                        <a:pt x="78383" y="13684"/>
                      </a:cubicBezTo>
                      <a:cubicBezTo>
                        <a:pt x="71064" y="3236"/>
                        <a:pt x="59599" y="-1988"/>
                        <a:pt x="43987" y="-1988"/>
                      </a:cubicBezTo>
                      <a:cubicBezTo>
                        <a:pt x="28588" y="-1988"/>
                        <a:pt x="17186" y="3119"/>
                        <a:pt x="9782" y="13335"/>
                      </a:cubicBezTo>
                      <a:cubicBezTo>
                        <a:pt x="2378" y="23551"/>
                        <a:pt x="-1461" y="38810"/>
                        <a:pt x="-1736" y="59115"/>
                      </a:cubicBezTo>
                      <a:lnTo>
                        <a:pt x="-1736" y="83575"/>
                      </a:lnTo>
                      <a:cubicBezTo>
                        <a:pt x="-1736" y="104810"/>
                        <a:pt x="1934" y="120577"/>
                        <a:pt x="9274" y="130877"/>
                      </a:cubicBezTo>
                      <a:cubicBezTo>
                        <a:pt x="16615" y="141199"/>
                        <a:pt x="28122" y="146359"/>
                        <a:pt x="43797" y="146359"/>
                      </a:cubicBezTo>
                      <a:cubicBezTo>
                        <a:pt x="59324" y="146359"/>
                        <a:pt x="70758" y="141378"/>
                        <a:pt x="78098" y="131417"/>
                      </a:cubicBezTo>
                      <a:cubicBezTo>
                        <a:pt x="85438" y="121476"/>
                        <a:pt x="89204" y="106132"/>
                        <a:pt x="89394" y="85383"/>
                      </a:cubicBezTo>
                      <a:lnTo>
                        <a:pt x="89394" y="61589"/>
                      </a:lnTo>
                      <a:close/>
                      <a:moveTo>
                        <a:pt x="71054" y="86652"/>
                      </a:moveTo>
                      <a:cubicBezTo>
                        <a:pt x="71054" y="102198"/>
                        <a:pt x="68875" y="113524"/>
                        <a:pt x="64517" y="120630"/>
                      </a:cubicBezTo>
                      <a:cubicBezTo>
                        <a:pt x="60160" y="127737"/>
                        <a:pt x="53253" y="131290"/>
                        <a:pt x="43797" y="131290"/>
                      </a:cubicBezTo>
                      <a:cubicBezTo>
                        <a:pt x="34405" y="131290"/>
                        <a:pt x="27561" y="127747"/>
                        <a:pt x="23267" y="120662"/>
                      </a:cubicBezTo>
                      <a:cubicBezTo>
                        <a:pt x="18973" y="113598"/>
                        <a:pt x="16763" y="102727"/>
                        <a:pt x="16636" y="88048"/>
                      </a:cubicBezTo>
                      <a:lnTo>
                        <a:pt x="16636" y="58702"/>
                      </a:lnTo>
                      <a:cubicBezTo>
                        <a:pt x="16636" y="43115"/>
                        <a:pt x="18899" y="31598"/>
                        <a:pt x="23426" y="24153"/>
                      </a:cubicBezTo>
                      <a:cubicBezTo>
                        <a:pt x="27953" y="16708"/>
                        <a:pt x="34807" y="12986"/>
                        <a:pt x="43987" y="12986"/>
                      </a:cubicBezTo>
                      <a:cubicBezTo>
                        <a:pt x="53041" y="12986"/>
                        <a:pt x="59768" y="16486"/>
                        <a:pt x="64168" y="23487"/>
                      </a:cubicBezTo>
                      <a:cubicBezTo>
                        <a:pt x="68568" y="30509"/>
                        <a:pt x="70863" y="41549"/>
                        <a:pt x="71054" y="56608"/>
                      </a:cubicBezTo>
                      <a:lnTo>
                        <a:pt x="71054" y="86652"/>
                      </a:lnTo>
                      <a:close/>
                    </a:path>
                  </a:pathLst>
                </a:custGeom>
                <a:solidFill>
                  <a:srgbClr val="FFFFFF"/>
                </a:solidFill>
                <a:ln w="32" cap="flat">
                  <a:noFill/>
                  <a:prstDash val="solid"/>
                  <a:round/>
                </a:ln>
              </p:spPr>
              <p:txBody>
                <a:bodyPr rtlCol="0" anchor="ctr"/>
                <a:lstStyle/>
                <a:p>
                  <a:endParaRPr lang="en-GB"/>
                </a:p>
              </p:txBody>
            </p:sp>
          </p:grpSp>
          <p:grpSp>
            <p:nvGrpSpPr>
              <p:cNvPr id="13" name="Graphic 2">
                <a:extLst>
                  <a:ext uri="{FF2B5EF4-FFF2-40B4-BE49-F238E27FC236}">
                    <a16:creationId xmlns:a16="http://schemas.microsoft.com/office/drawing/2014/main" id="{8C923911-F786-559E-4FF0-A2DC81EE2321}"/>
                  </a:ext>
                </a:extLst>
              </p:cNvPr>
              <p:cNvGrpSpPr/>
              <p:nvPr/>
            </p:nvGrpSpPr>
            <p:grpSpPr>
              <a:xfrm>
                <a:off x="2495902" y="5934117"/>
                <a:ext cx="321352" cy="243111"/>
                <a:chOff x="2495902" y="5934117"/>
                <a:chExt cx="321352" cy="243111"/>
              </a:xfrm>
            </p:grpSpPr>
            <p:sp>
              <p:nvSpPr>
                <p:cNvPr id="14" name="Freeform: Shape 13">
                  <a:extLst>
                    <a:ext uri="{FF2B5EF4-FFF2-40B4-BE49-F238E27FC236}">
                      <a16:creationId xmlns:a16="http://schemas.microsoft.com/office/drawing/2014/main" id="{52249AB9-0F4E-DE37-75BD-00436F5FC4CB}"/>
                    </a:ext>
                  </a:extLst>
                </p:cNvPr>
                <p:cNvSpPr/>
                <p:nvPr/>
              </p:nvSpPr>
              <p:spPr>
                <a:xfrm>
                  <a:off x="2657734" y="5934117"/>
                  <a:ext cx="12692" cy="44415"/>
                </a:xfrm>
                <a:custGeom>
                  <a:avLst/>
                  <a:gdLst>
                    <a:gd name="connsiteX0" fmla="*/ 124 w 12692"/>
                    <a:gd name="connsiteY0" fmla="*/ 273 h 44415"/>
                    <a:gd name="connsiteX1" fmla="*/ 124 w 12692"/>
                    <a:gd name="connsiteY1" fmla="*/ 44689 h 44415"/>
                  </a:gdLst>
                  <a:ahLst/>
                  <a:cxnLst>
                    <a:cxn ang="0">
                      <a:pos x="connsiteX0" y="connsiteY0"/>
                    </a:cxn>
                    <a:cxn ang="0">
                      <a:pos x="connsiteX1" y="connsiteY1"/>
                    </a:cxn>
                  </a:cxnLst>
                  <a:rect l="l" t="t" r="r" b="b"/>
                  <a:pathLst>
                    <a:path w="12692" h="44415">
                      <a:moveTo>
                        <a:pt x="124" y="273"/>
                      </a:moveTo>
                      <a:lnTo>
                        <a:pt x="124" y="44689"/>
                      </a:lnTo>
                    </a:path>
                  </a:pathLst>
                </a:custGeom>
                <a:solidFill>
                  <a:srgbClr val="FFFFFF"/>
                </a:solidFill>
                <a:ln w="10154" cap="flat">
                  <a:solidFill>
                    <a:srgbClr val="FFFFFF"/>
                  </a:solidFill>
                  <a:prstDash val="solid"/>
                  <a:round/>
                </a:ln>
              </p:spPr>
              <p:txBody>
                <a:bodyPr rtlCol="0" anchor="ctr"/>
                <a:lstStyle/>
                <a:p>
                  <a:endParaRPr lang="en-GB"/>
                </a:p>
              </p:txBody>
            </p:sp>
            <p:grpSp>
              <p:nvGrpSpPr>
                <p:cNvPr id="15" name="Graphic 2">
                  <a:extLst>
                    <a:ext uri="{FF2B5EF4-FFF2-40B4-BE49-F238E27FC236}">
                      <a16:creationId xmlns:a16="http://schemas.microsoft.com/office/drawing/2014/main" id="{BAB6BD63-1216-3BD4-1566-5A2E99E6093F}"/>
                    </a:ext>
                  </a:extLst>
                </p:cNvPr>
                <p:cNvGrpSpPr/>
                <p:nvPr/>
              </p:nvGrpSpPr>
              <p:grpSpPr>
                <a:xfrm>
                  <a:off x="2495902" y="6028881"/>
                  <a:ext cx="321352" cy="148347"/>
                  <a:chOff x="2495902" y="6028881"/>
                  <a:chExt cx="321352" cy="148347"/>
                </a:xfrm>
                <a:solidFill>
                  <a:srgbClr val="FFFFFF"/>
                </a:solidFill>
              </p:grpSpPr>
              <p:sp>
                <p:nvSpPr>
                  <p:cNvPr id="16" name="Freeform: Shape 15">
                    <a:extLst>
                      <a:ext uri="{FF2B5EF4-FFF2-40B4-BE49-F238E27FC236}">
                        <a16:creationId xmlns:a16="http://schemas.microsoft.com/office/drawing/2014/main" id="{93C424CD-9E8C-76C1-5886-AA75F995278F}"/>
                      </a:ext>
                    </a:extLst>
                  </p:cNvPr>
                  <p:cNvSpPr/>
                  <p:nvPr/>
                </p:nvSpPr>
                <p:spPr>
                  <a:xfrm flipV="1">
                    <a:off x="2495902" y="6028881"/>
                    <a:ext cx="97349" cy="146349"/>
                  </a:xfrm>
                  <a:custGeom>
                    <a:avLst/>
                    <a:gdLst>
                      <a:gd name="connsiteX0" fmla="*/ 95639 w 97349"/>
                      <a:gd name="connsiteY0" fmla="*/ -2020 h 146349"/>
                      <a:gd name="connsiteX1" fmla="*/ 1050 w 97349"/>
                      <a:gd name="connsiteY1" fmla="*/ -2020 h 146349"/>
                      <a:gd name="connsiteX2" fmla="*/ 1050 w 97349"/>
                      <a:gd name="connsiteY2" fmla="*/ 11178 h 146349"/>
                      <a:gd name="connsiteX3" fmla="*/ 51026 w 97349"/>
                      <a:gd name="connsiteY3" fmla="*/ 66697 h 146349"/>
                      <a:gd name="connsiteX4" fmla="*/ 66352 w 97349"/>
                      <a:gd name="connsiteY4" fmla="*/ 87160 h 146349"/>
                      <a:gd name="connsiteX5" fmla="*/ 70572 w 97349"/>
                      <a:gd name="connsiteY5" fmla="*/ 103467 h 146349"/>
                      <a:gd name="connsiteX6" fmla="*/ 63718 w 97349"/>
                      <a:gd name="connsiteY6" fmla="*/ 121994 h 146349"/>
                      <a:gd name="connsiteX7" fmla="*/ 45473 w 97349"/>
                      <a:gd name="connsiteY7" fmla="*/ 129260 h 146349"/>
                      <a:gd name="connsiteX8" fmla="*/ 24214 w 97349"/>
                      <a:gd name="connsiteY8" fmla="*/ 121455 h 146349"/>
                      <a:gd name="connsiteX9" fmla="*/ 16630 w 97349"/>
                      <a:gd name="connsiteY9" fmla="*/ 99787 h 146349"/>
                      <a:gd name="connsiteX10" fmla="*/ -1710 w 97349"/>
                      <a:gd name="connsiteY10" fmla="*/ 99787 h 146349"/>
                      <a:gd name="connsiteX11" fmla="*/ 11109 w 97349"/>
                      <a:gd name="connsiteY11" fmla="*/ 132020 h 146349"/>
                      <a:gd name="connsiteX12" fmla="*/ 45473 w 97349"/>
                      <a:gd name="connsiteY12" fmla="*/ 144329 h 146349"/>
                      <a:gd name="connsiteX13" fmla="*/ 77299 w 97349"/>
                      <a:gd name="connsiteY13" fmla="*/ 133765 h 146349"/>
                      <a:gd name="connsiteX14" fmla="*/ 89008 w 97349"/>
                      <a:gd name="connsiteY14" fmla="*/ 105656 h 146349"/>
                      <a:gd name="connsiteX15" fmla="*/ 61846 w 97349"/>
                      <a:gd name="connsiteY15" fmla="*/ 54895 h 146349"/>
                      <a:gd name="connsiteX16" fmla="*/ 23167 w 97349"/>
                      <a:gd name="connsiteY16" fmla="*/ 12954 h 146349"/>
                      <a:gd name="connsiteX17" fmla="*/ 95639 w 97349"/>
                      <a:gd name="connsiteY17" fmla="*/ 12954 h 146349"/>
                      <a:gd name="connsiteX18" fmla="*/ 95639 w 97349"/>
                      <a:gd name="connsiteY18" fmla="*/ -2020 h 1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9" h="146349">
                        <a:moveTo>
                          <a:pt x="95639" y="-2020"/>
                        </a:moveTo>
                        <a:lnTo>
                          <a:pt x="1050" y="-2020"/>
                        </a:lnTo>
                        <a:lnTo>
                          <a:pt x="1050" y="11178"/>
                        </a:lnTo>
                        <a:lnTo>
                          <a:pt x="51026" y="66697"/>
                        </a:lnTo>
                        <a:cubicBezTo>
                          <a:pt x="58430" y="75094"/>
                          <a:pt x="63538" y="81915"/>
                          <a:pt x="66352" y="87160"/>
                        </a:cubicBezTo>
                        <a:cubicBezTo>
                          <a:pt x="69165" y="92405"/>
                          <a:pt x="70572" y="97841"/>
                          <a:pt x="70572" y="103467"/>
                        </a:cubicBezTo>
                        <a:cubicBezTo>
                          <a:pt x="70572" y="110996"/>
                          <a:pt x="68287" y="117172"/>
                          <a:pt x="63718" y="121994"/>
                        </a:cubicBezTo>
                        <a:cubicBezTo>
                          <a:pt x="59170" y="126838"/>
                          <a:pt x="53088" y="129260"/>
                          <a:pt x="45473" y="129260"/>
                        </a:cubicBezTo>
                        <a:cubicBezTo>
                          <a:pt x="36356" y="129260"/>
                          <a:pt x="29269" y="126658"/>
                          <a:pt x="24214" y="121455"/>
                        </a:cubicBezTo>
                        <a:cubicBezTo>
                          <a:pt x="19158" y="116273"/>
                          <a:pt x="16630" y="109050"/>
                          <a:pt x="16630" y="99787"/>
                        </a:cubicBezTo>
                        <a:lnTo>
                          <a:pt x="-1710" y="99787"/>
                        </a:lnTo>
                        <a:cubicBezTo>
                          <a:pt x="-1710" y="113090"/>
                          <a:pt x="2563" y="123835"/>
                          <a:pt x="11109" y="132020"/>
                        </a:cubicBezTo>
                        <a:cubicBezTo>
                          <a:pt x="19676" y="140226"/>
                          <a:pt x="31131" y="144329"/>
                          <a:pt x="45473" y="144329"/>
                        </a:cubicBezTo>
                        <a:cubicBezTo>
                          <a:pt x="58906" y="144329"/>
                          <a:pt x="69514" y="140808"/>
                          <a:pt x="77299" y="133765"/>
                        </a:cubicBezTo>
                        <a:cubicBezTo>
                          <a:pt x="85105" y="126722"/>
                          <a:pt x="89008" y="117352"/>
                          <a:pt x="89008" y="105656"/>
                        </a:cubicBezTo>
                        <a:cubicBezTo>
                          <a:pt x="89008" y="91443"/>
                          <a:pt x="79954" y="74523"/>
                          <a:pt x="61846" y="54895"/>
                        </a:cubicBezTo>
                        <a:lnTo>
                          <a:pt x="23167" y="12954"/>
                        </a:lnTo>
                        <a:lnTo>
                          <a:pt x="95639" y="12954"/>
                        </a:lnTo>
                        <a:lnTo>
                          <a:pt x="95639" y="-2020"/>
                        </a:lnTo>
                        <a:close/>
                      </a:path>
                    </a:pathLst>
                  </a:custGeom>
                  <a:solidFill>
                    <a:srgbClr val="FFFFFF"/>
                  </a:solidFill>
                  <a:ln w="32" cap="flat">
                    <a:no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BBB5B3B0-5E6A-A0D2-E127-26BC033B8CA0}"/>
                      </a:ext>
                    </a:extLst>
                  </p:cNvPr>
                  <p:cNvSpPr/>
                  <p:nvPr/>
                </p:nvSpPr>
                <p:spPr>
                  <a:xfrm flipV="1">
                    <a:off x="2612091" y="6028881"/>
                    <a:ext cx="91130" cy="148347"/>
                  </a:xfrm>
                  <a:custGeom>
                    <a:avLst/>
                    <a:gdLst>
                      <a:gd name="connsiteX0" fmla="*/ 89459 w 91130"/>
                      <a:gd name="connsiteY0" fmla="*/ 61589 h 148347"/>
                      <a:gd name="connsiteX1" fmla="*/ 78448 w 91130"/>
                      <a:gd name="connsiteY1" fmla="*/ 13684 h 148347"/>
                      <a:gd name="connsiteX2" fmla="*/ 44052 w 91130"/>
                      <a:gd name="connsiteY2" fmla="*/ -1988 h 148347"/>
                      <a:gd name="connsiteX3" fmla="*/ 9847 w 91130"/>
                      <a:gd name="connsiteY3" fmla="*/ 13335 h 148347"/>
                      <a:gd name="connsiteX4" fmla="*/ -1671 w 91130"/>
                      <a:gd name="connsiteY4" fmla="*/ 59115 h 148347"/>
                      <a:gd name="connsiteX5" fmla="*/ -1671 w 91130"/>
                      <a:gd name="connsiteY5" fmla="*/ 83575 h 148347"/>
                      <a:gd name="connsiteX6" fmla="*/ 9339 w 91130"/>
                      <a:gd name="connsiteY6" fmla="*/ 130877 h 148347"/>
                      <a:gd name="connsiteX7" fmla="*/ 43862 w 91130"/>
                      <a:gd name="connsiteY7" fmla="*/ 146359 h 148347"/>
                      <a:gd name="connsiteX8" fmla="*/ 78163 w 91130"/>
                      <a:gd name="connsiteY8" fmla="*/ 131417 h 148347"/>
                      <a:gd name="connsiteX9" fmla="*/ 89459 w 91130"/>
                      <a:gd name="connsiteY9" fmla="*/ 85383 h 148347"/>
                      <a:gd name="connsiteX10" fmla="*/ 89459 w 91130"/>
                      <a:gd name="connsiteY10" fmla="*/ 61589 h 148347"/>
                      <a:gd name="connsiteX11" fmla="*/ 71119 w 91130"/>
                      <a:gd name="connsiteY11" fmla="*/ 86652 h 148347"/>
                      <a:gd name="connsiteX12" fmla="*/ 64582 w 91130"/>
                      <a:gd name="connsiteY12" fmla="*/ 120630 h 148347"/>
                      <a:gd name="connsiteX13" fmla="*/ 43862 w 91130"/>
                      <a:gd name="connsiteY13" fmla="*/ 131290 h 148347"/>
                      <a:gd name="connsiteX14" fmla="*/ 23332 w 91130"/>
                      <a:gd name="connsiteY14" fmla="*/ 120662 h 148347"/>
                      <a:gd name="connsiteX15" fmla="*/ 16701 w 91130"/>
                      <a:gd name="connsiteY15" fmla="*/ 88048 h 148347"/>
                      <a:gd name="connsiteX16" fmla="*/ 16701 w 91130"/>
                      <a:gd name="connsiteY16" fmla="*/ 58702 h 148347"/>
                      <a:gd name="connsiteX17" fmla="*/ 23491 w 91130"/>
                      <a:gd name="connsiteY17" fmla="*/ 24153 h 148347"/>
                      <a:gd name="connsiteX18" fmla="*/ 44052 w 91130"/>
                      <a:gd name="connsiteY18" fmla="*/ 12986 h 148347"/>
                      <a:gd name="connsiteX19" fmla="*/ 64233 w 91130"/>
                      <a:gd name="connsiteY19" fmla="*/ 23487 h 148347"/>
                      <a:gd name="connsiteX20" fmla="*/ 71119 w 91130"/>
                      <a:gd name="connsiteY20" fmla="*/ 56608 h 148347"/>
                      <a:gd name="connsiteX21" fmla="*/ 71119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459" y="61589"/>
                        </a:moveTo>
                        <a:cubicBezTo>
                          <a:pt x="89459" y="40101"/>
                          <a:pt x="85789" y="24132"/>
                          <a:pt x="78448" y="13684"/>
                        </a:cubicBezTo>
                        <a:cubicBezTo>
                          <a:pt x="71129" y="3236"/>
                          <a:pt x="59664" y="-1988"/>
                          <a:pt x="44052" y="-1988"/>
                        </a:cubicBezTo>
                        <a:cubicBezTo>
                          <a:pt x="28653" y="-1988"/>
                          <a:pt x="17251" y="3119"/>
                          <a:pt x="9847" y="13335"/>
                        </a:cubicBezTo>
                        <a:cubicBezTo>
                          <a:pt x="2443" y="23551"/>
                          <a:pt x="-1396" y="38810"/>
                          <a:pt x="-1671" y="59115"/>
                        </a:cubicBezTo>
                        <a:lnTo>
                          <a:pt x="-1671" y="83575"/>
                        </a:lnTo>
                        <a:cubicBezTo>
                          <a:pt x="-1671" y="104810"/>
                          <a:pt x="1999" y="120577"/>
                          <a:pt x="9339" y="130877"/>
                        </a:cubicBezTo>
                        <a:cubicBezTo>
                          <a:pt x="16680" y="141199"/>
                          <a:pt x="28187" y="146359"/>
                          <a:pt x="43862" y="146359"/>
                        </a:cubicBezTo>
                        <a:cubicBezTo>
                          <a:pt x="59389" y="146359"/>
                          <a:pt x="70823" y="141378"/>
                          <a:pt x="78163" y="131417"/>
                        </a:cubicBezTo>
                        <a:cubicBezTo>
                          <a:pt x="85503" y="121476"/>
                          <a:pt x="89269" y="106132"/>
                          <a:pt x="89459" y="85383"/>
                        </a:cubicBezTo>
                        <a:lnTo>
                          <a:pt x="89459" y="61589"/>
                        </a:lnTo>
                        <a:close/>
                        <a:moveTo>
                          <a:pt x="71119" y="86652"/>
                        </a:moveTo>
                        <a:cubicBezTo>
                          <a:pt x="71119" y="102198"/>
                          <a:pt x="68940" y="113524"/>
                          <a:pt x="64582" y="120630"/>
                        </a:cubicBezTo>
                        <a:cubicBezTo>
                          <a:pt x="60225" y="127737"/>
                          <a:pt x="53318" y="131290"/>
                          <a:pt x="43862" y="131290"/>
                        </a:cubicBezTo>
                        <a:cubicBezTo>
                          <a:pt x="34470" y="131290"/>
                          <a:pt x="27626" y="127747"/>
                          <a:pt x="23332" y="120662"/>
                        </a:cubicBezTo>
                        <a:cubicBezTo>
                          <a:pt x="19038" y="113598"/>
                          <a:pt x="16828" y="102727"/>
                          <a:pt x="16701" y="88048"/>
                        </a:cubicBezTo>
                        <a:lnTo>
                          <a:pt x="16701" y="58702"/>
                        </a:lnTo>
                        <a:cubicBezTo>
                          <a:pt x="16701" y="43115"/>
                          <a:pt x="18964" y="31598"/>
                          <a:pt x="23491" y="24153"/>
                        </a:cubicBezTo>
                        <a:cubicBezTo>
                          <a:pt x="28018" y="16708"/>
                          <a:pt x="34872" y="12986"/>
                          <a:pt x="44052" y="12986"/>
                        </a:cubicBezTo>
                        <a:cubicBezTo>
                          <a:pt x="53106" y="12986"/>
                          <a:pt x="59833" y="16486"/>
                          <a:pt x="64233" y="23487"/>
                        </a:cubicBezTo>
                        <a:cubicBezTo>
                          <a:pt x="68633" y="30509"/>
                          <a:pt x="70928" y="41549"/>
                          <a:pt x="71119" y="56608"/>
                        </a:cubicBezTo>
                        <a:lnTo>
                          <a:pt x="71119" y="86652"/>
                        </a:lnTo>
                        <a:close/>
                      </a:path>
                    </a:pathLst>
                  </a:custGeom>
                  <a:solidFill>
                    <a:srgbClr val="FFFFFF"/>
                  </a:solidFill>
                  <a:ln w="32" cap="flat">
                    <a:noFill/>
                    <a:prstDash val="solid"/>
                    <a:round/>
                  </a:ln>
                </p:spPr>
                <p:txBody>
                  <a:bodyPr rtlCol="0" anchor="ctr"/>
                  <a:lstStyle/>
                  <a:p>
                    <a:endParaRPr lang="en-GB"/>
                  </a:p>
                </p:txBody>
              </p:sp>
              <p:sp>
                <p:nvSpPr>
                  <p:cNvPr id="18" name="Freeform: Shape 17">
                    <a:extLst>
                      <a:ext uri="{FF2B5EF4-FFF2-40B4-BE49-F238E27FC236}">
                        <a16:creationId xmlns:a16="http://schemas.microsoft.com/office/drawing/2014/main" id="{0277F99B-0AF7-23E3-4CCF-3BE8D70DA628}"/>
                      </a:ext>
                    </a:extLst>
                  </p:cNvPr>
                  <p:cNvSpPr/>
                  <p:nvPr/>
                </p:nvSpPr>
                <p:spPr>
                  <a:xfrm flipV="1">
                    <a:off x="2726124" y="6028881"/>
                    <a:ext cx="91130" cy="148347"/>
                  </a:xfrm>
                  <a:custGeom>
                    <a:avLst/>
                    <a:gdLst>
                      <a:gd name="connsiteX0" fmla="*/ 89468 w 91130"/>
                      <a:gd name="connsiteY0" fmla="*/ 61589 h 148347"/>
                      <a:gd name="connsiteX1" fmla="*/ 78457 w 91130"/>
                      <a:gd name="connsiteY1" fmla="*/ 13684 h 148347"/>
                      <a:gd name="connsiteX2" fmla="*/ 44061 w 91130"/>
                      <a:gd name="connsiteY2" fmla="*/ -1988 h 148347"/>
                      <a:gd name="connsiteX3" fmla="*/ 9856 w 91130"/>
                      <a:gd name="connsiteY3" fmla="*/ 13335 h 148347"/>
                      <a:gd name="connsiteX4" fmla="*/ -1662 w 91130"/>
                      <a:gd name="connsiteY4" fmla="*/ 59115 h 148347"/>
                      <a:gd name="connsiteX5" fmla="*/ -1662 w 91130"/>
                      <a:gd name="connsiteY5" fmla="*/ 83575 h 148347"/>
                      <a:gd name="connsiteX6" fmla="*/ 9348 w 91130"/>
                      <a:gd name="connsiteY6" fmla="*/ 130877 h 148347"/>
                      <a:gd name="connsiteX7" fmla="*/ 43871 w 91130"/>
                      <a:gd name="connsiteY7" fmla="*/ 146359 h 148347"/>
                      <a:gd name="connsiteX8" fmla="*/ 78172 w 91130"/>
                      <a:gd name="connsiteY8" fmla="*/ 131417 h 148347"/>
                      <a:gd name="connsiteX9" fmla="*/ 89468 w 91130"/>
                      <a:gd name="connsiteY9" fmla="*/ 85383 h 148347"/>
                      <a:gd name="connsiteX10" fmla="*/ 89468 w 91130"/>
                      <a:gd name="connsiteY10" fmla="*/ 61589 h 148347"/>
                      <a:gd name="connsiteX11" fmla="*/ 71128 w 91130"/>
                      <a:gd name="connsiteY11" fmla="*/ 86652 h 148347"/>
                      <a:gd name="connsiteX12" fmla="*/ 64591 w 91130"/>
                      <a:gd name="connsiteY12" fmla="*/ 120630 h 148347"/>
                      <a:gd name="connsiteX13" fmla="*/ 43871 w 91130"/>
                      <a:gd name="connsiteY13" fmla="*/ 131290 h 148347"/>
                      <a:gd name="connsiteX14" fmla="*/ 23341 w 91130"/>
                      <a:gd name="connsiteY14" fmla="*/ 120662 h 148347"/>
                      <a:gd name="connsiteX15" fmla="*/ 16710 w 91130"/>
                      <a:gd name="connsiteY15" fmla="*/ 88048 h 148347"/>
                      <a:gd name="connsiteX16" fmla="*/ 16710 w 91130"/>
                      <a:gd name="connsiteY16" fmla="*/ 58702 h 148347"/>
                      <a:gd name="connsiteX17" fmla="*/ 23500 w 91130"/>
                      <a:gd name="connsiteY17" fmla="*/ 24153 h 148347"/>
                      <a:gd name="connsiteX18" fmla="*/ 44061 w 91130"/>
                      <a:gd name="connsiteY18" fmla="*/ 12986 h 148347"/>
                      <a:gd name="connsiteX19" fmla="*/ 64242 w 91130"/>
                      <a:gd name="connsiteY19" fmla="*/ 23487 h 148347"/>
                      <a:gd name="connsiteX20" fmla="*/ 71128 w 91130"/>
                      <a:gd name="connsiteY20" fmla="*/ 56608 h 148347"/>
                      <a:gd name="connsiteX21" fmla="*/ 71128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468" y="61589"/>
                        </a:moveTo>
                        <a:cubicBezTo>
                          <a:pt x="89468" y="40101"/>
                          <a:pt x="85798" y="24132"/>
                          <a:pt x="78457" y="13684"/>
                        </a:cubicBezTo>
                        <a:cubicBezTo>
                          <a:pt x="71138" y="3236"/>
                          <a:pt x="59673" y="-1988"/>
                          <a:pt x="44061" y="-1988"/>
                        </a:cubicBezTo>
                        <a:cubicBezTo>
                          <a:pt x="28662" y="-1988"/>
                          <a:pt x="17260" y="3119"/>
                          <a:pt x="9856" y="13335"/>
                        </a:cubicBezTo>
                        <a:cubicBezTo>
                          <a:pt x="2452" y="23551"/>
                          <a:pt x="-1387" y="38810"/>
                          <a:pt x="-1662" y="59115"/>
                        </a:cubicBezTo>
                        <a:lnTo>
                          <a:pt x="-1662" y="83575"/>
                        </a:lnTo>
                        <a:cubicBezTo>
                          <a:pt x="-1662" y="104810"/>
                          <a:pt x="2008" y="120577"/>
                          <a:pt x="9348" y="130877"/>
                        </a:cubicBezTo>
                        <a:cubicBezTo>
                          <a:pt x="16688" y="141199"/>
                          <a:pt x="28196" y="146359"/>
                          <a:pt x="43871" y="146359"/>
                        </a:cubicBezTo>
                        <a:cubicBezTo>
                          <a:pt x="59398" y="146359"/>
                          <a:pt x="70832" y="141378"/>
                          <a:pt x="78172" y="131417"/>
                        </a:cubicBezTo>
                        <a:cubicBezTo>
                          <a:pt x="85512" y="121476"/>
                          <a:pt x="89278" y="106132"/>
                          <a:pt x="89468" y="85383"/>
                        </a:cubicBezTo>
                        <a:lnTo>
                          <a:pt x="89468" y="61589"/>
                        </a:lnTo>
                        <a:close/>
                        <a:moveTo>
                          <a:pt x="71128" y="86652"/>
                        </a:moveTo>
                        <a:cubicBezTo>
                          <a:pt x="71128" y="102198"/>
                          <a:pt x="68949" y="113524"/>
                          <a:pt x="64591" y="120630"/>
                        </a:cubicBezTo>
                        <a:cubicBezTo>
                          <a:pt x="60234" y="127737"/>
                          <a:pt x="53327" y="131290"/>
                          <a:pt x="43871" y="131290"/>
                        </a:cubicBezTo>
                        <a:cubicBezTo>
                          <a:pt x="34479" y="131290"/>
                          <a:pt x="27635" y="127747"/>
                          <a:pt x="23341" y="120662"/>
                        </a:cubicBezTo>
                        <a:cubicBezTo>
                          <a:pt x="19047" y="113598"/>
                          <a:pt x="16837" y="102727"/>
                          <a:pt x="16710" y="88048"/>
                        </a:cubicBezTo>
                        <a:lnTo>
                          <a:pt x="16710" y="58702"/>
                        </a:lnTo>
                        <a:cubicBezTo>
                          <a:pt x="16710" y="43115"/>
                          <a:pt x="18973" y="31598"/>
                          <a:pt x="23500" y="24153"/>
                        </a:cubicBezTo>
                        <a:cubicBezTo>
                          <a:pt x="28027" y="16708"/>
                          <a:pt x="34881" y="12986"/>
                          <a:pt x="44061" y="12986"/>
                        </a:cubicBezTo>
                        <a:cubicBezTo>
                          <a:pt x="53115" y="12986"/>
                          <a:pt x="59842" y="16486"/>
                          <a:pt x="64242" y="23487"/>
                        </a:cubicBezTo>
                        <a:cubicBezTo>
                          <a:pt x="68642" y="30509"/>
                          <a:pt x="70937" y="41549"/>
                          <a:pt x="71128" y="56608"/>
                        </a:cubicBezTo>
                        <a:lnTo>
                          <a:pt x="71128" y="86652"/>
                        </a:lnTo>
                        <a:close/>
                      </a:path>
                    </a:pathLst>
                  </a:custGeom>
                  <a:solidFill>
                    <a:srgbClr val="FFFFFF"/>
                  </a:solidFill>
                  <a:ln w="32" cap="flat">
                    <a:noFill/>
                    <a:prstDash val="solid"/>
                    <a:round/>
                  </a:ln>
                </p:spPr>
                <p:txBody>
                  <a:bodyPr rtlCol="0" anchor="ctr"/>
                  <a:lstStyle/>
                  <a:p>
                    <a:endParaRPr lang="en-GB"/>
                  </a:p>
                </p:txBody>
              </p:sp>
            </p:grpSp>
          </p:grpSp>
          <p:grpSp>
            <p:nvGrpSpPr>
              <p:cNvPr id="19" name="Graphic 2">
                <a:extLst>
                  <a:ext uri="{FF2B5EF4-FFF2-40B4-BE49-F238E27FC236}">
                    <a16:creationId xmlns:a16="http://schemas.microsoft.com/office/drawing/2014/main" id="{2712C89A-41EA-BEA0-3775-1A642DAF2724}"/>
                  </a:ext>
                </a:extLst>
              </p:cNvPr>
              <p:cNvGrpSpPr/>
              <p:nvPr/>
            </p:nvGrpSpPr>
            <p:grpSpPr>
              <a:xfrm>
                <a:off x="3316880" y="5934117"/>
                <a:ext cx="325318" cy="243111"/>
                <a:chOff x="3316880" y="5934117"/>
                <a:chExt cx="325318" cy="243111"/>
              </a:xfrm>
            </p:grpSpPr>
            <p:sp>
              <p:nvSpPr>
                <p:cNvPr id="20" name="Freeform: Shape 19">
                  <a:extLst>
                    <a:ext uri="{FF2B5EF4-FFF2-40B4-BE49-F238E27FC236}">
                      <a16:creationId xmlns:a16="http://schemas.microsoft.com/office/drawing/2014/main" id="{35280BF0-2F26-2D45-A064-3F239D1B9DA4}"/>
                    </a:ext>
                  </a:extLst>
                </p:cNvPr>
                <p:cNvSpPr/>
                <p:nvPr/>
              </p:nvSpPr>
              <p:spPr>
                <a:xfrm>
                  <a:off x="3482679" y="5934117"/>
                  <a:ext cx="12692" cy="44415"/>
                </a:xfrm>
                <a:custGeom>
                  <a:avLst/>
                  <a:gdLst>
                    <a:gd name="connsiteX0" fmla="*/ 189 w 12692"/>
                    <a:gd name="connsiteY0" fmla="*/ 273 h 44415"/>
                    <a:gd name="connsiteX1" fmla="*/ 189 w 12692"/>
                    <a:gd name="connsiteY1" fmla="*/ 44689 h 44415"/>
                  </a:gdLst>
                  <a:ahLst/>
                  <a:cxnLst>
                    <a:cxn ang="0">
                      <a:pos x="connsiteX0" y="connsiteY0"/>
                    </a:cxn>
                    <a:cxn ang="0">
                      <a:pos x="connsiteX1" y="connsiteY1"/>
                    </a:cxn>
                  </a:cxnLst>
                  <a:rect l="l" t="t" r="r" b="b"/>
                  <a:pathLst>
                    <a:path w="12692" h="44415">
                      <a:moveTo>
                        <a:pt x="189" y="273"/>
                      </a:moveTo>
                      <a:lnTo>
                        <a:pt x="189" y="44689"/>
                      </a:lnTo>
                    </a:path>
                  </a:pathLst>
                </a:custGeom>
                <a:solidFill>
                  <a:srgbClr val="FFFFFF"/>
                </a:solidFill>
                <a:ln w="10154" cap="flat">
                  <a:solidFill>
                    <a:srgbClr val="FFFFFF"/>
                  </a:solidFill>
                  <a:prstDash val="solid"/>
                  <a:round/>
                </a:ln>
              </p:spPr>
              <p:txBody>
                <a:bodyPr rtlCol="0" anchor="ctr"/>
                <a:lstStyle/>
                <a:p>
                  <a:endParaRPr lang="en-GB"/>
                </a:p>
              </p:txBody>
            </p:sp>
            <p:grpSp>
              <p:nvGrpSpPr>
                <p:cNvPr id="21" name="Graphic 2">
                  <a:extLst>
                    <a:ext uri="{FF2B5EF4-FFF2-40B4-BE49-F238E27FC236}">
                      <a16:creationId xmlns:a16="http://schemas.microsoft.com/office/drawing/2014/main" id="{DCC9AC4F-A6D5-BCBF-1D8A-8DD64DBFAE5E}"/>
                    </a:ext>
                  </a:extLst>
                </p:cNvPr>
                <p:cNvGrpSpPr/>
                <p:nvPr/>
              </p:nvGrpSpPr>
              <p:grpSpPr>
                <a:xfrm>
                  <a:off x="3316880" y="6028881"/>
                  <a:ext cx="325318" cy="148347"/>
                  <a:chOff x="3316880" y="6028881"/>
                  <a:chExt cx="325318" cy="148347"/>
                </a:xfrm>
                <a:solidFill>
                  <a:srgbClr val="FFFFFF"/>
                </a:solidFill>
              </p:grpSpPr>
              <p:sp>
                <p:nvSpPr>
                  <p:cNvPr id="22" name="Freeform: Shape 21">
                    <a:extLst>
                      <a:ext uri="{FF2B5EF4-FFF2-40B4-BE49-F238E27FC236}">
                        <a16:creationId xmlns:a16="http://schemas.microsoft.com/office/drawing/2014/main" id="{8DF0FCFC-6660-2F49-F21E-58EC40A9E2F4}"/>
                      </a:ext>
                    </a:extLst>
                  </p:cNvPr>
                  <p:cNvSpPr/>
                  <p:nvPr/>
                </p:nvSpPr>
                <p:spPr>
                  <a:xfrm flipV="1">
                    <a:off x="3316880" y="6030879"/>
                    <a:ext cx="104203" cy="144350"/>
                  </a:xfrm>
                  <a:custGeom>
                    <a:avLst/>
                    <a:gdLst>
                      <a:gd name="connsiteX0" fmla="*/ 82553 w 104203"/>
                      <a:gd name="connsiteY0" fmla="*/ 46488 h 144350"/>
                      <a:gd name="connsiteX1" fmla="*/ 102575 w 104203"/>
                      <a:gd name="connsiteY1" fmla="*/ 46488 h 144350"/>
                      <a:gd name="connsiteX2" fmla="*/ 102575 w 104203"/>
                      <a:gd name="connsiteY2" fmla="*/ 31514 h 144350"/>
                      <a:gd name="connsiteX3" fmla="*/ 82553 w 104203"/>
                      <a:gd name="connsiteY3" fmla="*/ 31514 h 144350"/>
                      <a:gd name="connsiteX4" fmla="*/ 82553 w 104203"/>
                      <a:gd name="connsiteY4" fmla="*/ -1988 h 144350"/>
                      <a:gd name="connsiteX5" fmla="*/ 64117 w 104203"/>
                      <a:gd name="connsiteY5" fmla="*/ -1988 h 144350"/>
                      <a:gd name="connsiteX6" fmla="*/ 64117 w 104203"/>
                      <a:gd name="connsiteY6" fmla="*/ 31514 h 144350"/>
                      <a:gd name="connsiteX7" fmla="*/ -1628 w 104203"/>
                      <a:gd name="connsiteY7" fmla="*/ 31514 h 144350"/>
                      <a:gd name="connsiteX8" fmla="*/ -1628 w 104203"/>
                      <a:gd name="connsiteY8" fmla="*/ 42332 h 144350"/>
                      <a:gd name="connsiteX9" fmla="*/ 63007 w 104203"/>
                      <a:gd name="connsiteY9" fmla="*/ 142362 h 144350"/>
                      <a:gd name="connsiteX10" fmla="*/ 82553 w 104203"/>
                      <a:gd name="connsiteY10" fmla="*/ 142362 h 144350"/>
                      <a:gd name="connsiteX11" fmla="*/ 82553 w 104203"/>
                      <a:gd name="connsiteY11" fmla="*/ 46488 h 144350"/>
                      <a:gd name="connsiteX12" fmla="*/ 19187 w 104203"/>
                      <a:gd name="connsiteY12" fmla="*/ 46488 h 144350"/>
                      <a:gd name="connsiteX13" fmla="*/ 64117 w 104203"/>
                      <a:gd name="connsiteY13" fmla="*/ 46488 h 144350"/>
                      <a:gd name="connsiteX14" fmla="*/ 64117 w 104203"/>
                      <a:gd name="connsiteY14" fmla="*/ 117267 h 144350"/>
                      <a:gd name="connsiteX15" fmla="*/ 61928 w 104203"/>
                      <a:gd name="connsiteY15" fmla="*/ 113302 h 144350"/>
                      <a:gd name="connsiteX16" fmla="*/ 19187 w 104203"/>
                      <a:gd name="connsiteY16" fmla="*/ 46488 h 14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3" h="144350">
                        <a:moveTo>
                          <a:pt x="82553" y="46488"/>
                        </a:moveTo>
                        <a:lnTo>
                          <a:pt x="102575" y="46488"/>
                        </a:lnTo>
                        <a:lnTo>
                          <a:pt x="102575" y="31514"/>
                        </a:lnTo>
                        <a:lnTo>
                          <a:pt x="82553" y="31514"/>
                        </a:lnTo>
                        <a:lnTo>
                          <a:pt x="82553" y="-1988"/>
                        </a:lnTo>
                        <a:lnTo>
                          <a:pt x="64117" y="-1988"/>
                        </a:lnTo>
                        <a:lnTo>
                          <a:pt x="64117" y="31514"/>
                        </a:lnTo>
                        <a:lnTo>
                          <a:pt x="-1628" y="31514"/>
                        </a:lnTo>
                        <a:lnTo>
                          <a:pt x="-1628" y="42332"/>
                        </a:lnTo>
                        <a:lnTo>
                          <a:pt x="63007" y="142362"/>
                        </a:lnTo>
                        <a:lnTo>
                          <a:pt x="82553" y="142362"/>
                        </a:lnTo>
                        <a:lnTo>
                          <a:pt x="82553" y="46488"/>
                        </a:lnTo>
                        <a:close/>
                        <a:moveTo>
                          <a:pt x="19187" y="46488"/>
                        </a:moveTo>
                        <a:lnTo>
                          <a:pt x="64117" y="46488"/>
                        </a:lnTo>
                        <a:lnTo>
                          <a:pt x="64117" y="117267"/>
                        </a:lnTo>
                        <a:lnTo>
                          <a:pt x="61928" y="113302"/>
                        </a:lnTo>
                        <a:lnTo>
                          <a:pt x="19187" y="46488"/>
                        </a:lnTo>
                        <a:close/>
                      </a:path>
                    </a:pathLst>
                  </a:custGeom>
                  <a:solidFill>
                    <a:srgbClr val="FFFFFF"/>
                  </a:solidFill>
                  <a:ln w="32" cap="flat">
                    <a:no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20ACB369-73F9-9BC0-E9C7-CA84260A5A4A}"/>
                      </a:ext>
                    </a:extLst>
                  </p:cNvPr>
                  <p:cNvSpPr/>
                  <p:nvPr/>
                </p:nvSpPr>
                <p:spPr>
                  <a:xfrm flipV="1">
                    <a:off x="3437036" y="6028881"/>
                    <a:ext cx="91130" cy="148347"/>
                  </a:xfrm>
                  <a:custGeom>
                    <a:avLst/>
                    <a:gdLst>
                      <a:gd name="connsiteX0" fmla="*/ 89524 w 91130"/>
                      <a:gd name="connsiteY0" fmla="*/ 61589 h 148347"/>
                      <a:gd name="connsiteX1" fmla="*/ 78513 w 91130"/>
                      <a:gd name="connsiteY1" fmla="*/ 13684 h 148347"/>
                      <a:gd name="connsiteX2" fmla="*/ 44117 w 91130"/>
                      <a:gd name="connsiteY2" fmla="*/ -1988 h 148347"/>
                      <a:gd name="connsiteX3" fmla="*/ 9912 w 91130"/>
                      <a:gd name="connsiteY3" fmla="*/ 13335 h 148347"/>
                      <a:gd name="connsiteX4" fmla="*/ -1606 w 91130"/>
                      <a:gd name="connsiteY4" fmla="*/ 59115 h 148347"/>
                      <a:gd name="connsiteX5" fmla="*/ -1606 w 91130"/>
                      <a:gd name="connsiteY5" fmla="*/ 83575 h 148347"/>
                      <a:gd name="connsiteX6" fmla="*/ 9404 w 91130"/>
                      <a:gd name="connsiteY6" fmla="*/ 130877 h 148347"/>
                      <a:gd name="connsiteX7" fmla="*/ 43927 w 91130"/>
                      <a:gd name="connsiteY7" fmla="*/ 146359 h 148347"/>
                      <a:gd name="connsiteX8" fmla="*/ 78228 w 91130"/>
                      <a:gd name="connsiteY8" fmla="*/ 131417 h 148347"/>
                      <a:gd name="connsiteX9" fmla="*/ 89524 w 91130"/>
                      <a:gd name="connsiteY9" fmla="*/ 85383 h 148347"/>
                      <a:gd name="connsiteX10" fmla="*/ 89524 w 91130"/>
                      <a:gd name="connsiteY10" fmla="*/ 61589 h 148347"/>
                      <a:gd name="connsiteX11" fmla="*/ 71184 w 91130"/>
                      <a:gd name="connsiteY11" fmla="*/ 86652 h 148347"/>
                      <a:gd name="connsiteX12" fmla="*/ 64647 w 91130"/>
                      <a:gd name="connsiteY12" fmla="*/ 120630 h 148347"/>
                      <a:gd name="connsiteX13" fmla="*/ 43927 w 91130"/>
                      <a:gd name="connsiteY13" fmla="*/ 131290 h 148347"/>
                      <a:gd name="connsiteX14" fmla="*/ 23397 w 91130"/>
                      <a:gd name="connsiteY14" fmla="*/ 120662 h 148347"/>
                      <a:gd name="connsiteX15" fmla="*/ 16766 w 91130"/>
                      <a:gd name="connsiteY15" fmla="*/ 88048 h 148347"/>
                      <a:gd name="connsiteX16" fmla="*/ 16766 w 91130"/>
                      <a:gd name="connsiteY16" fmla="*/ 58702 h 148347"/>
                      <a:gd name="connsiteX17" fmla="*/ 23556 w 91130"/>
                      <a:gd name="connsiteY17" fmla="*/ 24153 h 148347"/>
                      <a:gd name="connsiteX18" fmla="*/ 44117 w 91130"/>
                      <a:gd name="connsiteY18" fmla="*/ 12986 h 148347"/>
                      <a:gd name="connsiteX19" fmla="*/ 64298 w 91130"/>
                      <a:gd name="connsiteY19" fmla="*/ 23487 h 148347"/>
                      <a:gd name="connsiteX20" fmla="*/ 71184 w 91130"/>
                      <a:gd name="connsiteY20" fmla="*/ 56608 h 148347"/>
                      <a:gd name="connsiteX21" fmla="*/ 71184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524" y="61589"/>
                        </a:moveTo>
                        <a:cubicBezTo>
                          <a:pt x="89524" y="40101"/>
                          <a:pt x="85854" y="24132"/>
                          <a:pt x="78513" y="13684"/>
                        </a:cubicBezTo>
                        <a:cubicBezTo>
                          <a:pt x="71194" y="3236"/>
                          <a:pt x="59729" y="-1988"/>
                          <a:pt x="44117" y="-1988"/>
                        </a:cubicBezTo>
                        <a:cubicBezTo>
                          <a:pt x="28718" y="-1988"/>
                          <a:pt x="17316" y="3119"/>
                          <a:pt x="9912" y="13335"/>
                        </a:cubicBezTo>
                        <a:cubicBezTo>
                          <a:pt x="2508" y="23551"/>
                          <a:pt x="-1331" y="38810"/>
                          <a:pt x="-1606" y="59115"/>
                        </a:cubicBezTo>
                        <a:lnTo>
                          <a:pt x="-1606" y="83575"/>
                        </a:lnTo>
                        <a:cubicBezTo>
                          <a:pt x="-1606" y="104810"/>
                          <a:pt x="2064" y="120577"/>
                          <a:pt x="9404" y="130877"/>
                        </a:cubicBezTo>
                        <a:cubicBezTo>
                          <a:pt x="16745" y="141199"/>
                          <a:pt x="28252" y="146359"/>
                          <a:pt x="43927" y="146359"/>
                        </a:cubicBezTo>
                        <a:cubicBezTo>
                          <a:pt x="59454" y="146359"/>
                          <a:pt x="70888" y="141378"/>
                          <a:pt x="78228" y="131417"/>
                        </a:cubicBezTo>
                        <a:cubicBezTo>
                          <a:pt x="85568" y="121476"/>
                          <a:pt x="89334" y="106132"/>
                          <a:pt x="89524" y="85383"/>
                        </a:cubicBezTo>
                        <a:lnTo>
                          <a:pt x="89524" y="61589"/>
                        </a:lnTo>
                        <a:close/>
                        <a:moveTo>
                          <a:pt x="71184" y="86652"/>
                        </a:moveTo>
                        <a:cubicBezTo>
                          <a:pt x="71184" y="102198"/>
                          <a:pt x="69005" y="113524"/>
                          <a:pt x="64647" y="120630"/>
                        </a:cubicBezTo>
                        <a:cubicBezTo>
                          <a:pt x="60290" y="127737"/>
                          <a:pt x="53383" y="131290"/>
                          <a:pt x="43927" y="131290"/>
                        </a:cubicBezTo>
                        <a:cubicBezTo>
                          <a:pt x="34535" y="131290"/>
                          <a:pt x="27691" y="127747"/>
                          <a:pt x="23397" y="120662"/>
                        </a:cubicBezTo>
                        <a:cubicBezTo>
                          <a:pt x="19103" y="113598"/>
                          <a:pt x="16893" y="102727"/>
                          <a:pt x="16766" y="88048"/>
                        </a:cubicBezTo>
                        <a:lnTo>
                          <a:pt x="16766" y="58702"/>
                        </a:lnTo>
                        <a:cubicBezTo>
                          <a:pt x="16766" y="43115"/>
                          <a:pt x="19029" y="31598"/>
                          <a:pt x="23556" y="24153"/>
                        </a:cubicBezTo>
                        <a:cubicBezTo>
                          <a:pt x="28083" y="16708"/>
                          <a:pt x="34937" y="12986"/>
                          <a:pt x="44117" y="12986"/>
                        </a:cubicBezTo>
                        <a:cubicBezTo>
                          <a:pt x="53171" y="12986"/>
                          <a:pt x="59898" y="16486"/>
                          <a:pt x="64298" y="23487"/>
                        </a:cubicBezTo>
                        <a:cubicBezTo>
                          <a:pt x="68698" y="30509"/>
                          <a:pt x="70993" y="41549"/>
                          <a:pt x="71184" y="56608"/>
                        </a:cubicBezTo>
                        <a:lnTo>
                          <a:pt x="71184" y="86652"/>
                        </a:lnTo>
                        <a:close/>
                      </a:path>
                    </a:pathLst>
                  </a:custGeom>
                  <a:solidFill>
                    <a:srgbClr val="FFFFFF"/>
                  </a:solidFill>
                  <a:ln w="32" cap="flat">
                    <a:no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DA3D0114-4535-B8FA-4C5B-9FEA1E3E45E6}"/>
                      </a:ext>
                    </a:extLst>
                  </p:cNvPr>
                  <p:cNvSpPr/>
                  <p:nvPr/>
                </p:nvSpPr>
                <p:spPr>
                  <a:xfrm flipV="1">
                    <a:off x="3551069" y="6028881"/>
                    <a:ext cx="91130" cy="148347"/>
                  </a:xfrm>
                  <a:custGeom>
                    <a:avLst/>
                    <a:gdLst>
                      <a:gd name="connsiteX0" fmla="*/ 89533 w 91130"/>
                      <a:gd name="connsiteY0" fmla="*/ 61589 h 148347"/>
                      <a:gd name="connsiteX1" fmla="*/ 78522 w 91130"/>
                      <a:gd name="connsiteY1" fmla="*/ 13684 h 148347"/>
                      <a:gd name="connsiteX2" fmla="*/ 44126 w 91130"/>
                      <a:gd name="connsiteY2" fmla="*/ -1988 h 148347"/>
                      <a:gd name="connsiteX3" fmla="*/ 9921 w 91130"/>
                      <a:gd name="connsiteY3" fmla="*/ 13335 h 148347"/>
                      <a:gd name="connsiteX4" fmla="*/ -1597 w 91130"/>
                      <a:gd name="connsiteY4" fmla="*/ 59115 h 148347"/>
                      <a:gd name="connsiteX5" fmla="*/ -1597 w 91130"/>
                      <a:gd name="connsiteY5" fmla="*/ 83575 h 148347"/>
                      <a:gd name="connsiteX6" fmla="*/ 9413 w 91130"/>
                      <a:gd name="connsiteY6" fmla="*/ 130877 h 148347"/>
                      <a:gd name="connsiteX7" fmla="*/ 43936 w 91130"/>
                      <a:gd name="connsiteY7" fmla="*/ 146359 h 148347"/>
                      <a:gd name="connsiteX8" fmla="*/ 78237 w 91130"/>
                      <a:gd name="connsiteY8" fmla="*/ 131417 h 148347"/>
                      <a:gd name="connsiteX9" fmla="*/ 89533 w 91130"/>
                      <a:gd name="connsiteY9" fmla="*/ 85383 h 148347"/>
                      <a:gd name="connsiteX10" fmla="*/ 89533 w 91130"/>
                      <a:gd name="connsiteY10" fmla="*/ 61589 h 148347"/>
                      <a:gd name="connsiteX11" fmla="*/ 71193 w 91130"/>
                      <a:gd name="connsiteY11" fmla="*/ 86652 h 148347"/>
                      <a:gd name="connsiteX12" fmla="*/ 64656 w 91130"/>
                      <a:gd name="connsiteY12" fmla="*/ 120630 h 148347"/>
                      <a:gd name="connsiteX13" fmla="*/ 43936 w 91130"/>
                      <a:gd name="connsiteY13" fmla="*/ 131290 h 148347"/>
                      <a:gd name="connsiteX14" fmla="*/ 23406 w 91130"/>
                      <a:gd name="connsiteY14" fmla="*/ 120662 h 148347"/>
                      <a:gd name="connsiteX15" fmla="*/ 16775 w 91130"/>
                      <a:gd name="connsiteY15" fmla="*/ 88048 h 148347"/>
                      <a:gd name="connsiteX16" fmla="*/ 16775 w 91130"/>
                      <a:gd name="connsiteY16" fmla="*/ 58702 h 148347"/>
                      <a:gd name="connsiteX17" fmla="*/ 23565 w 91130"/>
                      <a:gd name="connsiteY17" fmla="*/ 24153 h 148347"/>
                      <a:gd name="connsiteX18" fmla="*/ 44126 w 91130"/>
                      <a:gd name="connsiteY18" fmla="*/ 12986 h 148347"/>
                      <a:gd name="connsiteX19" fmla="*/ 64307 w 91130"/>
                      <a:gd name="connsiteY19" fmla="*/ 23487 h 148347"/>
                      <a:gd name="connsiteX20" fmla="*/ 71193 w 91130"/>
                      <a:gd name="connsiteY20" fmla="*/ 56608 h 148347"/>
                      <a:gd name="connsiteX21" fmla="*/ 71193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533" y="61589"/>
                        </a:moveTo>
                        <a:cubicBezTo>
                          <a:pt x="89533" y="40101"/>
                          <a:pt x="85863" y="24132"/>
                          <a:pt x="78522" y="13684"/>
                        </a:cubicBezTo>
                        <a:cubicBezTo>
                          <a:pt x="71203" y="3236"/>
                          <a:pt x="59738" y="-1988"/>
                          <a:pt x="44126" y="-1988"/>
                        </a:cubicBezTo>
                        <a:cubicBezTo>
                          <a:pt x="28727" y="-1988"/>
                          <a:pt x="17325" y="3119"/>
                          <a:pt x="9921" y="13335"/>
                        </a:cubicBezTo>
                        <a:cubicBezTo>
                          <a:pt x="2517" y="23551"/>
                          <a:pt x="-1322" y="38810"/>
                          <a:pt x="-1597" y="59115"/>
                        </a:cubicBezTo>
                        <a:lnTo>
                          <a:pt x="-1597" y="83575"/>
                        </a:lnTo>
                        <a:cubicBezTo>
                          <a:pt x="-1597" y="104810"/>
                          <a:pt x="2073" y="120577"/>
                          <a:pt x="9413" y="130877"/>
                        </a:cubicBezTo>
                        <a:cubicBezTo>
                          <a:pt x="16753" y="141199"/>
                          <a:pt x="28261" y="146359"/>
                          <a:pt x="43936" y="146359"/>
                        </a:cubicBezTo>
                        <a:cubicBezTo>
                          <a:pt x="59463" y="146359"/>
                          <a:pt x="70897" y="141378"/>
                          <a:pt x="78237" y="131417"/>
                        </a:cubicBezTo>
                        <a:cubicBezTo>
                          <a:pt x="85577" y="121476"/>
                          <a:pt x="89343" y="106132"/>
                          <a:pt x="89533" y="85383"/>
                        </a:cubicBezTo>
                        <a:lnTo>
                          <a:pt x="89533" y="61589"/>
                        </a:lnTo>
                        <a:close/>
                        <a:moveTo>
                          <a:pt x="71193" y="86652"/>
                        </a:moveTo>
                        <a:cubicBezTo>
                          <a:pt x="71193" y="102198"/>
                          <a:pt x="69014" y="113524"/>
                          <a:pt x="64656" y="120630"/>
                        </a:cubicBezTo>
                        <a:cubicBezTo>
                          <a:pt x="60299" y="127737"/>
                          <a:pt x="53392" y="131290"/>
                          <a:pt x="43936" y="131290"/>
                        </a:cubicBezTo>
                        <a:cubicBezTo>
                          <a:pt x="34544" y="131290"/>
                          <a:pt x="27700" y="127747"/>
                          <a:pt x="23406" y="120662"/>
                        </a:cubicBezTo>
                        <a:cubicBezTo>
                          <a:pt x="19112" y="113598"/>
                          <a:pt x="16902" y="102727"/>
                          <a:pt x="16775" y="88048"/>
                        </a:cubicBezTo>
                        <a:lnTo>
                          <a:pt x="16775" y="58702"/>
                        </a:lnTo>
                        <a:cubicBezTo>
                          <a:pt x="16775" y="43115"/>
                          <a:pt x="19038" y="31598"/>
                          <a:pt x="23565" y="24153"/>
                        </a:cubicBezTo>
                        <a:cubicBezTo>
                          <a:pt x="28092" y="16708"/>
                          <a:pt x="34946" y="12986"/>
                          <a:pt x="44126" y="12986"/>
                        </a:cubicBezTo>
                        <a:cubicBezTo>
                          <a:pt x="53180" y="12986"/>
                          <a:pt x="59907" y="16486"/>
                          <a:pt x="64307" y="23487"/>
                        </a:cubicBezTo>
                        <a:cubicBezTo>
                          <a:pt x="68707" y="30509"/>
                          <a:pt x="71002" y="41549"/>
                          <a:pt x="71193" y="56608"/>
                        </a:cubicBezTo>
                        <a:lnTo>
                          <a:pt x="71193" y="86652"/>
                        </a:lnTo>
                        <a:close/>
                      </a:path>
                    </a:pathLst>
                  </a:custGeom>
                  <a:solidFill>
                    <a:srgbClr val="FFFFFF"/>
                  </a:solidFill>
                  <a:ln w="32" cap="flat">
                    <a:noFill/>
                    <a:prstDash val="solid"/>
                    <a:round/>
                  </a:ln>
                </p:spPr>
                <p:txBody>
                  <a:bodyPr rtlCol="0" anchor="ctr"/>
                  <a:lstStyle/>
                  <a:p>
                    <a:endParaRPr lang="en-GB"/>
                  </a:p>
                </p:txBody>
              </p:sp>
            </p:grpSp>
          </p:grpSp>
          <p:grpSp>
            <p:nvGrpSpPr>
              <p:cNvPr id="25" name="Graphic 2">
                <a:extLst>
                  <a:ext uri="{FF2B5EF4-FFF2-40B4-BE49-F238E27FC236}">
                    <a16:creationId xmlns:a16="http://schemas.microsoft.com/office/drawing/2014/main" id="{B677F933-0119-48AE-20F3-AF38327F019A}"/>
                  </a:ext>
                </a:extLst>
              </p:cNvPr>
              <p:cNvGrpSpPr/>
              <p:nvPr/>
            </p:nvGrpSpPr>
            <p:grpSpPr>
              <a:xfrm>
                <a:off x="4149662" y="5934117"/>
                <a:ext cx="317481" cy="243111"/>
                <a:chOff x="4149662" y="5934117"/>
                <a:chExt cx="317481" cy="243111"/>
              </a:xfrm>
            </p:grpSpPr>
            <p:sp>
              <p:nvSpPr>
                <p:cNvPr id="26" name="Freeform: Shape 25">
                  <a:extLst>
                    <a:ext uri="{FF2B5EF4-FFF2-40B4-BE49-F238E27FC236}">
                      <a16:creationId xmlns:a16="http://schemas.microsoft.com/office/drawing/2014/main" id="{9B2C91EB-35F6-DA47-3A3D-4FECA5D7FE4D}"/>
                    </a:ext>
                  </a:extLst>
                </p:cNvPr>
                <p:cNvSpPr/>
                <p:nvPr/>
              </p:nvSpPr>
              <p:spPr>
                <a:xfrm>
                  <a:off x="4307611" y="5934117"/>
                  <a:ext cx="12692" cy="44415"/>
                </a:xfrm>
                <a:custGeom>
                  <a:avLst/>
                  <a:gdLst>
                    <a:gd name="connsiteX0" fmla="*/ 254 w 12692"/>
                    <a:gd name="connsiteY0" fmla="*/ 273 h 44415"/>
                    <a:gd name="connsiteX1" fmla="*/ 254 w 12692"/>
                    <a:gd name="connsiteY1" fmla="*/ 44689 h 44415"/>
                  </a:gdLst>
                  <a:ahLst/>
                  <a:cxnLst>
                    <a:cxn ang="0">
                      <a:pos x="connsiteX0" y="connsiteY0"/>
                    </a:cxn>
                    <a:cxn ang="0">
                      <a:pos x="connsiteX1" y="connsiteY1"/>
                    </a:cxn>
                  </a:cxnLst>
                  <a:rect l="l" t="t" r="r" b="b"/>
                  <a:pathLst>
                    <a:path w="12692" h="44415">
                      <a:moveTo>
                        <a:pt x="254" y="273"/>
                      </a:moveTo>
                      <a:lnTo>
                        <a:pt x="254" y="44689"/>
                      </a:lnTo>
                    </a:path>
                  </a:pathLst>
                </a:custGeom>
                <a:solidFill>
                  <a:srgbClr val="FFFFFF"/>
                </a:solidFill>
                <a:ln w="10154" cap="flat">
                  <a:solidFill>
                    <a:srgbClr val="FFFFFF"/>
                  </a:solidFill>
                  <a:prstDash val="solid"/>
                  <a:round/>
                </a:ln>
              </p:spPr>
              <p:txBody>
                <a:bodyPr rtlCol="0" anchor="ctr"/>
                <a:lstStyle/>
                <a:p>
                  <a:endParaRPr lang="en-GB"/>
                </a:p>
              </p:txBody>
            </p:sp>
            <p:grpSp>
              <p:nvGrpSpPr>
                <p:cNvPr id="27" name="Graphic 2">
                  <a:extLst>
                    <a:ext uri="{FF2B5EF4-FFF2-40B4-BE49-F238E27FC236}">
                      <a16:creationId xmlns:a16="http://schemas.microsoft.com/office/drawing/2014/main" id="{B4980E9C-3E48-D1E0-5C96-AEDED101E6DB}"/>
                    </a:ext>
                  </a:extLst>
                </p:cNvPr>
                <p:cNvGrpSpPr/>
                <p:nvPr/>
              </p:nvGrpSpPr>
              <p:grpSpPr>
                <a:xfrm>
                  <a:off x="4149662" y="6028881"/>
                  <a:ext cx="317481" cy="148347"/>
                  <a:chOff x="4149662" y="6028881"/>
                  <a:chExt cx="317481" cy="148347"/>
                </a:xfrm>
                <a:solidFill>
                  <a:srgbClr val="FFFFFF"/>
                </a:solidFill>
              </p:grpSpPr>
              <p:sp>
                <p:nvSpPr>
                  <p:cNvPr id="28" name="Freeform: Shape 27">
                    <a:extLst>
                      <a:ext uri="{FF2B5EF4-FFF2-40B4-BE49-F238E27FC236}">
                        <a16:creationId xmlns:a16="http://schemas.microsoft.com/office/drawing/2014/main" id="{6A5F1000-3B5B-EA2D-C8EA-CF398EB3565D}"/>
                      </a:ext>
                    </a:extLst>
                  </p:cNvPr>
                  <p:cNvSpPr/>
                  <p:nvPr/>
                </p:nvSpPr>
                <p:spPr>
                  <a:xfrm flipV="1">
                    <a:off x="4149662" y="6030784"/>
                    <a:ext cx="91225" cy="146444"/>
                  </a:xfrm>
                  <a:custGeom>
                    <a:avLst/>
                    <a:gdLst>
                      <a:gd name="connsiteX0" fmla="*/ 69280 w 91225"/>
                      <a:gd name="connsiteY0" fmla="*/ 144486 h 146444"/>
                      <a:gd name="connsiteX1" fmla="*/ 69280 w 91225"/>
                      <a:gd name="connsiteY1" fmla="*/ 128940 h 146444"/>
                      <a:gd name="connsiteX2" fmla="*/ 65917 w 91225"/>
                      <a:gd name="connsiteY2" fmla="*/ 128940 h 146444"/>
                      <a:gd name="connsiteX3" fmla="*/ 31807 w 91225"/>
                      <a:gd name="connsiteY3" fmla="*/ 116219 h 146444"/>
                      <a:gd name="connsiteX4" fmla="*/ 17115 w 91225"/>
                      <a:gd name="connsiteY4" fmla="*/ 81638 h 146444"/>
                      <a:gd name="connsiteX5" fmla="*/ 48243 w 91225"/>
                      <a:gd name="connsiteY5" fmla="*/ 94709 h 146444"/>
                      <a:gd name="connsiteX6" fmla="*/ 78355 w 91225"/>
                      <a:gd name="connsiteY6" fmla="*/ 81416 h 146444"/>
                      <a:gd name="connsiteX7" fmla="*/ 89620 w 91225"/>
                      <a:gd name="connsiteY7" fmla="*/ 47121 h 146444"/>
                      <a:gd name="connsiteX8" fmla="*/ 77467 w 91225"/>
                      <a:gd name="connsiteY8" fmla="*/ 11430 h 146444"/>
                      <a:gd name="connsiteX9" fmla="*/ 44880 w 91225"/>
                      <a:gd name="connsiteY9" fmla="*/ -1958 h 146444"/>
                      <a:gd name="connsiteX10" fmla="*/ 11277 w 91225"/>
                      <a:gd name="connsiteY10" fmla="*/ 13968 h 146444"/>
                      <a:gd name="connsiteX11" fmla="*/ -1606 w 91225"/>
                      <a:gd name="connsiteY11" fmla="*/ 54957 h 146444"/>
                      <a:gd name="connsiteX12" fmla="*/ -1606 w 91225"/>
                      <a:gd name="connsiteY12" fmla="*/ 62000 h 146444"/>
                      <a:gd name="connsiteX13" fmla="*/ 15370 w 91225"/>
                      <a:gd name="connsiteY13" fmla="*/ 122913 h 146444"/>
                      <a:gd name="connsiteX14" fmla="*/ 66012 w 91225"/>
                      <a:gd name="connsiteY14" fmla="*/ 144486 h 146444"/>
                      <a:gd name="connsiteX15" fmla="*/ 69280 w 91225"/>
                      <a:gd name="connsiteY15" fmla="*/ 144486 h 146444"/>
                      <a:gd name="connsiteX16" fmla="*/ 45197 w 91225"/>
                      <a:gd name="connsiteY16" fmla="*/ 79449 h 146444"/>
                      <a:gd name="connsiteX17" fmla="*/ 27840 w 91225"/>
                      <a:gd name="connsiteY17" fmla="*/ 73802 h 146444"/>
                      <a:gd name="connsiteX18" fmla="*/ 16830 w 91225"/>
                      <a:gd name="connsiteY18" fmla="*/ 59621 h 146444"/>
                      <a:gd name="connsiteX19" fmla="*/ 16830 w 91225"/>
                      <a:gd name="connsiteY19" fmla="*/ 52895 h 146444"/>
                      <a:gd name="connsiteX20" fmla="*/ 24858 w 91225"/>
                      <a:gd name="connsiteY20" fmla="*/ 24120 h 146444"/>
                      <a:gd name="connsiteX21" fmla="*/ 44880 w 91225"/>
                      <a:gd name="connsiteY21" fmla="*/ 13238 h 146444"/>
                      <a:gd name="connsiteX22" fmla="*/ 64362 w 91225"/>
                      <a:gd name="connsiteY22" fmla="*/ 22343 h 146444"/>
                      <a:gd name="connsiteX23" fmla="*/ 71470 w 91225"/>
                      <a:gd name="connsiteY23" fmla="*/ 46233 h 146444"/>
                      <a:gd name="connsiteX24" fmla="*/ 64267 w 91225"/>
                      <a:gd name="connsiteY24" fmla="*/ 70280 h 146444"/>
                      <a:gd name="connsiteX25" fmla="*/ 45197 w 91225"/>
                      <a:gd name="connsiteY25" fmla="*/ 79449 h 14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5" h="146444">
                        <a:moveTo>
                          <a:pt x="69280" y="144486"/>
                        </a:moveTo>
                        <a:lnTo>
                          <a:pt x="69280" y="128940"/>
                        </a:lnTo>
                        <a:lnTo>
                          <a:pt x="65917" y="128940"/>
                        </a:lnTo>
                        <a:cubicBezTo>
                          <a:pt x="51638" y="128665"/>
                          <a:pt x="40268" y="124425"/>
                          <a:pt x="31807" y="116219"/>
                        </a:cubicBezTo>
                        <a:cubicBezTo>
                          <a:pt x="23345" y="108033"/>
                          <a:pt x="18448" y="96507"/>
                          <a:pt x="17115" y="81638"/>
                        </a:cubicBezTo>
                        <a:cubicBezTo>
                          <a:pt x="24731" y="90352"/>
                          <a:pt x="35107" y="94709"/>
                          <a:pt x="48243" y="94709"/>
                        </a:cubicBezTo>
                        <a:cubicBezTo>
                          <a:pt x="60808" y="94709"/>
                          <a:pt x="70846" y="90278"/>
                          <a:pt x="78355" y="81416"/>
                        </a:cubicBezTo>
                        <a:cubicBezTo>
                          <a:pt x="85865" y="72575"/>
                          <a:pt x="89620" y="61143"/>
                          <a:pt x="89620" y="47121"/>
                        </a:cubicBezTo>
                        <a:cubicBezTo>
                          <a:pt x="89620" y="32252"/>
                          <a:pt x="85569" y="20355"/>
                          <a:pt x="77467" y="11430"/>
                        </a:cubicBezTo>
                        <a:cubicBezTo>
                          <a:pt x="69365" y="2504"/>
                          <a:pt x="58503" y="-1958"/>
                          <a:pt x="44880" y="-1958"/>
                        </a:cubicBezTo>
                        <a:cubicBezTo>
                          <a:pt x="31066" y="-1958"/>
                          <a:pt x="19865" y="3350"/>
                          <a:pt x="11277" y="13968"/>
                        </a:cubicBezTo>
                        <a:cubicBezTo>
                          <a:pt x="2689" y="24585"/>
                          <a:pt x="-1606" y="38248"/>
                          <a:pt x="-1606" y="54957"/>
                        </a:cubicBezTo>
                        <a:lnTo>
                          <a:pt x="-1606" y="62000"/>
                        </a:lnTo>
                        <a:cubicBezTo>
                          <a:pt x="-1606" y="88565"/>
                          <a:pt x="4053" y="108869"/>
                          <a:pt x="15370" y="122913"/>
                        </a:cubicBezTo>
                        <a:cubicBezTo>
                          <a:pt x="26708" y="136977"/>
                          <a:pt x="43589" y="144169"/>
                          <a:pt x="66012" y="144486"/>
                        </a:cubicBezTo>
                        <a:lnTo>
                          <a:pt x="69280" y="144486"/>
                        </a:lnTo>
                        <a:close/>
                        <a:moveTo>
                          <a:pt x="45197" y="79449"/>
                        </a:moveTo>
                        <a:cubicBezTo>
                          <a:pt x="38914" y="79449"/>
                          <a:pt x="33129" y="77567"/>
                          <a:pt x="27840" y="73802"/>
                        </a:cubicBezTo>
                        <a:cubicBezTo>
                          <a:pt x="22552" y="70037"/>
                          <a:pt x="18882" y="65310"/>
                          <a:pt x="16830" y="59621"/>
                        </a:cubicBezTo>
                        <a:lnTo>
                          <a:pt x="16830" y="52895"/>
                        </a:lnTo>
                        <a:cubicBezTo>
                          <a:pt x="16830" y="40987"/>
                          <a:pt x="19506" y="31396"/>
                          <a:pt x="24858" y="24120"/>
                        </a:cubicBezTo>
                        <a:cubicBezTo>
                          <a:pt x="30210" y="16865"/>
                          <a:pt x="36884" y="13238"/>
                          <a:pt x="44880" y="13238"/>
                        </a:cubicBezTo>
                        <a:cubicBezTo>
                          <a:pt x="53151" y="13238"/>
                          <a:pt x="59645" y="16273"/>
                          <a:pt x="64362" y="22343"/>
                        </a:cubicBezTo>
                        <a:cubicBezTo>
                          <a:pt x="69101" y="28435"/>
                          <a:pt x="71470" y="36398"/>
                          <a:pt x="71470" y="46233"/>
                        </a:cubicBezTo>
                        <a:cubicBezTo>
                          <a:pt x="71470" y="56152"/>
                          <a:pt x="69069" y="64168"/>
                          <a:pt x="64267" y="70280"/>
                        </a:cubicBezTo>
                        <a:cubicBezTo>
                          <a:pt x="59486" y="76393"/>
                          <a:pt x="53130" y="79449"/>
                          <a:pt x="45197" y="79449"/>
                        </a:cubicBezTo>
                        <a:close/>
                      </a:path>
                    </a:pathLst>
                  </a:custGeom>
                  <a:solidFill>
                    <a:srgbClr val="FFFFFF"/>
                  </a:solidFill>
                  <a:ln w="32" cap="flat">
                    <a:no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85A388B4-0F23-0CC7-BD6F-92A2A5FEC990}"/>
                      </a:ext>
                    </a:extLst>
                  </p:cNvPr>
                  <p:cNvSpPr/>
                  <p:nvPr/>
                </p:nvSpPr>
                <p:spPr>
                  <a:xfrm flipV="1">
                    <a:off x="4261981" y="6028881"/>
                    <a:ext cx="91130" cy="148347"/>
                  </a:xfrm>
                  <a:custGeom>
                    <a:avLst/>
                    <a:gdLst>
                      <a:gd name="connsiteX0" fmla="*/ 89589 w 91130"/>
                      <a:gd name="connsiteY0" fmla="*/ 61589 h 148347"/>
                      <a:gd name="connsiteX1" fmla="*/ 78578 w 91130"/>
                      <a:gd name="connsiteY1" fmla="*/ 13684 h 148347"/>
                      <a:gd name="connsiteX2" fmla="*/ 44182 w 91130"/>
                      <a:gd name="connsiteY2" fmla="*/ -1988 h 148347"/>
                      <a:gd name="connsiteX3" fmla="*/ 9977 w 91130"/>
                      <a:gd name="connsiteY3" fmla="*/ 13335 h 148347"/>
                      <a:gd name="connsiteX4" fmla="*/ -1541 w 91130"/>
                      <a:gd name="connsiteY4" fmla="*/ 59115 h 148347"/>
                      <a:gd name="connsiteX5" fmla="*/ -1541 w 91130"/>
                      <a:gd name="connsiteY5" fmla="*/ 83575 h 148347"/>
                      <a:gd name="connsiteX6" fmla="*/ 9469 w 91130"/>
                      <a:gd name="connsiteY6" fmla="*/ 130877 h 148347"/>
                      <a:gd name="connsiteX7" fmla="*/ 43992 w 91130"/>
                      <a:gd name="connsiteY7" fmla="*/ 146359 h 148347"/>
                      <a:gd name="connsiteX8" fmla="*/ 78293 w 91130"/>
                      <a:gd name="connsiteY8" fmla="*/ 131417 h 148347"/>
                      <a:gd name="connsiteX9" fmla="*/ 89589 w 91130"/>
                      <a:gd name="connsiteY9" fmla="*/ 85383 h 148347"/>
                      <a:gd name="connsiteX10" fmla="*/ 89589 w 91130"/>
                      <a:gd name="connsiteY10" fmla="*/ 61589 h 148347"/>
                      <a:gd name="connsiteX11" fmla="*/ 71249 w 91130"/>
                      <a:gd name="connsiteY11" fmla="*/ 86652 h 148347"/>
                      <a:gd name="connsiteX12" fmla="*/ 64712 w 91130"/>
                      <a:gd name="connsiteY12" fmla="*/ 120630 h 148347"/>
                      <a:gd name="connsiteX13" fmla="*/ 43992 w 91130"/>
                      <a:gd name="connsiteY13" fmla="*/ 131290 h 148347"/>
                      <a:gd name="connsiteX14" fmla="*/ 23462 w 91130"/>
                      <a:gd name="connsiteY14" fmla="*/ 120662 h 148347"/>
                      <a:gd name="connsiteX15" fmla="*/ 16831 w 91130"/>
                      <a:gd name="connsiteY15" fmla="*/ 88048 h 148347"/>
                      <a:gd name="connsiteX16" fmla="*/ 16831 w 91130"/>
                      <a:gd name="connsiteY16" fmla="*/ 58702 h 148347"/>
                      <a:gd name="connsiteX17" fmla="*/ 23621 w 91130"/>
                      <a:gd name="connsiteY17" fmla="*/ 24153 h 148347"/>
                      <a:gd name="connsiteX18" fmla="*/ 44182 w 91130"/>
                      <a:gd name="connsiteY18" fmla="*/ 12986 h 148347"/>
                      <a:gd name="connsiteX19" fmla="*/ 64363 w 91130"/>
                      <a:gd name="connsiteY19" fmla="*/ 23487 h 148347"/>
                      <a:gd name="connsiteX20" fmla="*/ 71249 w 91130"/>
                      <a:gd name="connsiteY20" fmla="*/ 56608 h 148347"/>
                      <a:gd name="connsiteX21" fmla="*/ 71249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589" y="61589"/>
                        </a:moveTo>
                        <a:cubicBezTo>
                          <a:pt x="89589" y="40101"/>
                          <a:pt x="85919" y="24132"/>
                          <a:pt x="78578" y="13684"/>
                        </a:cubicBezTo>
                        <a:cubicBezTo>
                          <a:pt x="71259" y="3236"/>
                          <a:pt x="59794" y="-1988"/>
                          <a:pt x="44182" y="-1988"/>
                        </a:cubicBezTo>
                        <a:cubicBezTo>
                          <a:pt x="28783" y="-1988"/>
                          <a:pt x="17381" y="3119"/>
                          <a:pt x="9977" y="13335"/>
                        </a:cubicBezTo>
                        <a:cubicBezTo>
                          <a:pt x="2573" y="23551"/>
                          <a:pt x="-1266" y="38810"/>
                          <a:pt x="-1541" y="59115"/>
                        </a:cubicBezTo>
                        <a:lnTo>
                          <a:pt x="-1541" y="83575"/>
                        </a:lnTo>
                        <a:cubicBezTo>
                          <a:pt x="-1541" y="104810"/>
                          <a:pt x="2129" y="120577"/>
                          <a:pt x="9469" y="130877"/>
                        </a:cubicBezTo>
                        <a:cubicBezTo>
                          <a:pt x="16810" y="141199"/>
                          <a:pt x="28317" y="146359"/>
                          <a:pt x="43992" y="146359"/>
                        </a:cubicBezTo>
                        <a:cubicBezTo>
                          <a:pt x="59519" y="146359"/>
                          <a:pt x="70953" y="141378"/>
                          <a:pt x="78293" y="131417"/>
                        </a:cubicBezTo>
                        <a:cubicBezTo>
                          <a:pt x="85633" y="121476"/>
                          <a:pt x="89399" y="106132"/>
                          <a:pt x="89589" y="85383"/>
                        </a:cubicBezTo>
                        <a:lnTo>
                          <a:pt x="89589" y="61589"/>
                        </a:lnTo>
                        <a:close/>
                        <a:moveTo>
                          <a:pt x="71249" y="86652"/>
                        </a:moveTo>
                        <a:cubicBezTo>
                          <a:pt x="71249" y="102198"/>
                          <a:pt x="69070" y="113524"/>
                          <a:pt x="64712" y="120630"/>
                        </a:cubicBezTo>
                        <a:cubicBezTo>
                          <a:pt x="60355" y="127737"/>
                          <a:pt x="53448" y="131290"/>
                          <a:pt x="43992" y="131290"/>
                        </a:cubicBezTo>
                        <a:cubicBezTo>
                          <a:pt x="34600" y="131290"/>
                          <a:pt x="27756" y="127747"/>
                          <a:pt x="23462" y="120662"/>
                        </a:cubicBezTo>
                        <a:cubicBezTo>
                          <a:pt x="19168" y="113598"/>
                          <a:pt x="16958" y="102727"/>
                          <a:pt x="16831" y="88048"/>
                        </a:cubicBezTo>
                        <a:lnTo>
                          <a:pt x="16831" y="58702"/>
                        </a:lnTo>
                        <a:cubicBezTo>
                          <a:pt x="16831" y="43115"/>
                          <a:pt x="19094" y="31598"/>
                          <a:pt x="23621" y="24153"/>
                        </a:cubicBezTo>
                        <a:cubicBezTo>
                          <a:pt x="28148" y="16708"/>
                          <a:pt x="35002" y="12986"/>
                          <a:pt x="44182" y="12986"/>
                        </a:cubicBezTo>
                        <a:cubicBezTo>
                          <a:pt x="53236" y="12986"/>
                          <a:pt x="59963" y="16486"/>
                          <a:pt x="64363" y="23487"/>
                        </a:cubicBezTo>
                        <a:cubicBezTo>
                          <a:pt x="68763" y="30509"/>
                          <a:pt x="71058" y="41549"/>
                          <a:pt x="71249" y="56608"/>
                        </a:cubicBezTo>
                        <a:lnTo>
                          <a:pt x="71249" y="86652"/>
                        </a:lnTo>
                        <a:close/>
                      </a:path>
                    </a:pathLst>
                  </a:custGeom>
                  <a:solidFill>
                    <a:srgbClr val="FFFFFF"/>
                  </a:solidFill>
                  <a:ln w="32" cap="flat">
                    <a:no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20820589-7DE5-43B4-2F7F-197556502301}"/>
                      </a:ext>
                    </a:extLst>
                  </p:cNvPr>
                  <p:cNvSpPr/>
                  <p:nvPr/>
                </p:nvSpPr>
                <p:spPr>
                  <a:xfrm flipV="1">
                    <a:off x="4376013" y="6028881"/>
                    <a:ext cx="91130" cy="148347"/>
                  </a:xfrm>
                  <a:custGeom>
                    <a:avLst/>
                    <a:gdLst>
                      <a:gd name="connsiteX0" fmla="*/ 89598 w 91130"/>
                      <a:gd name="connsiteY0" fmla="*/ 61589 h 148347"/>
                      <a:gd name="connsiteX1" fmla="*/ 78587 w 91130"/>
                      <a:gd name="connsiteY1" fmla="*/ 13684 h 148347"/>
                      <a:gd name="connsiteX2" fmla="*/ 44191 w 91130"/>
                      <a:gd name="connsiteY2" fmla="*/ -1988 h 148347"/>
                      <a:gd name="connsiteX3" fmla="*/ 9986 w 91130"/>
                      <a:gd name="connsiteY3" fmla="*/ 13335 h 148347"/>
                      <a:gd name="connsiteX4" fmla="*/ -1532 w 91130"/>
                      <a:gd name="connsiteY4" fmla="*/ 59115 h 148347"/>
                      <a:gd name="connsiteX5" fmla="*/ -1532 w 91130"/>
                      <a:gd name="connsiteY5" fmla="*/ 83575 h 148347"/>
                      <a:gd name="connsiteX6" fmla="*/ 9478 w 91130"/>
                      <a:gd name="connsiteY6" fmla="*/ 130877 h 148347"/>
                      <a:gd name="connsiteX7" fmla="*/ 44001 w 91130"/>
                      <a:gd name="connsiteY7" fmla="*/ 146359 h 148347"/>
                      <a:gd name="connsiteX8" fmla="*/ 78302 w 91130"/>
                      <a:gd name="connsiteY8" fmla="*/ 131417 h 148347"/>
                      <a:gd name="connsiteX9" fmla="*/ 89598 w 91130"/>
                      <a:gd name="connsiteY9" fmla="*/ 85383 h 148347"/>
                      <a:gd name="connsiteX10" fmla="*/ 89598 w 91130"/>
                      <a:gd name="connsiteY10" fmla="*/ 61589 h 148347"/>
                      <a:gd name="connsiteX11" fmla="*/ 71258 w 91130"/>
                      <a:gd name="connsiteY11" fmla="*/ 86652 h 148347"/>
                      <a:gd name="connsiteX12" fmla="*/ 64721 w 91130"/>
                      <a:gd name="connsiteY12" fmla="*/ 120630 h 148347"/>
                      <a:gd name="connsiteX13" fmla="*/ 44001 w 91130"/>
                      <a:gd name="connsiteY13" fmla="*/ 131290 h 148347"/>
                      <a:gd name="connsiteX14" fmla="*/ 23471 w 91130"/>
                      <a:gd name="connsiteY14" fmla="*/ 120662 h 148347"/>
                      <a:gd name="connsiteX15" fmla="*/ 16840 w 91130"/>
                      <a:gd name="connsiteY15" fmla="*/ 88048 h 148347"/>
                      <a:gd name="connsiteX16" fmla="*/ 16840 w 91130"/>
                      <a:gd name="connsiteY16" fmla="*/ 58702 h 148347"/>
                      <a:gd name="connsiteX17" fmla="*/ 23630 w 91130"/>
                      <a:gd name="connsiteY17" fmla="*/ 24153 h 148347"/>
                      <a:gd name="connsiteX18" fmla="*/ 44191 w 91130"/>
                      <a:gd name="connsiteY18" fmla="*/ 12986 h 148347"/>
                      <a:gd name="connsiteX19" fmla="*/ 64372 w 91130"/>
                      <a:gd name="connsiteY19" fmla="*/ 23487 h 148347"/>
                      <a:gd name="connsiteX20" fmla="*/ 71258 w 91130"/>
                      <a:gd name="connsiteY20" fmla="*/ 56608 h 148347"/>
                      <a:gd name="connsiteX21" fmla="*/ 71258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598" y="61589"/>
                        </a:moveTo>
                        <a:cubicBezTo>
                          <a:pt x="89598" y="40101"/>
                          <a:pt x="85928" y="24132"/>
                          <a:pt x="78587" y="13684"/>
                        </a:cubicBezTo>
                        <a:cubicBezTo>
                          <a:pt x="71268" y="3236"/>
                          <a:pt x="59803" y="-1988"/>
                          <a:pt x="44191" y="-1988"/>
                        </a:cubicBezTo>
                        <a:cubicBezTo>
                          <a:pt x="28792" y="-1988"/>
                          <a:pt x="17390" y="3119"/>
                          <a:pt x="9986" y="13335"/>
                        </a:cubicBezTo>
                        <a:cubicBezTo>
                          <a:pt x="2582" y="23551"/>
                          <a:pt x="-1257" y="38810"/>
                          <a:pt x="-1532" y="59115"/>
                        </a:cubicBezTo>
                        <a:lnTo>
                          <a:pt x="-1532" y="83575"/>
                        </a:lnTo>
                        <a:cubicBezTo>
                          <a:pt x="-1532" y="104810"/>
                          <a:pt x="2138" y="120577"/>
                          <a:pt x="9478" y="130877"/>
                        </a:cubicBezTo>
                        <a:cubicBezTo>
                          <a:pt x="16818" y="141199"/>
                          <a:pt x="28326" y="146359"/>
                          <a:pt x="44001" y="146359"/>
                        </a:cubicBezTo>
                        <a:cubicBezTo>
                          <a:pt x="59528" y="146359"/>
                          <a:pt x="70962" y="141378"/>
                          <a:pt x="78302" y="131417"/>
                        </a:cubicBezTo>
                        <a:cubicBezTo>
                          <a:pt x="85642" y="121476"/>
                          <a:pt x="89408" y="106132"/>
                          <a:pt x="89598" y="85383"/>
                        </a:cubicBezTo>
                        <a:lnTo>
                          <a:pt x="89598" y="61589"/>
                        </a:lnTo>
                        <a:close/>
                        <a:moveTo>
                          <a:pt x="71258" y="86652"/>
                        </a:moveTo>
                        <a:cubicBezTo>
                          <a:pt x="71258" y="102198"/>
                          <a:pt x="69079" y="113524"/>
                          <a:pt x="64721" y="120630"/>
                        </a:cubicBezTo>
                        <a:cubicBezTo>
                          <a:pt x="60364" y="127737"/>
                          <a:pt x="53457" y="131290"/>
                          <a:pt x="44001" y="131290"/>
                        </a:cubicBezTo>
                        <a:cubicBezTo>
                          <a:pt x="34609" y="131290"/>
                          <a:pt x="27765" y="127747"/>
                          <a:pt x="23471" y="120662"/>
                        </a:cubicBezTo>
                        <a:cubicBezTo>
                          <a:pt x="19177" y="113598"/>
                          <a:pt x="16967" y="102727"/>
                          <a:pt x="16840" y="88048"/>
                        </a:cubicBezTo>
                        <a:lnTo>
                          <a:pt x="16840" y="58702"/>
                        </a:lnTo>
                        <a:cubicBezTo>
                          <a:pt x="16840" y="43115"/>
                          <a:pt x="19103" y="31598"/>
                          <a:pt x="23630" y="24153"/>
                        </a:cubicBezTo>
                        <a:cubicBezTo>
                          <a:pt x="28157" y="16708"/>
                          <a:pt x="35011" y="12986"/>
                          <a:pt x="44191" y="12986"/>
                        </a:cubicBezTo>
                        <a:cubicBezTo>
                          <a:pt x="53245" y="12986"/>
                          <a:pt x="59972" y="16486"/>
                          <a:pt x="64372" y="23487"/>
                        </a:cubicBezTo>
                        <a:cubicBezTo>
                          <a:pt x="68772" y="30509"/>
                          <a:pt x="71067" y="41549"/>
                          <a:pt x="71258" y="56608"/>
                        </a:cubicBezTo>
                        <a:lnTo>
                          <a:pt x="71258" y="86652"/>
                        </a:lnTo>
                        <a:close/>
                      </a:path>
                    </a:pathLst>
                  </a:custGeom>
                  <a:solidFill>
                    <a:srgbClr val="FFFFFF"/>
                  </a:solidFill>
                  <a:ln w="32" cap="flat">
                    <a:noFill/>
                    <a:prstDash val="solid"/>
                    <a:round/>
                  </a:ln>
                </p:spPr>
                <p:txBody>
                  <a:bodyPr rtlCol="0" anchor="ctr"/>
                  <a:lstStyle/>
                  <a:p>
                    <a:endParaRPr lang="en-GB"/>
                  </a:p>
                </p:txBody>
              </p:sp>
            </p:grpSp>
          </p:grpSp>
          <p:grpSp>
            <p:nvGrpSpPr>
              <p:cNvPr id="31" name="Graphic 2">
                <a:extLst>
                  <a:ext uri="{FF2B5EF4-FFF2-40B4-BE49-F238E27FC236}">
                    <a16:creationId xmlns:a16="http://schemas.microsoft.com/office/drawing/2014/main" id="{01522AA3-9E70-2AAB-D27D-37EDC7CE2D3D}"/>
                  </a:ext>
                </a:extLst>
              </p:cNvPr>
              <p:cNvGrpSpPr/>
              <p:nvPr/>
            </p:nvGrpSpPr>
            <p:grpSpPr>
              <a:xfrm>
                <a:off x="4972608" y="5934117"/>
                <a:ext cx="319480" cy="243111"/>
                <a:chOff x="4972608" y="5934117"/>
                <a:chExt cx="319480" cy="243111"/>
              </a:xfrm>
            </p:grpSpPr>
            <p:sp>
              <p:nvSpPr>
                <p:cNvPr id="32" name="Freeform: Shape 31">
                  <a:extLst>
                    <a:ext uri="{FF2B5EF4-FFF2-40B4-BE49-F238E27FC236}">
                      <a16:creationId xmlns:a16="http://schemas.microsoft.com/office/drawing/2014/main" id="{B39C8BDC-BE3B-A85B-E784-F2C8236371F2}"/>
                    </a:ext>
                  </a:extLst>
                </p:cNvPr>
                <p:cNvSpPr/>
                <p:nvPr/>
              </p:nvSpPr>
              <p:spPr>
                <a:xfrm>
                  <a:off x="5132556" y="5934117"/>
                  <a:ext cx="12692" cy="44415"/>
                </a:xfrm>
                <a:custGeom>
                  <a:avLst/>
                  <a:gdLst>
                    <a:gd name="connsiteX0" fmla="*/ 319 w 12692"/>
                    <a:gd name="connsiteY0" fmla="*/ 273 h 44415"/>
                    <a:gd name="connsiteX1" fmla="*/ 319 w 12692"/>
                    <a:gd name="connsiteY1" fmla="*/ 44689 h 44415"/>
                  </a:gdLst>
                  <a:ahLst/>
                  <a:cxnLst>
                    <a:cxn ang="0">
                      <a:pos x="connsiteX0" y="connsiteY0"/>
                    </a:cxn>
                    <a:cxn ang="0">
                      <a:pos x="connsiteX1" y="connsiteY1"/>
                    </a:cxn>
                  </a:cxnLst>
                  <a:rect l="l" t="t" r="r" b="b"/>
                  <a:pathLst>
                    <a:path w="12692" h="44415">
                      <a:moveTo>
                        <a:pt x="319" y="273"/>
                      </a:moveTo>
                      <a:lnTo>
                        <a:pt x="319" y="44689"/>
                      </a:lnTo>
                    </a:path>
                  </a:pathLst>
                </a:custGeom>
                <a:solidFill>
                  <a:srgbClr val="FFFFFF"/>
                </a:solidFill>
                <a:ln w="10154" cap="flat">
                  <a:solidFill>
                    <a:srgbClr val="FFFFFF"/>
                  </a:solidFill>
                  <a:prstDash val="solid"/>
                  <a:round/>
                </a:ln>
              </p:spPr>
              <p:txBody>
                <a:bodyPr rtlCol="0" anchor="ctr"/>
                <a:lstStyle/>
                <a:p>
                  <a:endParaRPr lang="en-GB"/>
                </a:p>
              </p:txBody>
            </p:sp>
            <p:grpSp>
              <p:nvGrpSpPr>
                <p:cNvPr id="33" name="Graphic 2">
                  <a:extLst>
                    <a:ext uri="{FF2B5EF4-FFF2-40B4-BE49-F238E27FC236}">
                      <a16:creationId xmlns:a16="http://schemas.microsoft.com/office/drawing/2014/main" id="{57CF60D0-9746-0C4B-9378-5A813C54D367}"/>
                    </a:ext>
                  </a:extLst>
                </p:cNvPr>
                <p:cNvGrpSpPr/>
                <p:nvPr/>
              </p:nvGrpSpPr>
              <p:grpSpPr>
                <a:xfrm>
                  <a:off x="4972608" y="6028881"/>
                  <a:ext cx="319480" cy="148347"/>
                  <a:chOff x="4972608" y="6028881"/>
                  <a:chExt cx="319480" cy="148347"/>
                </a:xfrm>
                <a:solidFill>
                  <a:srgbClr val="FFFFFF"/>
                </a:solidFill>
              </p:grpSpPr>
              <p:sp>
                <p:nvSpPr>
                  <p:cNvPr id="34" name="Freeform: Shape 33">
                    <a:extLst>
                      <a:ext uri="{FF2B5EF4-FFF2-40B4-BE49-F238E27FC236}">
                        <a16:creationId xmlns:a16="http://schemas.microsoft.com/office/drawing/2014/main" id="{05CE9A4F-80DD-095D-0109-F005763B82C0}"/>
                      </a:ext>
                    </a:extLst>
                  </p:cNvPr>
                  <p:cNvSpPr/>
                  <p:nvPr/>
                </p:nvSpPr>
                <p:spPr>
                  <a:xfrm flipV="1">
                    <a:off x="4972608" y="6028881"/>
                    <a:ext cx="91828" cy="148347"/>
                  </a:xfrm>
                  <a:custGeom>
                    <a:avLst/>
                    <a:gdLst>
                      <a:gd name="connsiteX0" fmla="*/ 86978 w 91828"/>
                      <a:gd name="connsiteY0" fmla="*/ 106703 h 148347"/>
                      <a:gd name="connsiteX1" fmla="*/ 81266 w 91828"/>
                      <a:gd name="connsiteY1" fmla="*/ 87445 h 148347"/>
                      <a:gd name="connsiteX2" fmla="*/ 65845 w 91828"/>
                      <a:gd name="connsiteY2" fmla="*/ 74279 h 148347"/>
                      <a:gd name="connsiteX3" fmla="*/ 83741 w 91828"/>
                      <a:gd name="connsiteY3" fmla="*/ 60098 h 148347"/>
                      <a:gd name="connsiteX4" fmla="*/ 90341 w 91828"/>
                      <a:gd name="connsiteY4" fmla="*/ 38969 h 148347"/>
                      <a:gd name="connsiteX5" fmla="*/ 77680 w 91828"/>
                      <a:gd name="connsiteY5" fmla="*/ 9115 h 148347"/>
                      <a:gd name="connsiteX6" fmla="*/ 44427 w 91828"/>
                      <a:gd name="connsiteY6" fmla="*/ -1988 h 148347"/>
                      <a:gd name="connsiteX7" fmla="*/ 11046 w 91828"/>
                      <a:gd name="connsiteY7" fmla="*/ 9179 h 148347"/>
                      <a:gd name="connsiteX8" fmla="*/ -1487 w 91828"/>
                      <a:gd name="connsiteY8" fmla="*/ 38969 h 148347"/>
                      <a:gd name="connsiteX9" fmla="*/ 4891 w 91828"/>
                      <a:gd name="connsiteY9" fmla="*/ 60098 h 148347"/>
                      <a:gd name="connsiteX10" fmla="*/ 22596 w 91828"/>
                      <a:gd name="connsiteY10" fmla="*/ 74375 h 148347"/>
                      <a:gd name="connsiteX11" fmla="*/ 7429 w 91828"/>
                      <a:gd name="connsiteY11" fmla="*/ 87541 h 148347"/>
                      <a:gd name="connsiteX12" fmla="*/ 1876 w 91828"/>
                      <a:gd name="connsiteY12" fmla="*/ 106703 h 148347"/>
                      <a:gd name="connsiteX13" fmla="*/ 13585 w 91828"/>
                      <a:gd name="connsiteY13" fmla="*/ 135636 h 148347"/>
                      <a:gd name="connsiteX14" fmla="*/ 44427 w 91828"/>
                      <a:gd name="connsiteY14" fmla="*/ 146359 h 148347"/>
                      <a:gd name="connsiteX15" fmla="*/ 75206 w 91828"/>
                      <a:gd name="connsiteY15" fmla="*/ 135636 h 148347"/>
                      <a:gd name="connsiteX16" fmla="*/ 86978 w 91828"/>
                      <a:gd name="connsiteY16" fmla="*/ 106703 h 148347"/>
                      <a:gd name="connsiteX17" fmla="*/ 72001 w 91828"/>
                      <a:gd name="connsiteY17" fmla="*/ 39381 h 148347"/>
                      <a:gd name="connsiteX18" fmla="*/ 64290 w 91828"/>
                      <a:gd name="connsiteY18" fmla="*/ 59083 h 148347"/>
                      <a:gd name="connsiteX19" fmla="*/ 44205 w 91828"/>
                      <a:gd name="connsiteY19" fmla="*/ 66729 h 148347"/>
                      <a:gd name="connsiteX20" fmla="*/ 24341 w 91828"/>
                      <a:gd name="connsiteY20" fmla="*/ 59178 h 148347"/>
                      <a:gd name="connsiteX21" fmla="*/ 16853 w 91828"/>
                      <a:gd name="connsiteY21" fmla="*/ 39350 h 148347"/>
                      <a:gd name="connsiteX22" fmla="*/ 24151 w 91828"/>
                      <a:gd name="connsiteY22" fmla="*/ 20029 h 148347"/>
                      <a:gd name="connsiteX23" fmla="*/ 44427 w 91828"/>
                      <a:gd name="connsiteY23" fmla="*/ 12986 h 148347"/>
                      <a:gd name="connsiteX24" fmla="*/ 64639 w 91828"/>
                      <a:gd name="connsiteY24" fmla="*/ 20061 h 148347"/>
                      <a:gd name="connsiteX25" fmla="*/ 72001 w 91828"/>
                      <a:gd name="connsiteY25" fmla="*/ 39381 h 148347"/>
                      <a:gd name="connsiteX26" fmla="*/ 44427 w 91828"/>
                      <a:gd name="connsiteY26" fmla="*/ 131290 h 148347"/>
                      <a:gd name="connsiteX27" fmla="*/ 26912 w 91828"/>
                      <a:gd name="connsiteY27" fmla="*/ 124596 h 148347"/>
                      <a:gd name="connsiteX28" fmla="*/ 20216 w 91828"/>
                      <a:gd name="connsiteY28" fmla="*/ 106385 h 148347"/>
                      <a:gd name="connsiteX29" fmla="*/ 26816 w 91828"/>
                      <a:gd name="connsiteY29" fmla="*/ 88588 h 148347"/>
                      <a:gd name="connsiteX30" fmla="*/ 44427 w 91828"/>
                      <a:gd name="connsiteY30" fmla="*/ 81798 h 148347"/>
                      <a:gd name="connsiteX31" fmla="*/ 62006 w 91828"/>
                      <a:gd name="connsiteY31" fmla="*/ 88588 h 148347"/>
                      <a:gd name="connsiteX32" fmla="*/ 68606 w 91828"/>
                      <a:gd name="connsiteY32" fmla="*/ 106385 h 148347"/>
                      <a:gd name="connsiteX33" fmla="*/ 61752 w 91828"/>
                      <a:gd name="connsiteY33" fmla="*/ 124342 h 148347"/>
                      <a:gd name="connsiteX34" fmla="*/ 44427 w 91828"/>
                      <a:gd name="connsiteY34" fmla="*/ 131290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1828" h="148347">
                        <a:moveTo>
                          <a:pt x="86978" y="106703"/>
                        </a:moveTo>
                        <a:cubicBezTo>
                          <a:pt x="86978" y="99491"/>
                          <a:pt x="85074" y="93071"/>
                          <a:pt x="81266" y="87445"/>
                        </a:cubicBezTo>
                        <a:cubicBezTo>
                          <a:pt x="77458" y="81840"/>
                          <a:pt x="72318" y="77452"/>
                          <a:pt x="65845" y="74279"/>
                        </a:cubicBezTo>
                        <a:cubicBezTo>
                          <a:pt x="73376" y="71043"/>
                          <a:pt x="79341" y="66316"/>
                          <a:pt x="83741" y="60098"/>
                        </a:cubicBezTo>
                        <a:cubicBezTo>
                          <a:pt x="88141" y="53880"/>
                          <a:pt x="90341" y="46837"/>
                          <a:pt x="90341" y="38969"/>
                        </a:cubicBezTo>
                        <a:cubicBezTo>
                          <a:pt x="90341" y="26490"/>
                          <a:pt x="86121" y="16539"/>
                          <a:pt x="77680" y="9115"/>
                        </a:cubicBezTo>
                        <a:cubicBezTo>
                          <a:pt x="69261" y="1713"/>
                          <a:pt x="58177" y="-1988"/>
                          <a:pt x="44427" y="-1988"/>
                        </a:cubicBezTo>
                        <a:cubicBezTo>
                          <a:pt x="30550" y="-1988"/>
                          <a:pt x="19423" y="1734"/>
                          <a:pt x="11046" y="9179"/>
                        </a:cubicBezTo>
                        <a:cubicBezTo>
                          <a:pt x="2691" y="16624"/>
                          <a:pt x="-1487" y="26554"/>
                          <a:pt x="-1487" y="38969"/>
                        </a:cubicBezTo>
                        <a:cubicBezTo>
                          <a:pt x="-1487" y="46773"/>
                          <a:pt x="639" y="53817"/>
                          <a:pt x="4891" y="60098"/>
                        </a:cubicBezTo>
                        <a:cubicBezTo>
                          <a:pt x="9164" y="66380"/>
                          <a:pt x="15065" y="71139"/>
                          <a:pt x="22596" y="74375"/>
                        </a:cubicBezTo>
                        <a:cubicBezTo>
                          <a:pt x="16187" y="77547"/>
                          <a:pt x="11131" y="81936"/>
                          <a:pt x="7429" y="87541"/>
                        </a:cubicBezTo>
                        <a:cubicBezTo>
                          <a:pt x="3727" y="93166"/>
                          <a:pt x="1876" y="99554"/>
                          <a:pt x="1876" y="106703"/>
                        </a:cubicBezTo>
                        <a:cubicBezTo>
                          <a:pt x="1876" y="118864"/>
                          <a:pt x="5779" y="128508"/>
                          <a:pt x="13585" y="135636"/>
                        </a:cubicBezTo>
                        <a:cubicBezTo>
                          <a:pt x="21390" y="142785"/>
                          <a:pt x="31671" y="146359"/>
                          <a:pt x="44427" y="146359"/>
                        </a:cubicBezTo>
                        <a:cubicBezTo>
                          <a:pt x="57119" y="146359"/>
                          <a:pt x="67379" y="142785"/>
                          <a:pt x="75206" y="135636"/>
                        </a:cubicBezTo>
                        <a:cubicBezTo>
                          <a:pt x="83053" y="128508"/>
                          <a:pt x="86978" y="118864"/>
                          <a:pt x="86978" y="106703"/>
                        </a:cubicBezTo>
                        <a:close/>
                        <a:moveTo>
                          <a:pt x="72001" y="39381"/>
                        </a:moveTo>
                        <a:cubicBezTo>
                          <a:pt x="72001" y="47440"/>
                          <a:pt x="69431" y="54007"/>
                          <a:pt x="64290" y="59083"/>
                        </a:cubicBezTo>
                        <a:cubicBezTo>
                          <a:pt x="59171" y="64180"/>
                          <a:pt x="52476" y="66729"/>
                          <a:pt x="44205" y="66729"/>
                        </a:cubicBezTo>
                        <a:cubicBezTo>
                          <a:pt x="35955" y="66729"/>
                          <a:pt x="29334" y="64212"/>
                          <a:pt x="24341" y="59178"/>
                        </a:cubicBezTo>
                        <a:cubicBezTo>
                          <a:pt x="19349" y="54165"/>
                          <a:pt x="16853" y="47556"/>
                          <a:pt x="16853" y="39350"/>
                        </a:cubicBezTo>
                        <a:cubicBezTo>
                          <a:pt x="16853" y="31165"/>
                          <a:pt x="19286" y="24724"/>
                          <a:pt x="24151" y="20029"/>
                        </a:cubicBezTo>
                        <a:cubicBezTo>
                          <a:pt x="29016" y="15334"/>
                          <a:pt x="35775" y="12986"/>
                          <a:pt x="44427" y="12986"/>
                        </a:cubicBezTo>
                        <a:cubicBezTo>
                          <a:pt x="53015" y="12986"/>
                          <a:pt x="59753" y="15344"/>
                          <a:pt x="64639" y="20061"/>
                        </a:cubicBezTo>
                        <a:cubicBezTo>
                          <a:pt x="69547" y="24798"/>
                          <a:pt x="72001" y="31239"/>
                          <a:pt x="72001" y="39381"/>
                        </a:cubicBezTo>
                        <a:close/>
                        <a:moveTo>
                          <a:pt x="44427" y="131290"/>
                        </a:moveTo>
                        <a:cubicBezTo>
                          <a:pt x="37214" y="131290"/>
                          <a:pt x="31375" y="129059"/>
                          <a:pt x="26912" y="124596"/>
                        </a:cubicBezTo>
                        <a:cubicBezTo>
                          <a:pt x="22448" y="120133"/>
                          <a:pt x="20216" y="114063"/>
                          <a:pt x="20216" y="106385"/>
                        </a:cubicBezTo>
                        <a:cubicBezTo>
                          <a:pt x="20216" y="99046"/>
                          <a:pt x="22416" y="93114"/>
                          <a:pt x="26816" y="88588"/>
                        </a:cubicBezTo>
                        <a:cubicBezTo>
                          <a:pt x="31216" y="84061"/>
                          <a:pt x="37087" y="81798"/>
                          <a:pt x="44427" y="81798"/>
                        </a:cubicBezTo>
                        <a:cubicBezTo>
                          <a:pt x="51767" y="81798"/>
                          <a:pt x="57627" y="84061"/>
                          <a:pt x="62006" y="88588"/>
                        </a:cubicBezTo>
                        <a:cubicBezTo>
                          <a:pt x="66406" y="93114"/>
                          <a:pt x="68606" y="99046"/>
                          <a:pt x="68606" y="106385"/>
                        </a:cubicBezTo>
                        <a:cubicBezTo>
                          <a:pt x="68606" y="113724"/>
                          <a:pt x="66321" y="119710"/>
                          <a:pt x="61752" y="124342"/>
                        </a:cubicBezTo>
                        <a:cubicBezTo>
                          <a:pt x="57204" y="128974"/>
                          <a:pt x="51429" y="131290"/>
                          <a:pt x="44427" y="131290"/>
                        </a:cubicBezTo>
                        <a:close/>
                      </a:path>
                    </a:pathLst>
                  </a:custGeom>
                  <a:solidFill>
                    <a:srgbClr val="FFFFFF"/>
                  </a:solidFill>
                  <a:ln w="32" cap="flat">
                    <a:no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F8F30F5A-EF72-25D6-B68B-6BAB3F409518}"/>
                      </a:ext>
                    </a:extLst>
                  </p:cNvPr>
                  <p:cNvSpPr/>
                  <p:nvPr/>
                </p:nvSpPr>
                <p:spPr>
                  <a:xfrm flipV="1">
                    <a:off x="5086925" y="6028881"/>
                    <a:ext cx="91130" cy="148347"/>
                  </a:xfrm>
                  <a:custGeom>
                    <a:avLst/>
                    <a:gdLst>
                      <a:gd name="connsiteX0" fmla="*/ 89654 w 91130"/>
                      <a:gd name="connsiteY0" fmla="*/ 61589 h 148347"/>
                      <a:gd name="connsiteX1" fmla="*/ 78643 w 91130"/>
                      <a:gd name="connsiteY1" fmla="*/ 13684 h 148347"/>
                      <a:gd name="connsiteX2" fmla="*/ 44247 w 91130"/>
                      <a:gd name="connsiteY2" fmla="*/ -1988 h 148347"/>
                      <a:gd name="connsiteX3" fmla="*/ 10042 w 91130"/>
                      <a:gd name="connsiteY3" fmla="*/ 13335 h 148347"/>
                      <a:gd name="connsiteX4" fmla="*/ -1476 w 91130"/>
                      <a:gd name="connsiteY4" fmla="*/ 59115 h 148347"/>
                      <a:gd name="connsiteX5" fmla="*/ -1476 w 91130"/>
                      <a:gd name="connsiteY5" fmla="*/ 83575 h 148347"/>
                      <a:gd name="connsiteX6" fmla="*/ 9534 w 91130"/>
                      <a:gd name="connsiteY6" fmla="*/ 130877 h 148347"/>
                      <a:gd name="connsiteX7" fmla="*/ 44057 w 91130"/>
                      <a:gd name="connsiteY7" fmla="*/ 146359 h 148347"/>
                      <a:gd name="connsiteX8" fmla="*/ 78358 w 91130"/>
                      <a:gd name="connsiteY8" fmla="*/ 131417 h 148347"/>
                      <a:gd name="connsiteX9" fmla="*/ 89654 w 91130"/>
                      <a:gd name="connsiteY9" fmla="*/ 85383 h 148347"/>
                      <a:gd name="connsiteX10" fmla="*/ 89654 w 91130"/>
                      <a:gd name="connsiteY10" fmla="*/ 61589 h 148347"/>
                      <a:gd name="connsiteX11" fmla="*/ 71314 w 91130"/>
                      <a:gd name="connsiteY11" fmla="*/ 86652 h 148347"/>
                      <a:gd name="connsiteX12" fmla="*/ 64777 w 91130"/>
                      <a:gd name="connsiteY12" fmla="*/ 120630 h 148347"/>
                      <a:gd name="connsiteX13" fmla="*/ 44057 w 91130"/>
                      <a:gd name="connsiteY13" fmla="*/ 131290 h 148347"/>
                      <a:gd name="connsiteX14" fmla="*/ 23527 w 91130"/>
                      <a:gd name="connsiteY14" fmla="*/ 120662 h 148347"/>
                      <a:gd name="connsiteX15" fmla="*/ 16896 w 91130"/>
                      <a:gd name="connsiteY15" fmla="*/ 88048 h 148347"/>
                      <a:gd name="connsiteX16" fmla="*/ 16896 w 91130"/>
                      <a:gd name="connsiteY16" fmla="*/ 58702 h 148347"/>
                      <a:gd name="connsiteX17" fmla="*/ 23686 w 91130"/>
                      <a:gd name="connsiteY17" fmla="*/ 24153 h 148347"/>
                      <a:gd name="connsiteX18" fmla="*/ 44247 w 91130"/>
                      <a:gd name="connsiteY18" fmla="*/ 12986 h 148347"/>
                      <a:gd name="connsiteX19" fmla="*/ 64428 w 91130"/>
                      <a:gd name="connsiteY19" fmla="*/ 23487 h 148347"/>
                      <a:gd name="connsiteX20" fmla="*/ 71314 w 91130"/>
                      <a:gd name="connsiteY20" fmla="*/ 56608 h 148347"/>
                      <a:gd name="connsiteX21" fmla="*/ 71314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654" y="61589"/>
                        </a:moveTo>
                        <a:cubicBezTo>
                          <a:pt x="89654" y="40101"/>
                          <a:pt x="85984" y="24132"/>
                          <a:pt x="78643" y="13684"/>
                        </a:cubicBezTo>
                        <a:cubicBezTo>
                          <a:pt x="71324" y="3236"/>
                          <a:pt x="59859" y="-1988"/>
                          <a:pt x="44247" y="-1988"/>
                        </a:cubicBezTo>
                        <a:cubicBezTo>
                          <a:pt x="28848" y="-1988"/>
                          <a:pt x="17446" y="3119"/>
                          <a:pt x="10042" y="13335"/>
                        </a:cubicBezTo>
                        <a:cubicBezTo>
                          <a:pt x="2638" y="23551"/>
                          <a:pt x="-1201" y="38810"/>
                          <a:pt x="-1476" y="59115"/>
                        </a:cubicBezTo>
                        <a:lnTo>
                          <a:pt x="-1476" y="83575"/>
                        </a:lnTo>
                        <a:cubicBezTo>
                          <a:pt x="-1476" y="104810"/>
                          <a:pt x="2194" y="120577"/>
                          <a:pt x="9534" y="130877"/>
                        </a:cubicBezTo>
                        <a:cubicBezTo>
                          <a:pt x="16874" y="141199"/>
                          <a:pt x="28382" y="146359"/>
                          <a:pt x="44057" y="146359"/>
                        </a:cubicBezTo>
                        <a:cubicBezTo>
                          <a:pt x="59584" y="146359"/>
                          <a:pt x="71018" y="141378"/>
                          <a:pt x="78358" y="131417"/>
                        </a:cubicBezTo>
                        <a:cubicBezTo>
                          <a:pt x="85698" y="121476"/>
                          <a:pt x="89464" y="106132"/>
                          <a:pt x="89654" y="85383"/>
                        </a:cubicBezTo>
                        <a:lnTo>
                          <a:pt x="89654" y="61589"/>
                        </a:lnTo>
                        <a:close/>
                        <a:moveTo>
                          <a:pt x="71314" y="86652"/>
                        </a:moveTo>
                        <a:cubicBezTo>
                          <a:pt x="71314" y="102198"/>
                          <a:pt x="69135" y="113524"/>
                          <a:pt x="64777" y="120630"/>
                        </a:cubicBezTo>
                        <a:cubicBezTo>
                          <a:pt x="60420" y="127737"/>
                          <a:pt x="53513" y="131290"/>
                          <a:pt x="44057" y="131290"/>
                        </a:cubicBezTo>
                        <a:cubicBezTo>
                          <a:pt x="34665" y="131290"/>
                          <a:pt x="27821" y="127747"/>
                          <a:pt x="23527" y="120662"/>
                        </a:cubicBezTo>
                        <a:cubicBezTo>
                          <a:pt x="19233" y="113598"/>
                          <a:pt x="17023" y="102727"/>
                          <a:pt x="16896" y="88048"/>
                        </a:cubicBezTo>
                        <a:lnTo>
                          <a:pt x="16896" y="58702"/>
                        </a:lnTo>
                        <a:cubicBezTo>
                          <a:pt x="16896" y="43115"/>
                          <a:pt x="19159" y="31598"/>
                          <a:pt x="23686" y="24153"/>
                        </a:cubicBezTo>
                        <a:cubicBezTo>
                          <a:pt x="28213" y="16708"/>
                          <a:pt x="35067" y="12986"/>
                          <a:pt x="44247" y="12986"/>
                        </a:cubicBezTo>
                        <a:cubicBezTo>
                          <a:pt x="53301" y="12986"/>
                          <a:pt x="60028" y="16486"/>
                          <a:pt x="64428" y="23487"/>
                        </a:cubicBezTo>
                        <a:cubicBezTo>
                          <a:pt x="68828" y="30509"/>
                          <a:pt x="71123" y="41549"/>
                          <a:pt x="71314" y="56608"/>
                        </a:cubicBezTo>
                        <a:lnTo>
                          <a:pt x="71314" y="86652"/>
                        </a:lnTo>
                        <a:close/>
                      </a:path>
                    </a:pathLst>
                  </a:custGeom>
                  <a:solidFill>
                    <a:srgbClr val="FFFFFF"/>
                  </a:solidFill>
                  <a:ln w="32" cap="flat">
                    <a:no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1EE069F0-B54E-449F-FD18-719D6E23446D}"/>
                      </a:ext>
                    </a:extLst>
                  </p:cNvPr>
                  <p:cNvSpPr/>
                  <p:nvPr/>
                </p:nvSpPr>
                <p:spPr>
                  <a:xfrm flipV="1">
                    <a:off x="5200958" y="6028881"/>
                    <a:ext cx="91130" cy="148347"/>
                  </a:xfrm>
                  <a:custGeom>
                    <a:avLst/>
                    <a:gdLst>
                      <a:gd name="connsiteX0" fmla="*/ 89663 w 91130"/>
                      <a:gd name="connsiteY0" fmla="*/ 61589 h 148347"/>
                      <a:gd name="connsiteX1" fmla="*/ 78652 w 91130"/>
                      <a:gd name="connsiteY1" fmla="*/ 13684 h 148347"/>
                      <a:gd name="connsiteX2" fmla="*/ 44256 w 91130"/>
                      <a:gd name="connsiteY2" fmla="*/ -1988 h 148347"/>
                      <a:gd name="connsiteX3" fmla="*/ 10051 w 91130"/>
                      <a:gd name="connsiteY3" fmla="*/ 13335 h 148347"/>
                      <a:gd name="connsiteX4" fmla="*/ -1467 w 91130"/>
                      <a:gd name="connsiteY4" fmla="*/ 59115 h 148347"/>
                      <a:gd name="connsiteX5" fmla="*/ -1467 w 91130"/>
                      <a:gd name="connsiteY5" fmla="*/ 83575 h 148347"/>
                      <a:gd name="connsiteX6" fmla="*/ 9543 w 91130"/>
                      <a:gd name="connsiteY6" fmla="*/ 130877 h 148347"/>
                      <a:gd name="connsiteX7" fmla="*/ 44066 w 91130"/>
                      <a:gd name="connsiteY7" fmla="*/ 146359 h 148347"/>
                      <a:gd name="connsiteX8" fmla="*/ 78367 w 91130"/>
                      <a:gd name="connsiteY8" fmla="*/ 131417 h 148347"/>
                      <a:gd name="connsiteX9" fmla="*/ 89663 w 91130"/>
                      <a:gd name="connsiteY9" fmla="*/ 85383 h 148347"/>
                      <a:gd name="connsiteX10" fmla="*/ 89663 w 91130"/>
                      <a:gd name="connsiteY10" fmla="*/ 61589 h 148347"/>
                      <a:gd name="connsiteX11" fmla="*/ 71323 w 91130"/>
                      <a:gd name="connsiteY11" fmla="*/ 86652 h 148347"/>
                      <a:gd name="connsiteX12" fmla="*/ 64786 w 91130"/>
                      <a:gd name="connsiteY12" fmla="*/ 120630 h 148347"/>
                      <a:gd name="connsiteX13" fmla="*/ 44066 w 91130"/>
                      <a:gd name="connsiteY13" fmla="*/ 131290 h 148347"/>
                      <a:gd name="connsiteX14" fmla="*/ 23536 w 91130"/>
                      <a:gd name="connsiteY14" fmla="*/ 120662 h 148347"/>
                      <a:gd name="connsiteX15" fmla="*/ 16905 w 91130"/>
                      <a:gd name="connsiteY15" fmla="*/ 88048 h 148347"/>
                      <a:gd name="connsiteX16" fmla="*/ 16905 w 91130"/>
                      <a:gd name="connsiteY16" fmla="*/ 58702 h 148347"/>
                      <a:gd name="connsiteX17" fmla="*/ 23695 w 91130"/>
                      <a:gd name="connsiteY17" fmla="*/ 24153 h 148347"/>
                      <a:gd name="connsiteX18" fmla="*/ 44256 w 91130"/>
                      <a:gd name="connsiteY18" fmla="*/ 12986 h 148347"/>
                      <a:gd name="connsiteX19" fmla="*/ 64437 w 91130"/>
                      <a:gd name="connsiteY19" fmla="*/ 23487 h 148347"/>
                      <a:gd name="connsiteX20" fmla="*/ 71323 w 91130"/>
                      <a:gd name="connsiteY20" fmla="*/ 56608 h 148347"/>
                      <a:gd name="connsiteX21" fmla="*/ 71323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663" y="61589"/>
                        </a:moveTo>
                        <a:cubicBezTo>
                          <a:pt x="89663" y="40101"/>
                          <a:pt x="85993" y="24132"/>
                          <a:pt x="78652" y="13684"/>
                        </a:cubicBezTo>
                        <a:cubicBezTo>
                          <a:pt x="71333" y="3236"/>
                          <a:pt x="59868" y="-1988"/>
                          <a:pt x="44256" y="-1988"/>
                        </a:cubicBezTo>
                        <a:cubicBezTo>
                          <a:pt x="28857" y="-1988"/>
                          <a:pt x="17455" y="3119"/>
                          <a:pt x="10051" y="13335"/>
                        </a:cubicBezTo>
                        <a:cubicBezTo>
                          <a:pt x="2647" y="23551"/>
                          <a:pt x="-1192" y="38810"/>
                          <a:pt x="-1467" y="59115"/>
                        </a:cubicBezTo>
                        <a:lnTo>
                          <a:pt x="-1467" y="83575"/>
                        </a:lnTo>
                        <a:cubicBezTo>
                          <a:pt x="-1467" y="104810"/>
                          <a:pt x="2203" y="120577"/>
                          <a:pt x="9543" y="130877"/>
                        </a:cubicBezTo>
                        <a:cubicBezTo>
                          <a:pt x="16883" y="141199"/>
                          <a:pt x="28391" y="146359"/>
                          <a:pt x="44066" y="146359"/>
                        </a:cubicBezTo>
                        <a:cubicBezTo>
                          <a:pt x="59593" y="146359"/>
                          <a:pt x="71027" y="141378"/>
                          <a:pt x="78367" y="131417"/>
                        </a:cubicBezTo>
                        <a:cubicBezTo>
                          <a:pt x="85707" y="121476"/>
                          <a:pt x="89473" y="106132"/>
                          <a:pt x="89663" y="85383"/>
                        </a:cubicBezTo>
                        <a:lnTo>
                          <a:pt x="89663" y="61589"/>
                        </a:lnTo>
                        <a:close/>
                        <a:moveTo>
                          <a:pt x="71323" y="86652"/>
                        </a:moveTo>
                        <a:cubicBezTo>
                          <a:pt x="71323" y="102198"/>
                          <a:pt x="69144" y="113524"/>
                          <a:pt x="64786" y="120630"/>
                        </a:cubicBezTo>
                        <a:cubicBezTo>
                          <a:pt x="60429" y="127737"/>
                          <a:pt x="53522" y="131290"/>
                          <a:pt x="44066" y="131290"/>
                        </a:cubicBezTo>
                        <a:cubicBezTo>
                          <a:pt x="34674" y="131290"/>
                          <a:pt x="27830" y="127747"/>
                          <a:pt x="23536" y="120662"/>
                        </a:cubicBezTo>
                        <a:cubicBezTo>
                          <a:pt x="19242" y="113598"/>
                          <a:pt x="17032" y="102727"/>
                          <a:pt x="16905" y="88048"/>
                        </a:cubicBezTo>
                        <a:lnTo>
                          <a:pt x="16905" y="58702"/>
                        </a:lnTo>
                        <a:cubicBezTo>
                          <a:pt x="16905" y="43115"/>
                          <a:pt x="19168" y="31598"/>
                          <a:pt x="23695" y="24153"/>
                        </a:cubicBezTo>
                        <a:cubicBezTo>
                          <a:pt x="28222" y="16708"/>
                          <a:pt x="35076" y="12986"/>
                          <a:pt x="44256" y="12986"/>
                        </a:cubicBezTo>
                        <a:cubicBezTo>
                          <a:pt x="53310" y="12986"/>
                          <a:pt x="60037" y="16486"/>
                          <a:pt x="64437" y="23487"/>
                        </a:cubicBezTo>
                        <a:cubicBezTo>
                          <a:pt x="68837" y="30509"/>
                          <a:pt x="71132" y="41549"/>
                          <a:pt x="71323" y="56608"/>
                        </a:cubicBezTo>
                        <a:lnTo>
                          <a:pt x="71323" y="86652"/>
                        </a:lnTo>
                        <a:close/>
                      </a:path>
                    </a:pathLst>
                  </a:custGeom>
                  <a:solidFill>
                    <a:srgbClr val="FFFFFF"/>
                  </a:solidFill>
                  <a:ln w="32" cap="flat">
                    <a:noFill/>
                    <a:prstDash val="solid"/>
                    <a:round/>
                  </a:ln>
                </p:spPr>
                <p:txBody>
                  <a:bodyPr rtlCol="0" anchor="ctr"/>
                  <a:lstStyle/>
                  <a:p>
                    <a:endParaRPr lang="en-GB"/>
                  </a:p>
                </p:txBody>
              </p:sp>
            </p:grpSp>
          </p:grpSp>
          <p:grpSp>
            <p:nvGrpSpPr>
              <p:cNvPr id="37" name="Graphic 2">
                <a:extLst>
                  <a:ext uri="{FF2B5EF4-FFF2-40B4-BE49-F238E27FC236}">
                    <a16:creationId xmlns:a16="http://schemas.microsoft.com/office/drawing/2014/main" id="{41770F08-877E-EC3B-86CA-F7892BF9CF7E}"/>
                  </a:ext>
                </a:extLst>
              </p:cNvPr>
              <p:cNvGrpSpPr/>
              <p:nvPr/>
            </p:nvGrpSpPr>
            <p:grpSpPr>
              <a:xfrm>
                <a:off x="5746270" y="5934117"/>
                <a:ext cx="427767" cy="243111"/>
                <a:chOff x="5746270" y="5934117"/>
                <a:chExt cx="427767" cy="243111"/>
              </a:xfrm>
            </p:grpSpPr>
            <p:sp>
              <p:nvSpPr>
                <p:cNvPr id="38" name="Freeform: Shape 37">
                  <a:extLst>
                    <a:ext uri="{FF2B5EF4-FFF2-40B4-BE49-F238E27FC236}">
                      <a16:creationId xmlns:a16="http://schemas.microsoft.com/office/drawing/2014/main" id="{2D30BBBC-543E-17A7-9D9D-757EA2EFB7EE}"/>
                    </a:ext>
                  </a:extLst>
                </p:cNvPr>
                <p:cNvSpPr/>
                <p:nvPr/>
              </p:nvSpPr>
              <p:spPr>
                <a:xfrm>
                  <a:off x="5957500" y="5934117"/>
                  <a:ext cx="12692" cy="44415"/>
                </a:xfrm>
                <a:custGeom>
                  <a:avLst/>
                  <a:gdLst>
                    <a:gd name="connsiteX0" fmla="*/ 384 w 12692"/>
                    <a:gd name="connsiteY0" fmla="*/ 273 h 44415"/>
                    <a:gd name="connsiteX1" fmla="*/ 384 w 12692"/>
                    <a:gd name="connsiteY1" fmla="*/ 44689 h 44415"/>
                  </a:gdLst>
                  <a:ahLst/>
                  <a:cxnLst>
                    <a:cxn ang="0">
                      <a:pos x="connsiteX0" y="connsiteY0"/>
                    </a:cxn>
                    <a:cxn ang="0">
                      <a:pos x="connsiteX1" y="connsiteY1"/>
                    </a:cxn>
                  </a:cxnLst>
                  <a:rect l="l" t="t" r="r" b="b"/>
                  <a:pathLst>
                    <a:path w="12692" h="44415">
                      <a:moveTo>
                        <a:pt x="384" y="273"/>
                      </a:moveTo>
                      <a:lnTo>
                        <a:pt x="384" y="44689"/>
                      </a:lnTo>
                    </a:path>
                  </a:pathLst>
                </a:custGeom>
                <a:solidFill>
                  <a:srgbClr val="FFFFFF"/>
                </a:solidFill>
                <a:ln w="10154" cap="flat">
                  <a:solidFill>
                    <a:srgbClr val="FFFFFF"/>
                  </a:solidFill>
                  <a:prstDash val="solid"/>
                  <a:round/>
                </a:ln>
              </p:spPr>
              <p:txBody>
                <a:bodyPr rtlCol="0" anchor="ctr"/>
                <a:lstStyle/>
                <a:p>
                  <a:endParaRPr lang="en-GB"/>
                </a:p>
              </p:txBody>
            </p:sp>
            <p:grpSp>
              <p:nvGrpSpPr>
                <p:cNvPr id="39" name="Graphic 2">
                  <a:extLst>
                    <a:ext uri="{FF2B5EF4-FFF2-40B4-BE49-F238E27FC236}">
                      <a16:creationId xmlns:a16="http://schemas.microsoft.com/office/drawing/2014/main" id="{D4E75BAE-E21E-A67F-807F-1B510DDD9BDC}"/>
                    </a:ext>
                  </a:extLst>
                </p:cNvPr>
                <p:cNvGrpSpPr/>
                <p:nvPr/>
              </p:nvGrpSpPr>
              <p:grpSpPr>
                <a:xfrm>
                  <a:off x="5746270" y="6028881"/>
                  <a:ext cx="427767" cy="148347"/>
                  <a:chOff x="5746270" y="6028881"/>
                  <a:chExt cx="427767" cy="148347"/>
                </a:xfrm>
                <a:solidFill>
                  <a:srgbClr val="FFFFFF"/>
                </a:solidFill>
              </p:grpSpPr>
              <p:sp>
                <p:nvSpPr>
                  <p:cNvPr id="40" name="Freeform: Shape 39">
                    <a:extLst>
                      <a:ext uri="{FF2B5EF4-FFF2-40B4-BE49-F238E27FC236}">
                        <a16:creationId xmlns:a16="http://schemas.microsoft.com/office/drawing/2014/main" id="{0DCAE42D-5670-204E-02E4-4B145842639D}"/>
                      </a:ext>
                    </a:extLst>
                  </p:cNvPr>
                  <p:cNvSpPr/>
                  <p:nvPr/>
                </p:nvSpPr>
                <p:spPr>
                  <a:xfrm flipV="1">
                    <a:off x="5746270" y="6030181"/>
                    <a:ext cx="55433" cy="145048"/>
                  </a:xfrm>
                  <a:custGeom>
                    <a:avLst/>
                    <a:gdLst>
                      <a:gd name="connsiteX0" fmla="*/ 54398 w 55433"/>
                      <a:gd name="connsiteY0" fmla="*/ -1999 h 145048"/>
                      <a:gd name="connsiteX1" fmla="*/ 35963 w 55433"/>
                      <a:gd name="connsiteY1" fmla="*/ -1999 h 145048"/>
                      <a:gd name="connsiteX2" fmla="*/ 35963 w 55433"/>
                      <a:gd name="connsiteY2" fmla="*/ 120238 h 145048"/>
                      <a:gd name="connsiteX3" fmla="*/ -1035 w 55433"/>
                      <a:gd name="connsiteY3" fmla="*/ 106660 h 145048"/>
                      <a:gd name="connsiteX4" fmla="*/ -1035 w 55433"/>
                      <a:gd name="connsiteY4" fmla="*/ 123316 h 145048"/>
                      <a:gd name="connsiteX5" fmla="*/ 51542 w 55433"/>
                      <a:gd name="connsiteY5" fmla="*/ 143049 h 145048"/>
                      <a:gd name="connsiteX6" fmla="*/ 54398 w 55433"/>
                      <a:gd name="connsiteY6" fmla="*/ 143049 h 145048"/>
                      <a:gd name="connsiteX7" fmla="*/ 54398 w 55433"/>
                      <a:gd name="connsiteY7" fmla="*/ -1999 h 14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3" h="145048">
                        <a:moveTo>
                          <a:pt x="54398" y="-1999"/>
                        </a:moveTo>
                        <a:lnTo>
                          <a:pt x="35963" y="-1999"/>
                        </a:lnTo>
                        <a:lnTo>
                          <a:pt x="35963" y="120238"/>
                        </a:lnTo>
                        <a:lnTo>
                          <a:pt x="-1035" y="106660"/>
                        </a:lnTo>
                        <a:lnTo>
                          <a:pt x="-1035" y="123316"/>
                        </a:lnTo>
                        <a:lnTo>
                          <a:pt x="51542" y="143049"/>
                        </a:lnTo>
                        <a:lnTo>
                          <a:pt x="54398" y="143049"/>
                        </a:lnTo>
                        <a:lnTo>
                          <a:pt x="54398" y="-1999"/>
                        </a:lnTo>
                        <a:close/>
                      </a:path>
                    </a:pathLst>
                  </a:custGeom>
                  <a:solidFill>
                    <a:srgbClr val="FFFFFF"/>
                  </a:solidFill>
                  <a:ln w="32" cap="flat">
                    <a:no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D234A77B-20D0-BBE7-2A14-C8F21790097C}"/>
                      </a:ext>
                    </a:extLst>
                  </p:cNvPr>
                  <p:cNvSpPr/>
                  <p:nvPr/>
                </p:nvSpPr>
                <p:spPr>
                  <a:xfrm flipV="1">
                    <a:off x="5854844" y="6028881"/>
                    <a:ext cx="91130" cy="148347"/>
                  </a:xfrm>
                  <a:custGeom>
                    <a:avLst/>
                    <a:gdLst>
                      <a:gd name="connsiteX0" fmla="*/ 89714 w 91130"/>
                      <a:gd name="connsiteY0" fmla="*/ 61589 h 148347"/>
                      <a:gd name="connsiteX1" fmla="*/ 78704 w 91130"/>
                      <a:gd name="connsiteY1" fmla="*/ 13684 h 148347"/>
                      <a:gd name="connsiteX2" fmla="*/ 44308 w 91130"/>
                      <a:gd name="connsiteY2" fmla="*/ -1988 h 148347"/>
                      <a:gd name="connsiteX3" fmla="*/ 10102 w 91130"/>
                      <a:gd name="connsiteY3" fmla="*/ 13335 h 148347"/>
                      <a:gd name="connsiteX4" fmla="*/ -1416 w 91130"/>
                      <a:gd name="connsiteY4" fmla="*/ 59115 h 148347"/>
                      <a:gd name="connsiteX5" fmla="*/ -1416 w 91130"/>
                      <a:gd name="connsiteY5" fmla="*/ 83575 h 148347"/>
                      <a:gd name="connsiteX6" fmla="*/ 9595 w 91130"/>
                      <a:gd name="connsiteY6" fmla="*/ 130877 h 148347"/>
                      <a:gd name="connsiteX7" fmla="*/ 44118 w 91130"/>
                      <a:gd name="connsiteY7" fmla="*/ 146359 h 148347"/>
                      <a:gd name="connsiteX8" fmla="*/ 78418 w 91130"/>
                      <a:gd name="connsiteY8" fmla="*/ 131417 h 148347"/>
                      <a:gd name="connsiteX9" fmla="*/ 89714 w 91130"/>
                      <a:gd name="connsiteY9" fmla="*/ 85383 h 148347"/>
                      <a:gd name="connsiteX10" fmla="*/ 89714 w 91130"/>
                      <a:gd name="connsiteY10" fmla="*/ 61589 h 148347"/>
                      <a:gd name="connsiteX11" fmla="*/ 71374 w 91130"/>
                      <a:gd name="connsiteY11" fmla="*/ 86652 h 148347"/>
                      <a:gd name="connsiteX12" fmla="*/ 64838 w 91130"/>
                      <a:gd name="connsiteY12" fmla="*/ 120630 h 148347"/>
                      <a:gd name="connsiteX13" fmla="*/ 44118 w 91130"/>
                      <a:gd name="connsiteY13" fmla="*/ 131290 h 148347"/>
                      <a:gd name="connsiteX14" fmla="*/ 23588 w 91130"/>
                      <a:gd name="connsiteY14" fmla="*/ 120662 h 148347"/>
                      <a:gd name="connsiteX15" fmla="*/ 16956 w 91130"/>
                      <a:gd name="connsiteY15" fmla="*/ 88048 h 148347"/>
                      <a:gd name="connsiteX16" fmla="*/ 16956 w 91130"/>
                      <a:gd name="connsiteY16" fmla="*/ 58702 h 148347"/>
                      <a:gd name="connsiteX17" fmla="*/ 23747 w 91130"/>
                      <a:gd name="connsiteY17" fmla="*/ 24153 h 148347"/>
                      <a:gd name="connsiteX18" fmla="*/ 44308 w 91130"/>
                      <a:gd name="connsiteY18" fmla="*/ 12986 h 148347"/>
                      <a:gd name="connsiteX19" fmla="*/ 64489 w 91130"/>
                      <a:gd name="connsiteY19" fmla="*/ 23487 h 148347"/>
                      <a:gd name="connsiteX20" fmla="*/ 71374 w 91130"/>
                      <a:gd name="connsiteY20" fmla="*/ 56608 h 148347"/>
                      <a:gd name="connsiteX21" fmla="*/ 71374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714" y="61589"/>
                        </a:moveTo>
                        <a:cubicBezTo>
                          <a:pt x="89714" y="40101"/>
                          <a:pt x="86044" y="24132"/>
                          <a:pt x="78704" y="13684"/>
                        </a:cubicBezTo>
                        <a:cubicBezTo>
                          <a:pt x="71385" y="3236"/>
                          <a:pt x="59919" y="-1988"/>
                          <a:pt x="44308" y="-1988"/>
                        </a:cubicBezTo>
                        <a:cubicBezTo>
                          <a:pt x="28908" y="-1988"/>
                          <a:pt x="17506" y="3119"/>
                          <a:pt x="10102" y="13335"/>
                        </a:cubicBezTo>
                        <a:cubicBezTo>
                          <a:pt x="2699" y="23551"/>
                          <a:pt x="-1141" y="38810"/>
                          <a:pt x="-1416" y="59115"/>
                        </a:cubicBezTo>
                        <a:lnTo>
                          <a:pt x="-1416" y="83575"/>
                        </a:lnTo>
                        <a:cubicBezTo>
                          <a:pt x="-1416" y="104810"/>
                          <a:pt x="2254" y="120577"/>
                          <a:pt x="9595" y="130877"/>
                        </a:cubicBezTo>
                        <a:cubicBezTo>
                          <a:pt x="16935" y="141199"/>
                          <a:pt x="28443" y="146359"/>
                          <a:pt x="44118" y="146359"/>
                        </a:cubicBezTo>
                        <a:cubicBezTo>
                          <a:pt x="59644" y="146359"/>
                          <a:pt x="71078" y="141378"/>
                          <a:pt x="78418" y="131417"/>
                        </a:cubicBezTo>
                        <a:cubicBezTo>
                          <a:pt x="85759" y="121476"/>
                          <a:pt x="89524" y="106132"/>
                          <a:pt x="89714" y="85383"/>
                        </a:cubicBezTo>
                        <a:lnTo>
                          <a:pt x="89714" y="61589"/>
                        </a:lnTo>
                        <a:close/>
                        <a:moveTo>
                          <a:pt x="71374" y="86652"/>
                        </a:moveTo>
                        <a:cubicBezTo>
                          <a:pt x="71374" y="102198"/>
                          <a:pt x="69195" y="113524"/>
                          <a:pt x="64838" y="120630"/>
                        </a:cubicBezTo>
                        <a:cubicBezTo>
                          <a:pt x="60480" y="127737"/>
                          <a:pt x="53573" y="131290"/>
                          <a:pt x="44118" y="131290"/>
                        </a:cubicBezTo>
                        <a:cubicBezTo>
                          <a:pt x="34725" y="131290"/>
                          <a:pt x="27882" y="127747"/>
                          <a:pt x="23588" y="120662"/>
                        </a:cubicBezTo>
                        <a:cubicBezTo>
                          <a:pt x="19294" y="113598"/>
                          <a:pt x="17083" y="102727"/>
                          <a:pt x="16956" y="88048"/>
                        </a:cubicBezTo>
                        <a:lnTo>
                          <a:pt x="16956" y="58702"/>
                        </a:lnTo>
                        <a:cubicBezTo>
                          <a:pt x="16956" y="43115"/>
                          <a:pt x="19220" y="31598"/>
                          <a:pt x="23747" y="24153"/>
                        </a:cubicBezTo>
                        <a:cubicBezTo>
                          <a:pt x="28274" y="16708"/>
                          <a:pt x="35127" y="12986"/>
                          <a:pt x="44308" y="12986"/>
                        </a:cubicBezTo>
                        <a:cubicBezTo>
                          <a:pt x="53362" y="12986"/>
                          <a:pt x="60089" y="16486"/>
                          <a:pt x="64489" y="23487"/>
                        </a:cubicBezTo>
                        <a:cubicBezTo>
                          <a:pt x="68889" y="30509"/>
                          <a:pt x="71184" y="41549"/>
                          <a:pt x="71374" y="56608"/>
                        </a:cubicBezTo>
                        <a:lnTo>
                          <a:pt x="71374" y="86652"/>
                        </a:lnTo>
                        <a:close/>
                      </a:path>
                    </a:pathLst>
                  </a:custGeom>
                  <a:solidFill>
                    <a:srgbClr val="FFFFFF"/>
                  </a:solidFill>
                  <a:ln w="32" cap="flat">
                    <a:no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17E050F5-DB09-1E7F-D807-78C7A3C4F108}"/>
                      </a:ext>
                    </a:extLst>
                  </p:cNvPr>
                  <p:cNvSpPr/>
                  <p:nvPr/>
                </p:nvSpPr>
                <p:spPr>
                  <a:xfrm flipV="1">
                    <a:off x="5968876" y="6028881"/>
                    <a:ext cx="91130" cy="148347"/>
                  </a:xfrm>
                  <a:custGeom>
                    <a:avLst/>
                    <a:gdLst>
                      <a:gd name="connsiteX0" fmla="*/ 89723 w 91130"/>
                      <a:gd name="connsiteY0" fmla="*/ 61589 h 148347"/>
                      <a:gd name="connsiteX1" fmla="*/ 78713 w 91130"/>
                      <a:gd name="connsiteY1" fmla="*/ 13684 h 148347"/>
                      <a:gd name="connsiteX2" fmla="*/ 44317 w 91130"/>
                      <a:gd name="connsiteY2" fmla="*/ -1988 h 148347"/>
                      <a:gd name="connsiteX3" fmla="*/ 10111 w 91130"/>
                      <a:gd name="connsiteY3" fmla="*/ 13335 h 148347"/>
                      <a:gd name="connsiteX4" fmla="*/ -1407 w 91130"/>
                      <a:gd name="connsiteY4" fmla="*/ 59115 h 148347"/>
                      <a:gd name="connsiteX5" fmla="*/ -1407 w 91130"/>
                      <a:gd name="connsiteY5" fmla="*/ 83575 h 148347"/>
                      <a:gd name="connsiteX6" fmla="*/ 9604 w 91130"/>
                      <a:gd name="connsiteY6" fmla="*/ 130877 h 148347"/>
                      <a:gd name="connsiteX7" fmla="*/ 44127 w 91130"/>
                      <a:gd name="connsiteY7" fmla="*/ 146359 h 148347"/>
                      <a:gd name="connsiteX8" fmla="*/ 78427 w 91130"/>
                      <a:gd name="connsiteY8" fmla="*/ 131417 h 148347"/>
                      <a:gd name="connsiteX9" fmla="*/ 89723 w 91130"/>
                      <a:gd name="connsiteY9" fmla="*/ 85383 h 148347"/>
                      <a:gd name="connsiteX10" fmla="*/ 89723 w 91130"/>
                      <a:gd name="connsiteY10" fmla="*/ 61589 h 148347"/>
                      <a:gd name="connsiteX11" fmla="*/ 71383 w 91130"/>
                      <a:gd name="connsiteY11" fmla="*/ 86652 h 148347"/>
                      <a:gd name="connsiteX12" fmla="*/ 64847 w 91130"/>
                      <a:gd name="connsiteY12" fmla="*/ 120630 h 148347"/>
                      <a:gd name="connsiteX13" fmla="*/ 44127 w 91130"/>
                      <a:gd name="connsiteY13" fmla="*/ 131290 h 148347"/>
                      <a:gd name="connsiteX14" fmla="*/ 23597 w 91130"/>
                      <a:gd name="connsiteY14" fmla="*/ 120662 h 148347"/>
                      <a:gd name="connsiteX15" fmla="*/ 16965 w 91130"/>
                      <a:gd name="connsiteY15" fmla="*/ 88048 h 148347"/>
                      <a:gd name="connsiteX16" fmla="*/ 16965 w 91130"/>
                      <a:gd name="connsiteY16" fmla="*/ 58702 h 148347"/>
                      <a:gd name="connsiteX17" fmla="*/ 23755 w 91130"/>
                      <a:gd name="connsiteY17" fmla="*/ 24153 h 148347"/>
                      <a:gd name="connsiteX18" fmla="*/ 44317 w 91130"/>
                      <a:gd name="connsiteY18" fmla="*/ 12986 h 148347"/>
                      <a:gd name="connsiteX19" fmla="*/ 64498 w 91130"/>
                      <a:gd name="connsiteY19" fmla="*/ 23487 h 148347"/>
                      <a:gd name="connsiteX20" fmla="*/ 71383 w 91130"/>
                      <a:gd name="connsiteY20" fmla="*/ 56608 h 148347"/>
                      <a:gd name="connsiteX21" fmla="*/ 71383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723" y="61589"/>
                        </a:moveTo>
                        <a:cubicBezTo>
                          <a:pt x="89723" y="40101"/>
                          <a:pt x="86053" y="24132"/>
                          <a:pt x="78713" y="13684"/>
                        </a:cubicBezTo>
                        <a:cubicBezTo>
                          <a:pt x="71394" y="3236"/>
                          <a:pt x="59928" y="-1988"/>
                          <a:pt x="44317" y="-1988"/>
                        </a:cubicBezTo>
                        <a:cubicBezTo>
                          <a:pt x="28917" y="-1988"/>
                          <a:pt x="17515" y="3119"/>
                          <a:pt x="10111" y="13335"/>
                        </a:cubicBezTo>
                        <a:cubicBezTo>
                          <a:pt x="2708" y="23551"/>
                          <a:pt x="-1132" y="38810"/>
                          <a:pt x="-1407" y="59115"/>
                        </a:cubicBezTo>
                        <a:lnTo>
                          <a:pt x="-1407" y="83575"/>
                        </a:lnTo>
                        <a:cubicBezTo>
                          <a:pt x="-1407" y="104810"/>
                          <a:pt x="2263" y="120577"/>
                          <a:pt x="9604" y="130877"/>
                        </a:cubicBezTo>
                        <a:cubicBezTo>
                          <a:pt x="16944" y="141199"/>
                          <a:pt x="28452" y="146359"/>
                          <a:pt x="44127" y="146359"/>
                        </a:cubicBezTo>
                        <a:cubicBezTo>
                          <a:pt x="59653" y="146359"/>
                          <a:pt x="71087" y="141378"/>
                          <a:pt x="78427" y="131417"/>
                        </a:cubicBezTo>
                        <a:cubicBezTo>
                          <a:pt x="85768" y="121476"/>
                          <a:pt x="89533" y="106132"/>
                          <a:pt x="89723" y="85383"/>
                        </a:cubicBezTo>
                        <a:lnTo>
                          <a:pt x="89723" y="61589"/>
                        </a:lnTo>
                        <a:close/>
                        <a:moveTo>
                          <a:pt x="71383" y="86652"/>
                        </a:moveTo>
                        <a:cubicBezTo>
                          <a:pt x="71383" y="102198"/>
                          <a:pt x="69204" y="113524"/>
                          <a:pt x="64847" y="120630"/>
                        </a:cubicBezTo>
                        <a:cubicBezTo>
                          <a:pt x="60489" y="127737"/>
                          <a:pt x="53582" y="131290"/>
                          <a:pt x="44127" y="131290"/>
                        </a:cubicBezTo>
                        <a:cubicBezTo>
                          <a:pt x="34734" y="131290"/>
                          <a:pt x="27891" y="127747"/>
                          <a:pt x="23597" y="120662"/>
                        </a:cubicBezTo>
                        <a:cubicBezTo>
                          <a:pt x="19303" y="113598"/>
                          <a:pt x="17092" y="102727"/>
                          <a:pt x="16965" y="88048"/>
                        </a:cubicBezTo>
                        <a:lnTo>
                          <a:pt x="16965" y="58702"/>
                        </a:lnTo>
                        <a:cubicBezTo>
                          <a:pt x="16965" y="43115"/>
                          <a:pt x="19228" y="31598"/>
                          <a:pt x="23755" y="24153"/>
                        </a:cubicBezTo>
                        <a:cubicBezTo>
                          <a:pt x="28282" y="16708"/>
                          <a:pt x="35136" y="12986"/>
                          <a:pt x="44317" y="12986"/>
                        </a:cubicBezTo>
                        <a:cubicBezTo>
                          <a:pt x="53371" y="12986"/>
                          <a:pt x="60097" y="16486"/>
                          <a:pt x="64498" y="23487"/>
                        </a:cubicBezTo>
                        <a:cubicBezTo>
                          <a:pt x="68898" y="30509"/>
                          <a:pt x="71193" y="41549"/>
                          <a:pt x="71383" y="56608"/>
                        </a:cubicBezTo>
                        <a:lnTo>
                          <a:pt x="71383" y="86652"/>
                        </a:lnTo>
                        <a:close/>
                      </a:path>
                    </a:pathLst>
                  </a:custGeom>
                  <a:solidFill>
                    <a:srgbClr val="FFFFFF"/>
                  </a:solidFill>
                  <a:ln w="32" cap="flat">
                    <a:no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EC727329-4624-0B97-BA98-F7F24B048D00}"/>
                      </a:ext>
                    </a:extLst>
                  </p:cNvPr>
                  <p:cNvSpPr/>
                  <p:nvPr/>
                </p:nvSpPr>
                <p:spPr>
                  <a:xfrm flipV="1">
                    <a:off x="6082907" y="6028881"/>
                    <a:ext cx="91130" cy="148347"/>
                  </a:xfrm>
                  <a:custGeom>
                    <a:avLst/>
                    <a:gdLst>
                      <a:gd name="connsiteX0" fmla="*/ 89732 w 91130"/>
                      <a:gd name="connsiteY0" fmla="*/ 61589 h 148347"/>
                      <a:gd name="connsiteX1" fmla="*/ 78722 w 91130"/>
                      <a:gd name="connsiteY1" fmla="*/ 13684 h 148347"/>
                      <a:gd name="connsiteX2" fmla="*/ 44326 w 91130"/>
                      <a:gd name="connsiteY2" fmla="*/ -1988 h 148347"/>
                      <a:gd name="connsiteX3" fmla="*/ 10120 w 91130"/>
                      <a:gd name="connsiteY3" fmla="*/ 13335 h 148347"/>
                      <a:gd name="connsiteX4" fmla="*/ -1398 w 91130"/>
                      <a:gd name="connsiteY4" fmla="*/ 59115 h 148347"/>
                      <a:gd name="connsiteX5" fmla="*/ -1398 w 91130"/>
                      <a:gd name="connsiteY5" fmla="*/ 83575 h 148347"/>
                      <a:gd name="connsiteX6" fmla="*/ 9613 w 91130"/>
                      <a:gd name="connsiteY6" fmla="*/ 130877 h 148347"/>
                      <a:gd name="connsiteX7" fmla="*/ 44136 w 91130"/>
                      <a:gd name="connsiteY7" fmla="*/ 146359 h 148347"/>
                      <a:gd name="connsiteX8" fmla="*/ 78436 w 91130"/>
                      <a:gd name="connsiteY8" fmla="*/ 131417 h 148347"/>
                      <a:gd name="connsiteX9" fmla="*/ 89732 w 91130"/>
                      <a:gd name="connsiteY9" fmla="*/ 85383 h 148347"/>
                      <a:gd name="connsiteX10" fmla="*/ 89732 w 91130"/>
                      <a:gd name="connsiteY10" fmla="*/ 61589 h 148347"/>
                      <a:gd name="connsiteX11" fmla="*/ 71392 w 91130"/>
                      <a:gd name="connsiteY11" fmla="*/ 86652 h 148347"/>
                      <a:gd name="connsiteX12" fmla="*/ 64856 w 91130"/>
                      <a:gd name="connsiteY12" fmla="*/ 120630 h 148347"/>
                      <a:gd name="connsiteX13" fmla="*/ 44136 w 91130"/>
                      <a:gd name="connsiteY13" fmla="*/ 131290 h 148347"/>
                      <a:gd name="connsiteX14" fmla="*/ 23606 w 91130"/>
                      <a:gd name="connsiteY14" fmla="*/ 120662 h 148347"/>
                      <a:gd name="connsiteX15" fmla="*/ 16974 w 91130"/>
                      <a:gd name="connsiteY15" fmla="*/ 88048 h 148347"/>
                      <a:gd name="connsiteX16" fmla="*/ 16974 w 91130"/>
                      <a:gd name="connsiteY16" fmla="*/ 58702 h 148347"/>
                      <a:gd name="connsiteX17" fmla="*/ 23764 w 91130"/>
                      <a:gd name="connsiteY17" fmla="*/ 24153 h 148347"/>
                      <a:gd name="connsiteX18" fmla="*/ 44326 w 91130"/>
                      <a:gd name="connsiteY18" fmla="*/ 12986 h 148347"/>
                      <a:gd name="connsiteX19" fmla="*/ 64507 w 91130"/>
                      <a:gd name="connsiteY19" fmla="*/ 23487 h 148347"/>
                      <a:gd name="connsiteX20" fmla="*/ 71392 w 91130"/>
                      <a:gd name="connsiteY20" fmla="*/ 56608 h 148347"/>
                      <a:gd name="connsiteX21" fmla="*/ 71392 w 91130"/>
                      <a:gd name="connsiteY21" fmla="*/ 86652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732" y="61589"/>
                        </a:moveTo>
                        <a:cubicBezTo>
                          <a:pt x="89732" y="40101"/>
                          <a:pt x="86062" y="24132"/>
                          <a:pt x="78722" y="13684"/>
                        </a:cubicBezTo>
                        <a:cubicBezTo>
                          <a:pt x="71403" y="3236"/>
                          <a:pt x="59937" y="-1988"/>
                          <a:pt x="44326" y="-1988"/>
                        </a:cubicBezTo>
                        <a:cubicBezTo>
                          <a:pt x="28926" y="-1988"/>
                          <a:pt x="17524" y="3119"/>
                          <a:pt x="10120" y="13335"/>
                        </a:cubicBezTo>
                        <a:cubicBezTo>
                          <a:pt x="2717" y="23551"/>
                          <a:pt x="-1123" y="38810"/>
                          <a:pt x="-1398" y="59115"/>
                        </a:cubicBezTo>
                        <a:lnTo>
                          <a:pt x="-1398" y="83575"/>
                        </a:lnTo>
                        <a:cubicBezTo>
                          <a:pt x="-1398" y="104810"/>
                          <a:pt x="2272" y="120577"/>
                          <a:pt x="9613" y="130877"/>
                        </a:cubicBezTo>
                        <a:cubicBezTo>
                          <a:pt x="16953" y="141199"/>
                          <a:pt x="28461" y="146359"/>
                          <a:pt x="44136" y="146359"/>
                        </a:cubicBezTo>
                        <a:cubicBezTo>
                          <a:pt x="59662" y="146359"/>
                          <a:pt x="71096" y="141378"/>
                          <a:pt x="78436" y="131417"/>
                        </a:cubicBezTo>
                        <a:cubicBezTo>
                          <a:pt x="85777" y="121476"/>
                          <a:pt x="89542" y="106132"/>
                          <a:pt x="89732" y="85383"/>
                        </a:cubicBezTo>
                        <a:lnTo>
                          <a:pt x="89732" y="61589"/>
                        </a:lnTo>
                        <a:close/>
                        <a:moveTo>
                          <a:pt x="71392" y="86652"/>
                        </a:moveTo>
                        <a:cubicBezTo>
                          <a:pt x="71392" y="102198"/>
                          <a:pt x="69213" y="113524"/>
                          <a:pt x="64856" y="120630"/>
                        </a:cubicBezTo>
                        <a:cubicBezTo>
                          <a:pt x="60498" y="127737"/>
                          <a:pt x="53591" y="131290"/>
                          <a:pt x="44136" y="131290"/>
                        </a:cubicBezTo>
                        <a:cubicBezTo>
                          <a:pt x="34743" y="131290"/>
                          <a:pt x="27900" y="127747"/>
                          <a:pt x="23606" y="120662"/>
                        </a:cubicBezTo>
                        <a:cubicBezTo>
                          <a:pt x="19312" y="113598"/>
                          <a:pt x="17101" y="102727"/>
                          <a:pt x="16974" y="88048"/>
                        </a:cubicBezTo>
                        <a:lnTo>
                          <a:pt x="16974" y="58702"/>
                        </a:lnTo>
                        <a:cubicBezTo>
                          <a:pt x="16974" y="43115"/>
                          <a:pt x="19237" y="31598"/>
                          <a:pt x="23764" y="24153"/>
                        </a:cubicBezTo>
                        <a:cubicBezTo>
                          <a:pt x="28291" y="16708"/>
                          <a:pt x="35145" y="12986"/>
                          <a:pt x="44326" y="12986"/>
                        </a:cubicBezTo>
                        <a:cubicBezTo>
                          <a:pt x="53380" y="12986"/>
                          <a:pt x="60106" y="16486"/>
                          <a:pt x="64507" y="23487"/>
                        </a:cubicBezTo>
                        <a:cubicBezTo>
                          <a:pt x="68907" y="30509"/>
                          <a:pt x="71202" y="41549"/>
                          <a:pt x="71392" y="56608"/>
                        </a:cubicBezTo>
                        <a:lnTo>
                          <a:pt x="71392" y="86652"/>
                        </a:lnTo>
                        <a:close/>
                      </a:path>
                    </a:pathLst>
                  </a:custGeom>
                  <a:solidFill>
                    <a:srgbClr val="FFFFFF"/>
                  </a:solidFill>
                  <a:ln w="32" cap="flat">
                    <a:noFill/>
                    <a:prstDash val="solid"/>
                    <a:round/>
                  </a:ln>
                </p:spPr>
                <p:txBody>
                  <a:bodyPr rtlCol="0" anchor="ctr"/>
                  <a:lstStyle/>
                  <a:p>
                    <a:endParaRPr lang="en-GB"/>
                  </a:p>
                </p:txBody>
              </p:sp>
            </p:grpSp>
          </p:grpSp>
          <p:grpSp>
            <p:nvGrpSpPr>
              <p:cNvPr id="44" name="Graphic 2">
                <a:extLst>
                  <a:ext uri="{FF2B5EF4-FFF2-40B4-BE49-F238E27FC236}">
                    <a16:creationId xmlns:a16="http://schemas.microsoft.com/office/drawing/2014/main" id="{3A5D5D37-A861-A5AA-2B2F-8504BD3CC606}"/>
                  </a:ext>
                </a:extLst>
              </p:cNvPr>
              <p:cNvGrpSpPr/>
              <p:nvPr/>
            </p:nvGrpSpPr>
            <p:grpSpPr>
              <a:xfrm>
                <a:off x="3625866" y="6267233"/>
                <a:ext cx="537123" cy="193524"/>
                <a:chOff x="3625866" y="6267233"/>
                <a:chExt cx="537123" cy="193524"/>
              </a:xfrm>
              <a:solidFill>
                <a:srgbClr val="FFFFFF"/>
              </a:solidFill>
            </p:grpSpPr>
            <p:sp>
              <p:nvSpPr>
                <p:cNvPr id="45" name="Freeform: Shape 44">
                  <a:extLst>
                    <a:ext uri="{FF2B5EF4-FFF2-40B4-BE49-F238E27FC236}">
                      <a16:creationId xmlns:a16="http://schemas.microsoft.com/office/drawing/2014/main" id="{1A1E9B52-AAA0-906C-C591-223AA3FDB2CF}"/>
                    </a:ext>
                  </a:extLst>
                </p:cNvPr>
                <p:cNvSpPr/>
                <p:nvPr/>
              </p:nvSpPr>
              <p:spPr>
                <a:xfrm flipV="1">
                  <a:off x="3625866" y="6275164"/>
                  <a:ext cx="94398" cy="144350"/>
                </a:xfrm>
                <a:custGeom>
                  <a:avLst/>
                  <a:gdLst>
                    <a:gd name="connsiteX0" fmla="*/ 82625 w 94398"/>
                    <a:gd name="connsiteY0" fmla="*/ 62465 h 144350"/>
                    <a:gd name="connsiteX1" fmla="*/ 23320 w 94398"/>
                    <a:gd name="connsiteY1" fmla="*/ 62465 h 144350"/>
                    <a:gd name="connsiteX2" fmla="*/ 23320 w 94398"/>
                    <a:gd name="connsiteY2" fmla="*/ 18050 h 144350"/>
                    <a:gd name="connsiteX3" fmla="*/ 92652 w 94398"/>
                    <a:gd name="connsiteY3" fmla="*/ 18050 h 144350"/>
                    <a:gd name="connsiteX4" fmla="*/ 92652 w 94398"/>
                    <a:gd name="connsiteY4" fmla="*/ -1969 h 144350"/>
                    <a:gd name="connsiteX5" fmla="*/ -1747 w 94398"/>
                    <a:gd name="connsiteY5" fmla="*/ -1969 h 144350"/>
                    <a:gd name="connsiteX6" fmla="*/ -1747 w 94398"/>
                    <a:gd name="connsiteY6" fmla="*/ 142381 h 144350"/>
                    <a:gd name="connsiteX7" fmla="*/ 91954 w 94398"/>
                    <a:gd name="connsiteY7" fmla="*/ 142381 h 144350"/>
                    <a:gd name="connsiteX8" fmla="*/ 91954 w 94398"/>
                    <a:gd name="connsiteY8" fmla="*/ 122172 h 144350"/>
                    <a:gd name="connsiteX9" fmla="*/ 23320 w 94398"/>
                    <a:gd name="connsiteY9" fmla="*/ 122172 h 144350"/>
                    <a:gd name="connsiteX10" fmla="*/ 23320 w 94398"/>
                    <a:gd name="connsiteY10" fmla="*/ 82293 h 144350"/>
                    <a:gd name="connsiteX11" fmla="*/ 82625 w 94398"/>
                    <a:gd name="connsiteY11" fmla="*/ 82293 h 144350"/>
                    <a:gd name="connsiteX12" fmla="*/ 82625 w 94398"/>
                    <a:gd name="connsiteY12" fmla="*/ 62465 h 14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398" h="144350">
                      <a:moveTo>
                        <a:pt x="82625" y="62465"/>
                      </a:moveTo>
                      <a:lnTo>
                        <a:pt x="23320" y="62465"/>
                      </a:lnTo>
                      <a:lnTo>
                        <a:pt x="23320" y="18050"/>
                      </a:lnTo>
                      <a:lnTo>
                        <a:pt x="92652" y="18050"/>
                      </a:lnTo>
                      <a:lnTo>
                        <a:pt x="92652" y="-1969"/>
                      </a:lnTo>
                      <a:lnTo>
                        <a:pt x="-1747" y="-1969"/>
                      </a:lnTo>
                      <a:lnTo>
                        <a:pt x="-1747" y="142381"/>
                      </a:lnTo>
                      <a:lnTo>
                        <a:pt x="91954" y="142381"/>
                      </a:lnTo>
                      <a:lnTo>
                        <a:pt x="91954" y="122172"/>
                      </a:lnTo>
                      <a:lnTo>
                        <a:pt x="23320" y="122172"/>
                      </a:lnTo>
                      <a:lnTo>
                        <a:pt x="23320" y="82293"/>
                      </a:lnTo>
                      <a:lnTo>
                        <a:pt x="82625" y="82293"/>
                      </a:lnTo>
                      <a:lnTo>
                        <a:pt x="82625" y="62465"/>
                      </a:lnTo>
                      <a:close/>
                    </a:path>
                  </a:pathLst>
                </a:custGeom>
                <a:solidFill>
                  <a:srgbClr val="FFFFFF"/>
                </a:solidFill>
                <a:ln w="32" cap="flat">
                  <a:no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7D1793C6-47E4-ED4A-E5D5-239E0528E798}"/>
                    </a:ext>
                  </a:extLst>
                </p:cNvPr>
                <p:cNvSpPr/>
                <p:nvPr/>
              </p:nvSpPr>
              <p:spPr>
                <a:xfrm flipV="1">
                  <a:off x="3738312" y="6310253"/>
                  <a:ext cx="93986" cy="150505"/>
                </a:xfrm>
                <a:custGeom>
                  <a:avLst/>
                  <a:gdLst>
                    <a:gd name="connsiteX0" fmla="*/ 92330 w 93986"/>
                    <a:gd name="connsiteY0" fmla="*/ 93017 h 150505"/>
                    <a:gd name="connsiteX1" fmla="*/ 81033 w 93986"/>
                    <a:gd name="connsiteY1" fmla="*/ 53297 h 150505"/>
                    <a:gd name="connsiteX2" fmla="*/ 50699 w 93986"/>
                    <a:gd name="connsiteY2" fmla="*/ 38481 h 150505"/>
                    <a:gd name="connsiteX3" fmla="*/ 22427 w 93986"/>
                    <a:gd name="connsiteY3" fmla="*/ 50093 h 150505"/>
                    <a:gd name="connsiteX4" fmla="*/ 22427 w 93986"/>
                    <a:gd name="connsiteY4" fmla="*/ -763 h 150505"/>
                    <a:gd name="connsiteX5" fmla="*/ -1656 w 93986"/>
                    <a:gd name="connsiteY5" fmla="*/ -763 h 150505"/>
                    <a:gd name="connsiteX6" fmla="*/ -1656 w 93986"/>
                    <a:gd name="connsiteY6" fmla="*/ 147743 h 150505"/>
                    <a:gd name="connsiteX7" fmla="*/ 20555 w 93986"/>
                    <a:gd name="connsiteY7" fmla="*/ 147743 h 150505"/>
                    <a:gd name="connsiteX8" fmla="*/ 21539 w 93986"/>
                    <a:gd name="connsiteY8" fmla="*/ 136861 h 150505"/>
                    <a:gd name="connsiteX9" fmla="*/ 50382 w 93986"/>
                    <a:gd name="connsiteY9" fmla="*/ 149742 h 150505"/>
                    <a:gd name="connsiteX10" fmla="*/ 81160 w 93986"/>
                    <a:gd name="connsiteY10" fmla="*/ 135117 h 150505"/>
                    <a:gd name="connsiteX11" fmla="*/ 92330 w 93986"/>
                    <a:gd name="connsiteY11" fmla="*/ 94508 h 150505"/>
                    <a:gd name="connsiteX12" fmla="*/ 92330 w 93986"/>
                    <a:gd name="connsiteY12" fmla="*/ 93017 h 150505"/>
                    <a:gd name="connsiteX13" fmla="*/ 68341 w 93986"/>
                    <a:gd name="connsiteY13" fmla="*/ 95111 h 150505"/>
                    <a:gd name="connsiteX14" fmla="*/ 61932 w 93986"/>
                    <a:gd name="connsiteY14" fmla="*/ 120586 h 150505"/>
                    <a:gd name="connsiteX15" fmla="*/ 43655 w 93986"/>
                    <a:gd name="connsiteY15" fmla="*/ 130009 h 150505"/>
                    <a:gd name="connsiteX16" fmla="*/ 22427 w 93986"/>
                    <a:gd name="connsiteY16" fmla="*/ 117826 h 150505"/>
                    <a:gd name="connsiteX17" fmla="*/ 22427 w 93986"/>
                    <a:gd name="connsiteY17" fmla="*/ 70238 h 150505"/>
                    <a:gd name="connsiteX18" fmla="*/ 43845 w 93986"/>
                    <a:gd name="connsiteY18" fmla="*/ 57738 h 150505"/>
                    <a:gd name="connsiteX19" fmla="*/ 61836 w 93986"/>
                    <a:gd name="connsiteY19" fmla="*/ 67002 h 150505"/>
                    <a:gd name="connsiteX20" fmla="*/ 68341 w 93986"/>
                    <a:gd name="connsiteY20" fmla="*/ 95111 h 150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3986" h="150505">
                      <a:moveTo>
                        <a:pt x="92330" y="93017"/>
                      </a:moveTo>
                      <a:cubicBezTo>
                        <a:pt x="92330" y="76435"/>
                        <a:pt x="88564" y="63195"/>
                        <a:pt x="81033" y="53297"/>
                      </a:cubicBezTo>
                      <a:cubicBezTo>
                        <a:pt x="73503" y="43420"/>
                        <a:pt x="63391" y="38481"/>
                        <a:pt x="50699" y="38481"/>
                      </a:cubicBezTo>
                      <a:cubicBezTo>
                        <a:pt x="38916" y="38481"/>
                        <a:pt x="29492" y="42352"/>
                        <a:pt x="22427" y="50093"/>
                      </a:cubicBezTo>
                      <a:lnTo>
                        <a:pt x="22427" y="-763"/>
                      </a:lnTo>
                      <a:lnTo>
                        <a:pt x="-1656" y="-763"/>
                      </a:lnTo>
                      <a:lnTo>
                        <a:pt x="-1656" y="147743"/>
                      </a:lnTo>
                      <a:lnTo>
                        <a:pt x="20555" y="147743"/>
                      </a:lnTo>
                      <a:lnTo>
                        <a:pt x="21539" y="136861"/>
                      </a:lnTo>
                      <a:cubicBezTo>
                        <a:pt x="28604" y="145449"/>
                        <a:pt x="38218" y="149742"/>
                        <a:pt x="50382" y="149742"/>
                      </a:cubicBezTo>
                      <a:cubicBezTo>
                        <a:pt x="63476" y="149742"/>
                        <a:pt x="73735" y="144867"/>
                        <a:pt x="81160" y="135117"/>
                      </a:cubicBezTo>
                      <a:cubicBezTo>
                        <a:pt x="88607" y="125366"/>
                        <a:pt x="92330" y="111830"/>
                        <a:pt x="92330" y="94508"/>
                      </a:cubicBezTo>
                      <a:lnTo>
                        <a:pt x="92330" y="93017"/>
                      </a:lnTo>
                      <a:close/>
                      <a:moveTo>
                        <a:pt x="68341" y="95111"/>
                      </a:moveTo>
                      <a:cubicBezTo>
                        <a:pt x="68341" y="105813"/>
                        <a:pt x="66205" y="114305"/>
                        <a:pt x="61932" y="120586"/>
                      </a:cubicBezTo>
                      <a:cubicBezTo>
                        <a:pt x="57680" y="126868"/>
                        <a:pt x="51587" y="130009"/>
                        <a:pt x="43655" y="130009"/>
                      </a:cubicBezTo>
                      <a:cubicBezTo>
                        <a:pt x="33797" y="130009"/>
                        <a:pt x="26721" y="125948"/>
                        <a:pt x="22427" y="117826"/>
                      </a:cubicBezTo>
                      <a:lnTo>
                        <a:pt x="22427" y="70238"/>
                      </a:lnTo>
                      <a:cubicBezTo>
                        <a:pt x="26785" y="61905"/>
                        <a:pt x="33924" y="57738"/>
                        <a:pt x="43845" y="57738"/>
                      </a:cubicBezTo>
                      <a:cubicBezTo>
                        <a:pt x="51503" y="57738"/>
                        <a:pt x="57500" y="60826"/>
                        <a:pt x="61836" y="67002"/>
                      </a:cubicBezTo>
                      <a:cubicBezTo>
                        <a:pt x="66173" y="73178"/>
                        <a:pt x="68341" y="82548"/>
                        <a:pt x="68341" y="95111"/>
                      </a:cubicBezTo>
                      <a:close/>
                    </a:path>
                  </a:pathLst>
                </a:custGeom>
                <a:solidFill>
                  <a:srgbClr val="FFFFFF"/>
                </a:solidFill>
                <a:ln w="32" cap="flat">
                  <a:no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75081C1F-30FF-3B63-159A-CFFE149E56B0}"/>
                    </a:ext>
                  </a:extLst>
                </p:cNvPr>
                <p:cNvSpPr/>
                <p:nvPr/>
              </p:nvSpPr>
              <p:spPr>
                <a:xfrm flipV="1">
                  <a:off x="3848167" y="6310253"/>
                  <a:ext cx="99760" cy="111260"/>
                </a:xfrm>
                <a:custGeom>
                  <a:avLst/>
                  <a:gdLst>
                    <a:gd name="connsiteX0" fmla="*/ -1598 w 99760"/>
                    <a:gd name="connsiteY0" fmla="*/ 55247 h 111260"/>
                    <a:gd name="connsiteX1" fmla="*/ 4653 w 99760"/>
                    <a:gd name="connsiteY1" fmla="*/ 83641 h 111260"/>
                    <a:gd name="connsiteX2" fmla="*/ 22200 w 99760"/>
                    <a:gd name="connsiteY2" fmla="*/ 103088 h 111260"/>
                    <a:gd name="connsiteX3" fmla="*/ 48188 w 99760"/>
                    <a:gd name="connsiteY3" fmla="*/ 109878 h 111260"/>
                    <a:gd name="connsiteX4" fmla="*/ 83409 w 99760"/>
                    <a:gd name="connsiteY4" fmla="*/ 95887 h 111260"/>
                    <a:gd name="connsiteX5" fmla="*/ 98068 w 99760"/>
                    <a:gd name="connsiteY5" fmla="*/ 58800 h 111260"/>
                    <a:gd name="connsiteX6" fmla="*/ 98163 w 99760"/>
                    <a:gd name="connsiteY6" fmla="*/ 53153 h 111260"/>
                    <a:gd name="connsiteX7" fmla="*/ 92039 w 99760"/>
                    <a:gd name="connsiteY7" fmla="*/ 24790 h 111260"/>
                    <a:gd name="connsiteX8" fmla="*/ 74588 w 99760"/>
                    <a:gd name="connsiteY8" fmla="*/ 5470 h 111260"/>
                    <a:gd name="connsiteX9" fmla="*/ 48378 w 99760"/>
                    <a:gd name="connsiteY9" fmla="*/ -1383 h 111260"/>
                    <a:gd name="connsiteX10" fmla="*/ 12015 w 99760"/>
                    <a:gd name="connsiteY10" fmla="*/ 13750 h 111260"/>
                    <a:gd name="connsiteX11" fmla="*/ -1598 w 99760"/>
                    <a:gd name="connsiteY11" fmla="*/ 54041 h 111260"/>
                    <a:gd name="connsiteX12" fmla="*/ -1598 w 99760"/>
                    <a:gd name="connsiteY12" fmla="*/ 55247 h 111260"/>
                    <a:gd name="connsiteX13" fmla="*/ 22486 w 99760"/>
                    <a:gd name="connsiteY13" fmla="*/ 53153 h 111260"/>
                    <a:gd name="connsiteX14" fmla="*/ 29340 w 99760"/>
                    <a:gd name="connsiteY14" fmla="*/ 27233 h 111260"/>
                    <a:gd name="connsiteX15" fmla="*/ 48378 w 99760"/>
                    <a:gd name="connsiteY15" fmla="*/ 17874 h 111260"/>
                    <a:gd name="connsiteX16" fmla="*/ 67353 w 99760"/>
                    <a:gd name="connsiteY16" fmla="*/ 27392 h 111260"/>
                    <a:gd name="connsiteX17" fmla="*/ 74143 w 99760"/>
                    <a:gd name="connsiteY17" fmla="*/ 55247 h 111260"/>
                    <a:gd name="connsiteX18" fmla="*/ 67163 w 99760"/>
                    <a:gd name="connsiteY18" fmla="*/ 81008 h 111260"/>
                    <a:gd name="connsiteX19" fmla="*/ 48188 w 99760"/>
                    <a:gd name="connsiteY19" fmla="*/ 90525 h 111260"/>
                    <a:gd name="connsiteX20" fmla="*/ 29435 w 99760"/>
                    <a:gd name="connsiteY20" fmla="*/ 81166 h 111260"/>
                    <a:gd name="connsiteX21" fmla="*/ 22486 w 99760"/>
                    <a:gd name="connsiteY21" fmla="*/ 53153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60" h="111260">
                      <a:moveTo>
                        <a:pt x="-1598" y="55247"/>
                      </a:moveTo>
                      <a:cubicBezTo>
                        <a:pt x="-1598" y="65758"/>
                        <a:pt x="486" y="75223"/>
                        <a:pt x="4653" y="83641"/>
                      </a:cubicBezTo>
                      <a:cubicBezTo>
                        <a:pt x="8821" y="92080"/>
                        <a:pt x="14670" y="98562"/>
                        <a:pt x="22200" y="103088"/>
                      </a:cubicBezTo>
                      <a:cubicBezTo>
                        <a:pt x="29731" y="107615"/>
                        <a:pt x="38393" y="109878"/>
                        <a:pt x="48188" y="109878"/>
                      </a:cubicBezTo>
                      <a:cubicBezTo>
                        <a:pt x="62657" y="109878"/>
                        <a:pt x="74397" y="105214"/>
                        <a:pt x="83409" y="95887"/>
                      </a:cubicBezTo>
                      <a:cubicBezTo>
                        <a:pt x="92441" y="86581"/>
                        <a:pt x="97328" y="74218"/>
                        <a:pt x="98068" y="58800"/>
                      </a:cubicBezTo>
                      <a:lnTo>
                        <a:pt x="98163" y="53153"/>
                      </a:lnTo>
                      <a:cubicBezTo>
                        <a:pt x="98163" y="42578"/>
                        <a:pt x="96122" y="33124"/>
                        <a:pt x="92039" y="24790"/>
                      </a:cubicBezTo>
                      <a:cubicBezTo>
                        <a:pt x="87978" y="16478"/>
                        <a:pt x="82161" y="10038"/>
                        <a:pt x="74588" y="5470"/>
                      </a:cubicBezTo>
                      <a:cubicBezTo>
                        <a:pt x="67036" y="901"/>
                        <a:pt x="58299" y="-1383"/>
                        <a:pt x="48378" y="-1383"/>
                      </a:cubicBezTo>
                      <a:cubicBezTo>
                        <a:pt x="33232" y="-1383"/>
                        <a:pt x="21111" y="3661"/>
                        <a:pt x="12015" y="13750"/>
                      </a:cubicBezTo>
                      <a:cubicBezTo>
                        <a:pt x="2940" y="23838"/>
                        <a:pt x="-1598" y="37269"/>
                        <a:pt x="-1598" y="54041"/>
                      </a:cubicBezTo>
                      <a:lnTo>
                        <a:pt x="-1598" y="55247"/>
                      </a:lnTo>
                      <a:close/>
                      <a:moveTo>
                        <a:pt x="22486" y="53153"/>
                      </a:moveTo>
                      <a:cubicBezTo>
                        <a:pt x="22486" y="42112"/>
                        <a:pt x="24771" y="33473"/>
                        <a:pt x="29340" y="27233"/>
                      </a:cubicBezTo>
                      <a:cubicBezTo>
                        <a:pt x="33909" y="20994"/>
                        <a:pt x="40255" y="17874"/>
                        <a:pt x="48378" y="17874"/>
                      </a:cubicBezTo>
                      <a:cubicBezTo>
                        <a:pt x="56501" y="17874"/>
                        <a:pt x="62826" y="21047"/>
                        <a:pt x="67353" y="27392"/>
                      </a:cubicBezTo>
                      <a:cubicBezTo>
                        <a:pt x="71880" y="33737"/>
                        <a:pt x="74143" y="43022"/>
                        <a:pt x="74143" y="55247"/>
                      </a:cubicBezTo>
                      <a:cubicBezTo>
                        <a:pt x="74143" y="66075"/>
                        <a:pt x="71817" y="74663"/>
                        <a:pt x="67163" y="81008"/>
                      </a:cubicBezTo>
                      <a:cubicBezTo>
                        <a:pt x="62509" y="87353"/>
                        <a:pt x="56184" y="90525"/>
                        <a:pt x="48188" y="90525"/>
                      </a:cubicBezTo>
                      <a:cubicBezTo>
                        <a:pt x="40319" y="90525"/>
                        <a:pt x="34068" y="87406"/>
                        <a:pt x="29435" y="81166"/>
                      </a:cubicBezTo>
                      <a:cubicBezTo>
                        <a:pt x="24802" y="74927"/>
                        <a:pt x="22486" y="65589"/>
                        <a:pt x="22486" y="53153"/>
                      </a:cubicBezTo>
                      <a:close/>
                    </a:path>
                  </a:pathLst>
                </a:custGeom>
                <a:solidFill>
                  <a:srgbClr val="FFFFFF"/>
                </a:solidFill>
                <a:ln w="32" cap="flat">
                  <a:no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1000E5E1-0017-B222-AA67-747E19FBB6BD}"/>
                    </a:ext>
                  </a:extLst>
                </p:cNvPr>
                <p:cNvSpPr/>
                <p:nvPr/>
              </p:nvSpPr>
              <p:spPr>
                <a:xfrm flipV="1">
                  <a:off x="3963785" y="6310253"/>
                  <a:ext cx="92621" cy="111260"/>
                </a:xfrm>
                <a:custGeom>
                  <a:avLst/>
                  <a:gdLst>
                    <a:gd name="connsiteX0" fmla="*/ 47103 w 92621"/>
                    <a:gd name="connsiteY0" fmla="*/ 17874 h 111260"/>
                    <a:gd name="connsiteX1" fmla="*/ 62080 w 92621"/>
                    <a:gd name="connsiteY1" fmla="*/ 23109 h 111260"/>
                    <a:gd name="connsiteX2" fmla="*/ 68426 w 92621"/>
                    <a:gd name="connsiteY2" fmla="*/ 36116 h 111260"/>
                    <a:gd name="connsiteX3" fmla="*/ 91145 w 92621"/>
                    <a:gd name="connsiteY3" fmla="*/ 36116 h 111260"/>
                    <a:gd name="connsiteX4" fmla="*/ 84863 w 92621"/>
                    <a:gd name="connsiteY4" fmla="*/ 17398 h 111260"/>
                    <a:gd name="connsiteX5" fmla="*/ 68997 w 92621"/>
                    <a:gd name="connsiteY5" fmla="*/ 3661 h 111260"/>
                    <a:gd name="connsiteX6" fmla="*/ 47421 w 92621"/>
                    <a:gd name="connsiteY6" fmla="*/ -1383 h 111260"/>
                    <a:gd name="connsiteX7" fmla="*/ 11692 w 92621"/>
                    <a:gd name="connsiteY7" fmla="*/ 13179 h 111260"/>
                    <a:gd name="connsiteX8" fmla="*/ -1476 w 92621"/>
                    <a:gd name="connsiteY8" fmla="*/ 53470 h 111260"/>
                    <a:gd name="connsiteX9" fmla="*/ -1476 w 92621"/>
                    <a:gd name="connsiteY9" fmla="*/ 55945 h 111260"/>
                    <a:gd name="connsiteX10" fmla="*/ 11597 w 92621"/>
                    <a:gd name="connsiteY10" fmla="*/ 95157 h 111260"/>
                    <a:gd name="connsiteX11" fmla="*/ 47294 w 92621"/>
                    <a:gd name="connsiteY11" fmla="*/ 109878 h 111260"/>
                    <a:gd name="connsiteX12" fmla="*/ 78485 w 92621"/>
                    <a:gd name="connsiteY12" fmla="*/ 98710 h 111260"/>
                    <a:gd name="connsiteX13" fmla="*/ 91145 w 92621"/>
                    <a:gd name="connsiteY13" fmla="*/ 69428 h 111260"/>
                    <a:gd name="connsiteX14" fmla="*/ 68426 w 92621"/>
                    <a:gd name="connsiteY14" fmla="*/ 69428 h 111260"/>
                    <a:gd name="connsiteX15" fmla="*/ 62144 w 92621"/>
                    <a:gd name="connsiteY15" fmla="*/ 84561 h 111260"/>
                    <a:gd name="connsiteX16" fmla="*/ 47103 w 92621"/>
                    <a:gd name="connsiteY16" fmla="*/ 90525 h 111260"/>
                    <a:gd name="connsiteX17" fmla="*/ 29049 w 92621"/>
                    <a:gd name="connsiteY17" fmla="*/ 82055 h 111260"/>
                    <a:gd name="connsiteX18" fmla="*/ 22607 w 92621"/>
                    <a:gd name="connsiteY18" fmla="*/ 56325 h 111260"/>
                    <a:gd name="connsiteX19" fmla="*/ 22607 w 92621"/>
                    <a:gd name="connsiteY19" fmla="*/ 52455 h 111260"/>
                    <a:gd name="connsiteX20" fmla="*/ 28890 w 92621"/>
                    <a:gd name="connsiteY20" fmla="*/ 26440 h 111260"/>
                    <a:gd name="connsiteX21" fmla="*/ 47103 w 92621"/>
                    <a:gd name="connsiteY21" fmla="*/ 17874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2621" h="111260">
                      <a:moveTo>
                        <a:pt x="47103" y="17874"/>
                      </a:moveTo>
                      <a:cubicBezTo>
                        <a:pt x="53132" y="17874"/>
                        <a:pt x="58124" y="19619"/>
                        <a:pt x="62080" y="23109"/>
                      </a:cubicBezTo>
                      <a:cubicBezTo>
                        <a:pt x="66057" y="26620"/>
                        <a:pt x="68172" y="30956"/>
                        <a:pt x="68426" y="36116"/>
                      </a:cubicBezTo>
                      <a:lnTo>
                        <a:pt x="91145" y="36116"/>
                      </a:lnTo>
                      <a:cubicBezTo>
                        <a:pt x="90870" y="29433"/>
                        <a:pt x="88776" y="23193"/>
                        <a:pt x="84863" y="17398"/>
                      </a:cubicBezTo>
                      <a:cubicBezTo>
                        <a:pt x="80970" y="11624"/>
                        <a:pt x="75682" y="7045"/>
                        <a:pt x="68997" y="3661"/>
                      </a:cubicBezTo>
                      <a:cubicBezTo>
                        <a:pt x="62334" y="298"/>
                        <a:pt x="55142" y="-1383"/>
                        <a:pt x="47421" y="-1383"/>
                      </a:cubicBezTo>
                      <a:cubicBezTo>
                        <a:pt x="32402" y="-1383"/>
                        <a:pt x="20492" y="3471"/>
                        <a:pt x="11692" y="13179"/>
                      </a:cubicBezTo>
                      <a:cubicBezTo>
                        <a:pt x="2913" y="22908"/>
                        <a:pt x="-1476" y="36338"/>
                        <a:pt x="-1476" y="53470"/>
                      </a:cubicBezTo>
                      <a:lnTo>
                        <a:pt x="-1476" y="55945"/>
                      </a:lnTo>
                      <a:cubicBezTo>
                        <a:pt x="-1476" y="72273"/>
                        <a:pt x="2881" y="85343"/>
                        <a:pt x="11597" y="95157"/>
                      </a:cubicBezTo>
                      <a:cubicBezTo>
                        <a:pt x="20333" y="104971"/>
                        <a:pt x="32232" y="109878"/>
                        <a:pt x="47294" y="109878"/>
                      </a:cubicBezTo>
                      <a:cubicBezTo>
                        <a:pt x="60071" y="109878"/>
                        <a:pt x="70467" y="106155"/>
                        <a:pt x="78485" y="98710"/>
                      </a:cubicBezTo>
                      <a:cubicBezTo>
                        <a:pt x="86523" y="91287"/>
                        <a:pt x="90743" y="81526"/>
                        <a:pt x="91145" y="69428"/>
                      </a:cubicBezTo>
                      <a:lnTo>
                        <a:pt x="68426" y="69428"/>
                      </a:lnTo>
                      <a:cubicBezTo>
                        <a:pt x="68172" y="75561"/>
                        <a:pt x="66078" y="80606"/>
                        <a:pt x="62144" y="84561"/>
                      </a:cubicBezTo>
                      <a:cubicBezTo>
                        <a:pt x="58209" y="88537"/>
                        <a:pt x="53196" y="90525"/>
                        <a:pt x="47103" y="90525"/>
                      </a:cubicBezTo>
                      <a:cubicBezTo>
                        <a:pt x="39298" y="90525"/>
                        <a:pt x="33279" y="87702"/>
                        <a:pt x="29049" y="82055"/>
                      </a:cubicBezTo>
                      <a:cubicBezTo>
                        <a:pt x="24818" y="76407"/>
                        <a:pt x="22671" y="67831"/>
                        <a:pt x="22607" y="56325"/>
                      </a:cubicBezTo>
                      <a:lnTo>
                        <a:pt x="22607" y="52455"/>
                      </a:lnTo>
                      <a:cubicBezTo>
                        <a:pt x="22607" y="40822"/>
                        <a:pt x="24701" y="32151"/>
                        <a:pt x="28890" y="26440"/>
                      </a:cubicBezTo>
                      <a:cubicBezTo>
                        <a:pt x="33100" y="20729"/>
                        <a:pt x="39171" y="17874"/>
                        <a:pt x="47103" y="17874"/>
                      </a:cubicBezTo>
                      <a:close/>
                    </a:path>
                  </a:pathLst>
                </a:custGeom>
                <a:solidFill>
                  <a:srgbClr val="FFFFFF"/>
                </a:solidFill>
                <a:ln w="32" cap="flat">
                  <a:no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23A73267-F008-D1AE-A3A8-162E34873DEF}"/>
                    </a:ext>
                  </a:extLst>
                </p:cNvPr>
                <p:cNvSpPr/>
                <p:nvPr/>
              </p:nvSpPr>
              <p:spPr>
                <a:xfrm flipV="1">
                  <a:off x="4074239" y="6267233"/>
                  <a:ext cx="88750" cy="152281"/>
                </a:xfrm>
                <a:custGeom>
                  <a:avLst/>
                  <a:gdLst>
                    <a:gd name="connsiteX0" fmla="*/ 22578 w 88750"/>
                    <a:gd name="connsiteY0" fmla="*/ 93494 h 152281"/>
                    <a:gd name="connsiteX1" fmla="*/ 52404 w 88750"/>
                    <a:gd name="connsiteY1" fmla="*/ 107168 h 152281"/>
                    <a:gd name="connsiteX2" fmla="*/ 87213 w 88750"/>
                    <a:gd name="connsiteY2" fmla="*/ 67987 h 152281"/>
                    <a:gd name="connsiteX3" fmla="*/ 87213 w 88750"/>
                    <a:gd name="connsiteY3" fmla="*/ -2094 h 152281"/>
                    <a:gd name="connsiteX4" fmla="*/ 63129 w 88750"/>
                    <a:gd name="connsiteY4" fmla="*/ -2094 h 152281"/>
                    <a:gd name="connsiteX5" fmla="*/ 63129 w 88750"/>
                    <a:gd name="connsiteY5" fmla="*/ 67099 h 152281"/>
                    <a:gd name="connsiteX6" fmla="*/ 58306 w 88750"/>
                    <a:gd name="connsiteY6" fmla="*/ 82803 h 152281"/>
                    <a:gd name="connsiteX7" fmla="*/ 44186 w 88750"/>
                    <a:gd name="connsiteY7" fmla="*/ 87435 h 152281"/>
                    <a:gd name="connsiteX8" fmla="*/ 22578 w 88750"/>
                    <a:gd name="connsiteY8" fmla="*/ 74554 h 152281"/>
                    <a:gd name="connsiteX9" fmla="*/ 22578 w 88750"/>
                    <a:gd name="connsiteY9" fmla="*/ -2094 h 152281"/>
                    <a:gd name="connsiteX10" fmla="*/ -1538 w 88750"/>
                    <a:gd name="connsiteY10" fmla="*/ -2094 h 152281"/>
                    <a:gd name="connsiteX11" fmla="*/ -1538 w 88750"/>
                    <a:gd name="connsiteY11" fmla="*/ 150187 h 152281"/>
                    <a:gd name="connsiteX12" fmla="*/ 22578 w 88750"/>
                    <a:gd name="connsiteY12" fmla="*/ 150187 h 152281"/>
                    <a:gd name="connsiteX13" fmla="*/ 22578 w 88750"/>
                    <a:gd name="connsiteY13" fmla="*/ 93494 h 15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8750" h="152281">
                      <a:moveTo>
                        <a:pt x="22578" y="93494"/>
                      </a:moveTo>
                      <a:cubicBezTo>
                        <a:pt x="30425" y="102610"/>
                        <a:pt x="40368" y="107168"/>
                        <a:pt x="52404" y="107168"/>
                      </a:cubicBezTo>
                      <a:cubicBezTo>
                        <a:pt x="75272" y="107168"/>
                        <a:pt x="86874" y="94107"/>
                        <a:pt x="87213" y="67987"/>
                      </a:cubicBezTo>
                      <a:lnTo>
                        <a:pt x="87213" y="-2094"/>
                      </a:lnTo>
                      <a:lnTo>
                        <a:pt x="63129" y="-2094"/>
                      </a:lnTo>
                      <a:lnTo>
                        <a:pt x="63129" y="67099"/>
                      </a:lnTo>
                      <a:cubicBezTo>
                        <a:pt x="63129" y="74501"/>
                        <a:pt x="61521" y="79736"/>
                        <a:pt x="58306" y="82803"/>
                      </a:cubicBezTo>
                      <a:cubicBezTo>
                        <a:pt x="55112" y="85890"/>
                        <a:pt x="50405" y="87435"/>
                        <a:pt x="44186" y="87435"/>
                      </a:cubicBezTo>
                      <a:cubicBezTo>
                        <a:pt x="34540" y="87435"/>
                        <a:pt x="27337" y="83141"/>
                        <a:pt x="22578" y="74554"/>
                      </a:cubicBezTo>
                      <a:lnTo>
                        <a:pt x="22578" y="-2094"/>
                      </a:lnTo>
                      <a:lnTo>
                        <a:pt x="-1538" y="-2094"/>
                      </a:lnTo>
                      <a:lnTo>
                        <a:pt x="-1538" y="150187"/>
                      </a:lnTo>
                      <a:lnTo>
                        <a:pt x="22578" y="150187"/>
                      </a:lnTo>
                      <a:lnTo>
                        <a:pt x="22578" y="93494"/>
                      </a:lnTo>
                      <a:close/>
                    </a:path>
                  </a:pathLst>
                </a:custGeom>
                <a:solidFill>
                  <a:srgbClr val="FFFFFF"/>
                </a:solidFill>
                <a:ln w="32" cap="flat">
                  <a:noFill/>
                  <a:prstDash val="solid"/>
                  <a:round/>
                </a:ln>
              </p:spPr>
              <p:txBody>
                <a:bodyPr rtlCol="0" anchor="ctr"/>
                <a:lstStyle/>
                <a:p>
                  <a:endParaRPr lang="en-GB"/>
                </a:p>
              </p:txBody>
            </p:sp>
          </p:grpSp>
        </p:grpSp>
        <p:grpSp>
          <p:nvGrpSpPr>
            <p:cNvPr id="50" name="Graphic 2">
              <a:extLst>
                <a:ext uri="{FF2B5EF4-FFF2-40B4-BE49-F238E27FC236}">
                  <a16:creationId xmlns:a16="http://schemas.microsoft.com/office/drawing/2014/main" id="{13FFB14F-BBF1-3E4D-EB93-83A52A819F4A}"/>
                </a:ext>
              </a:extLst>
            </p:cNvPr>
            <p:cNvGrpSpPr/>
            <p:nvPr/>
          </p:nvGrpSpPr>
          <p:grpSpPr>
            <a:xfrm>
              <a:off x="1164226" y="2723241"/>
              <a:ext cx="439278" cy="3144248"/>
              <a:chOff x="1187478" y="2714533"/>
              <a:chExt cx="439278" cy="3144248"/>
            </a:xfrm>
          </p:grpSpPr>
          <p:grpSp>
            <p:nvGrpSpPr>
              <p:cNvPr id="51" name="Graphic 2">
                <a:extLst>
                  <a:ext uri="{FF2B5EF4-FFF2-40B4-BE49-F238E27FC236}">
                    <a16:creationId xmlns:a16="http://schemas.microsoft.com/office/drawing/2014/main" id="{2AEC111C-DEDA-F89F-4C12-7C7B6F22ECCD}"/>
                  </a:ext>
                </a:extLst>
              </p:cNvPr>
              <p:cNvGrpSpPr/>
              <p:nvPr/>
            </p:nvGrpSpPr>
            <p:grpSpPr>
              <a:xfrm>
                <a:off x="1435262" y="5710434"/>
                <a:ext cx="191494" cy="148347"/>
                <a:chOff x="1435262" y="5710434"/>
                <a:chExt cx="191494" cy="148347"/>
              </a:xfrm>
            </p:grpSpPr>
            <p:sp>
              <p:nvSpPr>
                <p:cNvPr id="52" name="Freeform: Shape 51">
                  <a:extLst>
                    <a:ext uri="{FF2B5EF4-FFF2-40B4-BE49-F238E27FC236}">
                      <a16:creationId xmlns:a16="http://schemas.microsoft.com/office/drawing/2014/main" id="{8554608D-99CB-8CE6-3336-E07C6FD736DC}"/>
                    </a:ext>
                  </a:extLst>
                </p:cNvPr>
                <p:cNvSpPr/>
                <p:nvPr/>
              </p:nvSpPr>
              <p:spPr>
                <a:xfrm>
                  <a:off x="1582334" y="5780642"/>
                  <a:ext cx="44422" cy="12690"/>
                </a:xfrm>
                <a:custGeom>
                  <a:avLst/>
                  <a:gdLst>
                    <a:gd name="connsiteX0" fmla="*/ 44465 w 44422"/>
                    <a:gd name="connsiteY0" fmla="*/ 261 h 12690"/>
                    <a:gd name="connsiteX1" fmla="*/ 42 w 44422"/>
                    <a:gd name="connsiteY1" fmla="*/ 261 h 12690"/>
                  </a:gdLst>
                  <a:ahLst/>
                  <a:cxnLst>
                    <a:cxn ang="0">
                      <a:pos x="connsiteX0" y="connsiteY0"/>
                    </a:cxn>
                    <a:cxn ang="0">
                      <a:pos x="connsiteX1" y="connsiteY1"/>
                    </a:cxn>
                  </a:cxnLst>
                  <a:rect l="l" t="t" r="r" b="b"/>
                  <a:pathLst>
                    <a:path w="44422" h="12690">
                      <a:moveTo>
                        <a:pt x="44465" y="261"/>
                      </a:moveTo>
                      <a:lnTo>
                        <a:pt x="42" y="261"/>
                      </a:lnTo>
                    </a:path>
                  </a:pathLst>
                </a:custGeom>
                <a:solidFill>
                  <a:srgbClr val="FFFFFF"/>
                </a:solidFill>
                <a:ln w="10154" cap="flat">
                  <a:solidFill>
                    <a:srgbClr val="FFFFFF"/>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EC554DC7-3E41-1812-95F1-760B73163DE6}"/>
                    </a:ext>
                  </a:extLst>
                </p:cNvPr>
                <p:cNvSpPr/>
                <p:nvPr/>
              </p:nvSpPr>
              <p:spPr>
                <a:xfrm flipV="1">
                  <a:off x="1435262" y="5710434"/>
                  <a:ext cx="91130" cy="148347"/>
                </a:xfrm>
                <a:custGeom>
                  <a:avLst/>
                  <a:gdLst>
                    <a:gd name="connsiteX0" fmla="*/ 89366 w 91130"/>
                    <a:gd name="connsiteY0" fmla="*/ 61564 h 148347"/>
                    <a:gd name="connsiteX1" fmla="*/ 78356 w 91130"/>
                    <a:gd name="connsiteY1" fmla="*/ 13659 h 148347"/>
                    <a:gd name="connsiteX2" fmla="*/ 43960 w 91130"/>
                    <a:gd name="connsiteY2" fmla="*/ -2013 h 148347"/>
                    <a:gd name="connsiteX3" fmla="*/ 9754 w 91130"/>
                    <a:gd name="connsiteY3" fmla="*/ 13310 h 148347"/>
                    <a:gd name="connsiteX4" fmla="*/ -1764 w 91130"/>
                    <a:gd name="connsiteY4" fmla="*/ 59090 h 148347"/>
                    <a:gd name="connsiteX5" fmla="*/ -1764 w 91130"/>
                    <a:gd name="connsiteY5" fmla="*/ 83550 h 148347"/>
                    <a:gd name="connsiteX6" fmla="*/ 9246 w 91130"/>
                    <a:gd name="connsiteY6" fmla="*/ 130852 h 148347"/>
                    <a:gd name="connsiteX7" fmla="*/ 43769 w 91130"/>
                    <a:gd name="connsiteY7" fmla="*/ 146334 h 148347"/>
                    <a:gd name="connsiteX8" fmla="*/ 78070 w 91130"/>
                    <a:gd name="connsiteY8" fmla="*/ 131392 h 148347"/>
                    <a:gd name="connsiteX9" fmla="*/ 89366 w 91130"/>
                    <a:gd name="connsiteY9" fmla="*/ 85358 h 148347"/>
                    <a:gd name="connsiteX10" fmla="*/ 89366 w 91130"/>
                    <a:gd name="connsiteY10" fmla="*/ 61564 h 148347"/>
                    <a:gd name="connsiteX11" fmla="*/ 71026 w 91130"/>
                    <a:gd name="connsiteY11" fmla="*/ 86627 h 148347"/>
                    <a:gd name="connsiteX12" fmla="*/ 64489 w 91130"/>
                    <a:gd name="connsiteY12" fmla="*/ 120605 h 148347"/>
                    <a:gd name="connsiteX13" fmla="*/ 43769 w 91130"/>
                    <a:gd name="connsiteY13" fmla="*/ 131265 h 148347"/>
                    <a:gd name="connsiteX14" fmla="*/ 23240 w 91130"/>
                    <a:gd name="connsiteY14" fmla="*/ 120637 h 148347"/>
                    <a:gd name="connsiteX15" fmla="*/ 16608 w 91130"/>
                    <a:gd name="connsiteY15" fmla="*/ 88023 h 148347"/>
                    <a:gd name="connsiteX16" fmla="*/ 16608 w 91130"/>
                    <a:gd name="connsiteY16" fmla="*/ 58677 h 148347"/>
                    <a:gd name="connsiteX17" fmla="*/ 23398 w 91130"/>
                    <a:gd name="connsiteY17" fmla="*/ 24128 h 148347"/>
                    <a:gd name="connsiteX18" fmla="*/ 43960 w 91130"/>
                    <a:gd name="connsiteY18" fmla="*/ 12961 h 148347"/>
                    <a:gd name="connsiteX19" fmla="*/ 64140 w 91130"/>
                    <a:gd name="connsiteY19" fmla="*/ 23462 h 148347"/>
                    <a:gd name="connsiteX20" fmla="*/ 71026 w 91130"/>
                    <a:gd name="connsiteY20" fmla="*/ 56583 h 148347"/>
                    <a:gd name="connsiteX21" fmla="*/ 71026 w 91130"/>
                    <a:gd name="connsiteY21" fmla="*/ 86627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30" h="148347">
                      <a:moveTo>
                        <a:pt x="89366" y="61564"/>
                      </a:moveTo>
                      <a:cubicBezTo>
                        <a:pt x="89366" y="40076"/>
                        <a:pt x="85696" y="24107"/>
                        <a:pt x="78356" y="13659"/>
                      </a:cubicBezTo>
                      <a:cubicBezTo>
                        <a:pt x="71036" y="3211"/>
                        <a:pt x="59571" y="-2013"/>
                        <a:pt x="43960" y="-2013"/>
                      </a:cubicBezTo>
                      <a:cubicBezTo>
                        <a:pt x="28560" y="-2013"/>
                        <a:pt x="17158" y="3094"/>
                        <a:pt x="9754" y="13310"/>
                      </a:cubicBezTo>
                      <a:cubicBezTo>
                        <a:pt x="2350" y="23525"/>
                        <a:pt x="-1489" y="38785"/>
                        <a:pt x="-1764" y="59090"/>
                      </a:cubicBezTo>
                      <a:lnTo>
                        <a:pt x="-1764" y="83550"/>
                      </a:lnTo>
                      <a:cubicBezTo>
                        <a:pt x="-1764" y="104785"/>
                        <a:pt x="1906" y="120552"/>
                        <a:pt x="9246" y="130852"/>
                      </a:cubicBezTo>
                      <a:cubicBezTo>
                        <a:pt x="16587" y="141174"/>
                        <a:pt x="28094" y="146334"/>
                        <a:pt x="43769" y="146334"/>
                      </a:cubicBezTo>
                      <a:cubicBezTo>
                        <a:pt x="59296" y="146334"/>
                        <a:pt x="70730" y="141353"/>
                        <a:pt x="78070" y="131392"/>
                      </a:cubicBezTo>
                      <a:cubicBezTo>
                        <a:pt x="85410" y="121451"/>
                        <a:pt x="89176" y="106107"/>
                        <a:pt x="89366" y="85358"/>
                      </a:cubicBezTo>
                      <a:lnTo>
                        <a:pt x="89366" y="61564"/>
                      </a:lnTo>
                      <a:close/>
                      <a:moveTo>
                        <a:pt x="71026" y="86627"/>
                      </a:moveTo>
                      <a:cubicBezTo>
                        <a:pt x="71026" y="102173"/>
                        <a:pt x="68847" y="113499"/>
                        <a:pt x="64489" y="120605"/>
                      </a:cubicBezTo>
                      <a:cubicBezTo>
                        <a:pt x="60132" y="127711"/>
                        <a:pt x="53225" y="131265"/>
                        <a:pt x="43769" y="131265"/>
                      </a:cubicBezTo>
                      <a:cubicBezTo>
                        <a:pt x="34377" y="131265"/>
                        <a:pt x="27534" y="127722"/>
                        <a:pt x="23240" y="120637"/>
                      </a:cubicBezTo>
                      <a:cubicBezTo>
                        <a:pt x="18946" y="113572"/>
                        <a:pt x="16735" y="102701"/>
                        <a:pt x="16608" y="88023"/>
                      </a:cubicBezTo>
                      <a:lnTo>
                        <a:pt x="16608" y="58677"/>
                      </a:lnTo>
                      <a:cubicBezTo>
                        <a:pt x="16608" y="43090"/>
                        <a:pt x="18871" y="31573"/>
                        <a:pt x="23398" y="24128"/>
                      </a:cubicBezTo>
                      <a:cubicBezTo>
                        <a:pt x="27925" y="16683"/>
                        <a:pt x="34779" y="12961"/>
                        <a:pt x="43960" y="12961"/>
                      </a:cubicBezTo>
                      <a:cubicBezTo>
                        <a:pt x="53013" y="12961"/>
                        <a:pt x="59740" y="16461"/>
                        <a:pt x="64140" y="23462"/>
                      </a:cubicBezTo>
                      <a:cubicBezTo>
                        <a:pt x="68540" y="30484"/>
                        <a:pt x="70836" y="41524"/>
                        <a:pt x="71026" y="56583"/>
                      </a:cubicBezTo>
                      <a:lnTo>
                        <a:pt x="71026" y="86627"/>
                      </a:lnTo>
                      <a:close/>
                    </a:path>
                  </a:pathLst>
                </a:custGeom>
                <a:solidFill>
                  <a:srgbClr val="FFFFFF"/>
                </a:solidFill>
                <a:ln w="32" cap="flat">
                  <a:noFill/>
                  <a:prstDash val="solid"/>
                  <a:round/>
                </a:ln>
              </p:spPr>
              <p:txBody>
                <a:bodyPr rtlCol="0" anchor="ctr"/>
                <a:lstStyle/>
                <a:p>
                  <a:endParaRPr lang="en-GB"/>
                </a:p>
              </p:txBody>
            </p:sp>
          </p:grpSp>
          <p:grpSp>
            <p:nvGrpSpPr>
              <p:cNvPr id="54" name="Graphic 2">
                <a:extLst>
                  <a:ext uri="{FF2B5EF4-FFF2-40B4-BE49-F238E27FC236}">
                    <a16:creationId xmlns:a16="http://schemas.microsoft.com/office/drawing/2014/main" id="{849322BE-A05F-362C-3E24-D9781FA19A70}"/>
                  </a:ext>
                </a:extLst>
              </p:cNvPr>
              <p:cNvGrpSpPr/>
              <p:nvPr/>
            </p:nvGrpSpPr>
            <p:grpSpPr>
              <a:xfrm>
                <a:off x="1440720" y="5212099"/>
                <a:ext cx="186036" cy="145048"/>
                <a:chOff x="1440720" y="5212099"/>
                <a:chExt cx="186036" cy="145048"/>
              </a:xfrm>
            </p:grpSpPr>
            <p:sp>
              <p:nvSpPr>
                <p:cNvPr id="55" name="Freeform: Shape 54">
                  <a:extLst>
                    <a:ext uri="{FF2B5EF4-FFF2-40B4-BE49-F238E27FC236}">
                      <a16:creationId xmlns:a16="http://schemas.microsoft.com/office/drawing/2014/main" id="{C1705757-B1D6-C771-C174-097D4383FD7E}"/>
                    </a:ext>
                  </a:extLst>
                </p:cNvPr>
                <p:cNvSpPr/>
                <p:nvPr/>
              </p:nvSpPr>
              <p:spPr>
                <a:xfrm>
                  <a:off x="1582334" y="5281006"/>
                  <a:ext cx="44422" cy="12690"/>
                </a:xfrm>
                <a:custGeom>
                  <a:avLst/>
                  <a:gdLst>
                    <a:gd name="connsiteX0" fmla="*/ 44465 w 44422"/>
                    <a:gd name="connsiteY0" fmla="*/ 222 h 12690"/>
                    <a:gd name="connsiteX1" fmla="*/ 42 w 44422"/>
                    <a:gd name="connsiteY1" fmla="*/ 222 h 12690"/>
                  </a:gdLst>
                  <a:ahLst/>
                  <a:cxnLst>
                    <a:cxn ang="0">
                      <a:pos x="connsiteX0" y="connsiteY0"/>
                    </a:cxn>
                    <a:cxn ang="0">
                      <a:pos x="connsiteX1" y="connsiteY1"/>
                    </a:cxn>
                  </a:cxnLst>
                  <a:rect l="l" t="t" r="r" b="b"/>
                  <a:pathLst>
                    <a:path w="44422" h="12690">
                      <a:moveTo>
                        <a:pt x="44465" y="222"/>
                      </a:moveTo>
                      <a:lnTo>
                        <a:pt x="42" y="222"/>
                      </a:lnTo>
                    </a:path>
                  </a:pathLst>
                </a:custGeom>
                <a:solidFill>
                  <a:srgbClr val="FFFFFF"/>
                </a:solidFill>
                <a:ln w="10154" cap="flat">
                  <a:solidFill>
                    <a:srgbClr val="FFFFFF"/>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BBB0483D-EF49-0E45-DC41-FB1D09254919}"/>
                    </a:ext>
                  </a:extLst>
                </p:cNvPr>
                <p:cNvSpPr/>
                <p:nvPr/>
              </p:nvSpPr>
              <p:spPr>
                <a:xfrm flipV="1">
                  <a:off x="1440720" y="5212099"/>
                  <a:ext cx="55433" cy="145048"/>
                </a:xfrm>
                <a:custGeom>
                  <a:avLst/>
                  <a:gdLst>
                    <a:gd name="connsiteX0" fmla="*/ 54059 w 55433"/>
                    <a:gd name="connsiteY0" fmla="*/ -2064 h 145048"/>
                    <a:gd name="connsiteX1" fmla="*/ 35623 w 55433"/>
                    <a:gd name="connsiteY1" fmla="*/ -2064 h 145048"/>
                    <a:gd name="connsiteX2" fmla="*/ 35623 w 55433"/>
                    <a:gd name="connsiteY2" fmla="*/ 120174 h 145048"/>
                    <a:gd name="connsiteX3" fmla="*/ -1375 w 55433"/>
                    <a:gd name="connsiteY3" fmla="*/ 106595 h 145048"/>
                    <a:gd name="connsiteX4" fmla="*/ -1375 w 55433"/>
                    <a:gd name="connsiteY4" fmla="*/ 123251 h 145048"/>
                    <a:gd name="connsiteX5" fmla="*/ 51203 w 55433"/>
                    <a:gd name="connsiteY5" fmla="*/ 142984 h 145048"/>
                    <a:gd name="connsiteX6" fmla="*/ 54059 w 55433"/>
                    <a:gd name="connsiteY6" fmla="*/ 142984 h 145048"/>
                    <a:gd name="connsiteX7" fmla="*/ 54059 w 55433"/>
                    <a:gd name="connsiteY7" fmla="*/ -2064 h 145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3" h="145048">
                      <a:moveTo>
                        <a:pt x="54059" y="-2064"/>
                      </a:moveTo>
                      <a:lnTo>
                        <a:pt x="35623" y="-2064"/>
                      </a:lnTo>
                      <a:lnTo>
                        <a:pt x="35623" y="120174"/>
                      </a:lnTo>
                      <a:lnTo>
                        <a:pt x="-1375" y="106595"/>
                      </a:lnTo>
                      <a:lnTo>
                        <a:pt x="-1375" y="123251"/>
                      </a:lnTo>
                      <a:lnTo>
                        <a:pt x="51203" y="142984"/>
                      </a:lnTo>
                      <a:lnTo>
                        <a:pt x="54059" y="142984"/>
                      </a:lnTo>
                      <a:lnTo>
                        <a:pt x="54059" y="-2064"/>
                      </a:lnTo>
                      <a:close/>
                    </a:path>
                  </a:pathLst>
                </a:custGeom>
                <a:solidFill>
                  <a:srgbClr val="FFFFFF"/>
                </a:solidFill>
                <a:ln w="32" cap="flat">
                  <a:noFill/>
                  <a:prstDash val="solid"/>
                  <a:round/>
                </a:ln>
              </p:spPr>
              <p:txBody>
                <a:bodyPr rtlCol="0" anchor="ctr"/>
                <a:lstStyle/>
                <a:p>
                  <a:endParaRPr lang="en-GB"/>
                </a:p>
              </p:txBody>
            </p:sp>
          </p:grpSp>
          <p:grpSp>
            <p:nvGrpSpPr>
              <p:cNvPr id="57" name="Graphic 2">
                <a:extLst>
                  <a:ext uri="{FF2B5EF4-FFF2-40B4-BE49-F238E27FC236}">
                    <a16:creationId xmlns:a16="http://schemas.microsoft.com/office/drawing/2014/main" id="{E3C2B508-3643-C605-8E7A-ACE43867C3AC}"/>
                  </a:ext>
                </a:extLst>
              </p:cNvPr>
              <p:cNvGrpSpPr/>
              <p:nvPr/>
            </p:nvGrpSpPr>
            <p:grpSpPr>
              <a:xfrm>
                <a:off x="1433105" y="4711162"/>
                <a:ext cx="193651" cy="146349"/>
                <a:chOff x="1433105" y="4711162"/>
                <a:chExt cx="193651" cy="146349"/>
              </a:xfrm>
            </p:grpSpPr>
            <p:sp>
              <p:nvSpPr>
                <p:cNvPr id="58" name="Freeform: Shape 57">
                  <a:extLst>
                    <a:ext uri="{FF2B5EF4-FFF2-40B4-BE49-F238E27FC236}">
                      <a16:creationId xmlns:a16="http://schemas.microsoft.com/office/drawing/2014/main" id="{57319A6C-FC52-DE94-C966-E30E255DF645}"/>
                    </a:ext>
                  </a:extLst>
                </p:cNvPr>
                <p:cNvSpPr/>
                <p:nvPr/>
              </p:nvSpPr>
              <p:spPr>
                <a:xfrm>
                  <a:off x="1582334" y="4781370"/>
                  <a:ext cx="44422" cy="12690"/>
                </a:xfrm>
                <a:custGeom>
                  <a:avLst/>
                  <a:gdLst>
                    <a:gd name="connsiteX0" fmla="*/ 44465 w 44422"/>
                    <a:gd name="connsiteY0" fmla="*/ 182 h 12690"/>
                    <a:gd name="connsiteX1" fmla="*/ 42 w 44422"/>
                    <a:gd name="connsiteY1" fmla="*/ 182 h 12690"/>
                  </a:gdLst>
                  <a:ahLst/>
                  <a:cxnLst>
                    <a:cxn ang="0">
                      <a:pos x="connsiteX0" y="connsiteY0"/>
                    </a:cxn>
                    <a:cxn ang="0">
                      <a:pos x="connsiteX1" y="connsiteY1"/>
                    </a:cxn>
                  </a:cxnLst>
                  <a:rect l="l" t="t" r="r" b="b"/>
                  <a:pathLst>
                    <a:path w="44422" h="12690">
                      <a:moveTo>
                        <a:pt x="44465" y="182"/>
                      </a:moveTo>
                      <a:lnTo>
                        <a:pt x="42" y="182"/>
                      </a:lnTo>
                    </a:path>
                  </a:pathLst>
                </a:custGeom>
                <a:solidFill>
                  <a:srgbClr val="FFFFFF"/>
                </a:solidFill>
                <a:ln w="10154" cap="flat">
                  <a:solidFill>
                    <a:srgbClr val="FFFFFF"/>
                  </a:solid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F803EE6C-6D50-4EEE-F93C-AD8D1D610CF6}"/>
                    </a:ext>
                  </a:extLst>
                </p:cNvPr>
                <p:cNvSpPr/>
                <p:nvPr/>
              </p:nvSpPr>
              <p:spPr>
                <a:xfrm flipV="1">
                  <a:off x="1433105" y="4711162"/>
                  <a:ext cx="97349" cy="146349"/>
                </a:xfrm>
                <a:custGeom>
                  <a:avLst/>
                  <a:gdLst>
                    <a:gd name="connsiteX0" fmla="*/ 95555 w 97349"/>
                    <a:gd name="connsiteY0" fmla="*/ -2124 h 146349"/>
                    <a:gd name="connsiteX1" fmla="*/ 967 w 97349"/>
                    <a:gd name="connsiteY1" fmla="*/ -2124 h 146349"/>
                    <a:gd name="connsiteX2" fmla="*/ 967 w 97349"/>
                    <a:gd name="connsiteY2" fmla="*/ 11074 h 146349"/>
                    <a:gd name="connsiteX3" fmla="*/ 50942 w 97349"/>
                    <a:gd name="connsiteY3" fmla="*/ 66593 h 146349"/>
                    <a:gd name="connsiteX4" fmla="*/ 66268 w 97349"/>
                    <a:gd name="connsiteY4" fmla="*/ 87056 h 146349"/>
                    <a:gd name="connsiteX5" fmla="*/ 70488 w 97349"/>
                    <a:gd name="connsiteY5" fmla="*/ 103363 h 146349"/>
                    <a:gd name="connsiteX6" fmla="*/ 63634 w 97349"/>
                    <a:gd name="connsiteY6" fmla="*/ 121891 h 146349"/>
                    <a:gd name="connsiteX7" fmla="*/ 45389 w 97349"/>
                    <a:gd name="connsiteY7" fmla="*/ 129156 h 146349"/>
                    <a:gd name="connsiteX8" fmla="*/ 24130 w 97349"/>
                    <a:gd name="connsiteY8" fmla="*/ 121351 h 146349"/>
                    <a:gd name="connsiteX9" fmla="*/ 16546 w 97349"/>
                    <a:gd name="connsiteY9" fmla="*/ 99683 h 146349"/>
                    <a:gd name="connsiteX10" fmla="*/ -1794 w 97349"/>
                    <a:gd name="connsiteY10" fmla="*/ 99683 h 146349"/>
                    <a:gd name="connsiteX11" fmla="*/ 11025 w 97349"/>
                    <a:gd name="connsiteY11" fmla="*/ 131916 h 146349"/>
                    <a:gd name="connsiteX12" fmla="*/ 45389 w 97349"/>
                    <a:gd name="connsiteY12" fmla="*/ 144225 h 146349"/>
                    <a:gd name="connsiteX13" fmla="*/ 77215 w 97349"/>
                    <a:gd name="connsiteY13" fmla="*/ 133661 h 146349"/>
                    <a:gd name="connsiteX14" fmla="*/ 88924 w 97349"/>
                    <a:gd name="connsiteY14" fmla="*/ 105552 h 146349"/>
                    <a:gd name="connsiteX15" fmla="*/ 61762 w 97349"/>
                    <a:gd name="connsiteY15" fmla="*/ 54791 h 146349"/>
                    <a:gd name="connsiteX16" fmla="*/ 23083 w 97349"/>
                    <a:gd name="connsiteY16" fmla="*/ 12851 h 146349"/>
                    <a:gd name="connsiteX17" fmla="*/ 95555 w 97349"/>
                    <a:gd name="connsiteY17" fmla="*/ 12851 h 146349"/>
                    <a:gd name="connsiteX18" fmla="*/ 95555 w 97349"/>
                    <a:gd name="connsiteY18" fmla="*/ -2124 h 1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9" h="146349">
                      <a:moveTo>
                        <a:pt x="95555" y="-2124"/>
                      </a:moveTo>
                      <a:lnTo>
                        <a:pt x="967" y="-2124"/>
                      </a:lnTo>
                      <a:lnTo>
                        <a:pt x="967" y="11074"/>
                      </a:lnTo>
                      <a:lnTo>
                        <a:pt x="50942" y="66593"/>
                      </a:lnTo>
                      <a:cubicBezTo>
                        <a:pt x="58346" y="74990"/>
                        <a:pt x="63455" y="81811"/>
                        <a:pt x="66268" y="87056"/>
                      </a:cubicBezTo>
                      <a:cubicBezTo>
                        <a:pt x="69082" y="92301"/>
                        <a:pt x="70488" y="97737"/>
                        <a:pt x="70488" y="103363"/>
                      </a:cubicBezTo>
                      <a:cubicBezTo>
                        <a:pt x="70488" y="110892"/>
                        <a:pt x="68204" y="117068"/>
                        <a:pt x="63634" y="121891"/>
                      </a:cubicBezTo>
                      <a:cubicBezTo>
                        <a:pt x="59087" y="126734"/>
                        <a:pt x="53005" y="129156"/>
                        <a:pt x="45389" y="129156"/>
                      </a:cubicBezTo>
                      <a:cubicBezTo>
                        <a:pt x="36272" y="129156"/>
                        <a:pt x="29186" y="126554"/>
                        <a:pt x="24130" y="121351"/>
                      </a:cubicBezTo>
                      <a:cubicBezTo>
                        <a:pt x="19074" y="116170"/>
                        <a:pt x="16546" y="108947"/>
                        <a:pt x="16546" y="99683"/>
                      </a:cubicBezTo>
                      <a:lnTo>
                        <a:pt x="-1794" y="99683"/>
                      </a:lnTo>
                      <a:cubicBezTo>
                        <a:pt x="-1794" y="112986"/>
                        <a:pt x="2479" y="123731"/>
                        <a:pt x="11025" y="131916"/>
                      </a:cubicBezTo>
                      <a:cubicBezTo>
                        <a:pt x="19592" y="140122"/>
                        <a:pt x="31047" y="144225"/>
                        <a:pt x="45389" y="144225"/>
                      </a:cubicBezTo>
                      <a:cubicBezTo>
                        <a:pt x="58822" y="144225"/>
                        <a:pt x="69431" y="140704"/>
                        <a:pt x="77215" y="133661"/>
                      </a:cubicBezTo>
                      <a:cubicBezTo>
                        <a:pt x="85021" y="126618"/>
                        <a:pt x="88924" y="117248"/>
                        <a:pt x="88924" y="105552"/>
                      </a:cubicBezTo>
                      <a:cubicBezTo>
                        <a:pt x="88924" y="91339"/>
                        <a:pt x="79870" y="74419"/>
                        <a:pt x="61762" y="54791"/>
                      </a:cubicBezTo>
                      <a:lnTo>
                        <a:pt x="23083" y="12851"/>
                      </a:lnTo>
                      <a:lnTo>
                        <a:pt x="95555" y="12851"/>
                      </a:lnTo>
                      <a:lnTo>
                        <a:pt x="95555" y="-2124"/>
                      </a:lnTo>
                      <a:close/>
                    </a:path>
                  </a:pathLst>
                </a:custGeom>
                <a:solidFill>
                  <a:srgbClr val="FFFFFF"/>
                </a:solidFill>
                <a:ln w="32" cap="flat">
                  <a:noFill/>
                  <a:prstDash val="solid"/>
                  <a:round/>
                </a:ln>
              </p:spPr>
              <p:txBody>
                <a:bodyPr rtlCol="0" anchor="ctr"/>
                <a:lstStyle/>
                <a:p>
                  <a:endParaRPr lang="en-GB"/>
                </a:p>
              </p:txBody>
            </p:sp>
          </p:grpSp>
          <p:grpSp>
            <p:nvGrpSpPr>
              <p:cNvPr id="60" name="Graphic 2">
                <a:extLst>
                  <a:ext uri="{FF2B5EF4-FFF2-40B4-BE49-F238E27FC236}">
                    <a16:creationId xmlns:a16="http://schemas.microsoft.com/office/drawing/2014/main" id="{2ECB0F48-65D6-69BC-3CD8-BC4D050CB311}"/>
                  </a:ext>
                </a:extLst>
              </p:cNvPr>
              <p:cNvGrpSpPr/>
              <p:nvPr/>
            </p:nvGrpSpPr>
            <p:grpSpPr>
              <a:xfrm>
                <a:off x="1433200" y="4211526"/>
                <a:ext cx="193556" cy="148347"/>
                <a:chOff x="1433200" y="4211526"/>
                <a:chExt cx="193556" cy="148347"/>
              </a:xfrm>
            </p:grpSpPr>
            <p:sp>
              <p:nvSpPr>
                <p:cNvPr id="61" name="Freeform: Shape 60">
                  <a:extLst>
                    <a:ext uri="{FF2B5EF4-FFF2-40B4-BE49-F238E27FC236}">
                      <a16:creationId xmlns:a16="http://schemas.microsoft.com/office/drawing/2014/main" id="{569BEDCB-A2CD-4A83-E48E-CA63CB8A866E}"/>
                    </a:ext>
                  </a:extLst>
                </p:cNvPr>
                <p:cNvSpPr/>
                <p:nvPr/>
              </p:nvSpPr>
              <p:spPr>
                <a:xfrm>
                  <a:off x="1582334" y="4281734"/>
                  <a:ext cx="44422" cy="12690"/>
                </a:xfrm>
                <a:custGeom>
                  <a:avLst/>
                  <a:gdLst>
                    <a:gd name="connsiteX0" fmla="*/ 44465 w 44422"/>
                    <a:gd name="connsiteY0" fmla="*/ 143 h 12690"/>
                    <a:gd name="connsiteX1" fmla="*/ 42 w 44422"/>
                    <a:gd name="connsiteY1" fmla="*/ 143 h 12690"/>
                  </a:gdLst>
                  <a:ahLst/>
                  <a:cxnLst>
                    <a:cxn ang="0">
                      <a:pos x="connsiteX0" y="connsiteY0"/>
                    </a:cxn>
                    <a:cxn ang="0">
                      <a:pos x="connsiteX1" y="connsiteY1"/>
                    </a:cxn>
                  </a:cxnLst>
                  <a:rect l="l" t="t" r="r" b="b"/>
                  <a:pathLst>
                    <a:path w="44422" h="12690">
                      <a:moveTo>
                        <a:pt x="44465" y="143"/>
                      </a:moveTo>
                      <a:lnTo>
                        <a:pt x="42" y="143"/>
                      </a:lnTo>
                    </a:path>
                  </a:pathLst>
                </a:custGeom>
                <a:solidFill>
                  <a:srgbClr val="FFFFFF"/>
                </a:solidFill>
                <a:ln w="10154" cap="flat">
                  <a:solidFill>
                    <a:srgbClr val="FFFFFF"/>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04F5D477-B311-588D-1BE2-6ED6876287D5}"/>
                    </a:ext>
                  </a:extLst>
                </p:cNvPr>
                <p:cNvSpPr/>
                <p:nvPr/>
              </p:nvSpPr>
              <p:spPr>
                <a:xfrm flipV="1">
                  <a:off x="1433200" y="4211526"/>
                  <a:ext cx="91511" cy="148347"/>
                </a:xfrm>
                <a:custGeom>
                  <a:avLst/>
                  <a:gdLst>
                    <a:gd name="connsiteX0" fmla="*/ 27646 w 91511"/>
                    <a:gd name="connsiteY0" fmla="*/ 80957 h 148347"/>
                    <a:gd name="connsiteX1" fmla="*/ 41417 w 91511"/>
                    <a:gd name="connsiteY1" fmla="*/ 80957 h 148347"/>
                    <a:gd name="connsiteX2" fmla="*/ 61851 w 91511"/>
                    <a:gd name="connsiteY2" fmla="*/ 87810 h 148347"/>
                    <a:gd name="connsiteX3" fmla="*/ 69276 w 91511"/>
                    <a:gd name="connsiteY3" fmla="*/ 105766 h 148347"/>
                    <a:gd name="connsiteX4" fmla="*/ 43987 w 91511"/>
                    <a:gd name="connsiteY4" fmla="*/ 131147 h 148347"/>
                    <a:gd name="connsiteX5" fmla="*/ 25012 w 91511"/>
                    <a:gd name="connsiteY5" fmla="*/ 124326 h 148347"/>
                    <a:gd name="connsiteX6" fmla="*/ 17936 w 91511"/>
                    <a:gd name="connsiteY6" fmla="*/ 106337 h 148347"/>
                    <a:gd name="connsiteX7" fmla="*/ -436 w 91511"/>
                    <a:gd name="connsiteY7" fmla="*/ 106337 h 148347"/>
                    <a:gd name="connsiteX8" fmla="*/ 12098 w 91511"/>
                    <a:gd name="connsiteY8" fmla="*/ 134858 h 148347"/>
                    <a:gd name="connsiteX9" fmla="*/ 43987 w 91511"/>
                    <a:gd name="connsiteY9" fmla="*/ 146216 h 148347"/>
                    <a:gd name="connsiteX10" fmla="*/ 76003 w 91511"/>
                    <a:gd name="connsiteY10" fmla="*/ 135398 h 148347"/>
                    <a:gd name="connsiteX11" fmla="*/ 87616 w 91511"/>
                    <a:gd name="connsiteY11" fmla="*/ 105354 h 148347"/>
                    <a:gd name="connsiteX12" fmla="*/ 81524 w 91511"/>
                    <a:gd name="connsiteY12" fmla="*/ 87112 h 148347"/>
                    <a:gd name="connsiteX13" fmla="*/ 64929 w 91511"/>
                    <a:gd name="connsiteY13" fmla="*/ 73914 h 148347"/>
                    <a:gd name="connsiteX14" fmla="*/ 83301 w 91511"/>
                    <a:gd name="connsiteY14" fmla="*/ 61446 h 148347"/>
                    <a:gd name="connsiteX15" fmla="*/ 89806 w 91511"/>
                    <a:gd name="connsiteY15" fmla="*/ 40127 h 148347"/>
                    <a:gd name="connsiteX16" fmla="*/ 77114 w 91511"/>
                    <a:gd name="connsiteY16" fmla="*/ 9258 h 148347"/>
                    <a:gd name="connsiteX17" fmla="*/ 44082 w 91511"/>
                    <a:gd name="connsiteY17" fmla="*/ -2132 h 148347"/>
                    <a:gd name="connsiteX18" fmla="*/ 11019 w 91511"/>
                    <a:gd name="connsiteY18" fmla="*/ 8877 h 148347"/>
                    <a:gd name="connsiteX19" fmla="*/ -1705 w 91511"/>
                    <a:gd name="connsiteY19" fmla="*/ 37938 h 148347"/>
                    <a:gd name="connsiteX20" fmla="*/ 16730 w 91511"/>
                    <a:gd name="connsiteY20" fmla="*/ 37938 h 148347"/>
                    <a:gd name="connsiteX21" fmla="*/ 24155 w 91511"/>
                    <a:gd name="connsiteY21" fmla="*/ 19695 h 148347"/>
                    <a:gd name="connsiteX22" fmla="*/ 44114 w 91511"/>
                    <a:gd name="connsiteY22" fmla="*/ 12843 h 148347"/>
                    <a:gd name="connsiteX23" fmla="*/ 64421 w 91511"/>
                    <a:gd name="connsiteY23" fmla="*/ 19791 h 148347"/>
                    <a:gd name="connsiteX24" fmla="*/ 71466 w 91511"/>
                    <a:gd name="connsiteY24" fmla="*/ 39714 h 148347"/>
                    <a:gd name="connsiteX25" fmla="*/ 63723 w 91511"/>
                    <a:gd name="connsiteY25" fmla="*/ 59035 h 148347"/>
                    <a:gd name="connsiteX26" fmla="*/ 41417 w 91511"/>
                    <a:gd name="connsiteY26" fmla="*/ 65983 h 148347"/>
                    <a:gd name="connsiteX27" fmla="*/ 27646 w 91511"/>
                    <a:gd name="connsiteY27" fmla="*/ 65983 h 148347"/>
                    <a:gd name="connsiteX28" fmla="*/ 27646 w 91511"/>
                    <a:gd name="connsiteY28" fmla="*/ 80957 h 14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11" h="148347">
                      <a:moveTo>
                        <a:pt x="27646" y="80957"/>
                      </a:moveTo>
                      <a:lnTo>
                        <a:pt x="41417" y="80957"/>
                      </a:lnTo>
                      <a:cubicBezTo>
                        <a:pt x="50090" y="81105"/>
                        <a:pt x="56901" y="83389"/>
                        <a:pt x="61851" y="87810"/>
                      </a:cubicBezTo>
                      <a:cubicBezTo>
                        <a:pt x="66801" y="92230"/>
                        <a:pt x="69276" y="98216"/>
                        <a:pt x="69276" y="105766"/>
                      </a:cubicBezTo>
                      <a:cubicBezTo>
                        <a:pt x="69276" y="122686"/>
                        <a:pt x="60846" y="131147"/>
                        <a:pt x="43987" y="131147"/>
                      </a:cubicBezTo>
                      <a:cubicBezTo>
                        <a:pt x="36054" y="131147"/>
                        <a:pt x="29729" y="128873"/>
                        <a:pt x="25012" y="124326"/>
                      </a:cubicBezTo>
                      <a:cubicBezTo>
                        <a:pt x="20295" y="119799"/>
                        <a:pt x="17936" y="113803"/>
                        <a:pt x="17936" y="106337"/>
                      </a:cubicBezTo>
                      <a:lnTo>
                        <a:pt x="-436" y="106337"/>
                      </a:lnTo>
                      <a:cubicBezTo>
                        <a:pt x="-436" y="117780"/>
                        <a:pt x="3742" y="127287"/>
                        <a:pt x="12098" y="134858"/>
                      </a:cubicBezTo>
                      <a:cubicBezTo>
                        <a:pt x="20474" y="142430"/>
                        <a:pt x="31104" y="146216"/>
                        <a:pt x="43987" y="146216"/>
                      </a:cubicBezTo>
                      <a:cubicBezTo>
                        <a:pt x="57610" y="146216"/>
                        <a:pt x="68282" y="142610"/>
                        <a:pt x="76003" y="135398"/>
                      </a:cubicBezTo>
                      <a:cubicBezTo>
                        <a:pt x="83745" y="128186"/>
                        <a:pt x="87616" y="118171"/>
                        <a:pt x="87616" y="105354"/>
                      </a:cubicBezTo>
                      <a:cubicBezTo>
                        <a:pt x="87616" y="99072"/>
                        <a:pt x="85586" y="92991"/>
                        <a:pt x="81524" y="87112"/>
                      </a:cubicBezTo>
                      <a:cubicBezTo>
                        <a:pt x="77463" y="81232"/>
                        <a:pt x="71931" y="76833"/>
                        <a:pt x="64929" y="73914"/>
                      </a:cubicBezTo>
                      <a:cubicBezTo>
                        <a:pt x="72862" y="71418"/>
                        <a:pt x="78986" y="67262"/>
                        <a:pt x="83301" y="61446"/>
                      </a:cubicBezTo>
                      <a:cubicBezTo>
                        <a:pt x="87638" y="55630"/>
                        <a:pt x="89806" y="48523"/>
                        <a:pt x="89806" y="40127"/>
                      </a:cubicBezTo>
                      <a:cubicBezTo>
                        <a:pt x="89806" y="27161"/>
                        <a:pt x="85575" y="16872"/>
                        <a:pt x="77114" y="9258"/>
                      </a:cubicBezTo>
                      <a:cubicBezTo>
                        <a:pt x="68652" y="1665"/>
                        <a:pt x="57641" y="-2132"/>
                        <a:pt x="44082" y="-2132"/>
                      </a:cubicBezTo>
                      <a:cubicBezTo>
                        <a:pt x="30544" y="-2132"/>
                        <a:pt x="19523" y="1538"/>
                        <a:pt x="11019" y="8877"/>
                      </a:cubicBezTo>
                      <a:cubicBezTo>
                        <a:pt x="2536" y="16216"/>
                        <a:pt x="-1705" y="25903"/>
                        <a:pt x="-1705" y="37938"/>
                      </a:cubicBezTo>
                      <a:lnTo>
                        <a:pt x="16730" y="37938"/>
                      </a:lnTo>
                      <a:cubicBezTo>
                        <a:pt x="16730" y="30345"/>
                        <a:pt x="19205" y="24264"/>
                        <a:pt x="24155" y="19695"/>
                      </a:cubicBezTo>
                      <a:cubicBezTo>
                        <a:pt x="29126" y="15127"/>
                        <a:pt x="35779" y="12843"/>
                        <a:pt x="44114" y="12843"/>
                      </a:cubicBezTo>
                      <a:cubicBezTo>
                        <a:pt x="52956" y="12843"/>
                        <a:pt x="59725" y="15159"/>
                        <a:pt x="64421" y="19791"/>
                      </a:cubicBezTo>
                      <a:cubicBezTo>
                        <a:pt x="69117" y="24423"/>
                        <a:pt x="71466" y="31064"/>
                        <a:pt x="71466" y="39714"/>
                      </a:cubicBezTo>
                      <a:cubicBezTo>
                        <a:pt x="71466" y="48111"/>
                        <a:pt x="68885" y="54551"/>
                        <a:pt x="63723" y="59035"/>
                      </a:cubicBezTo>
                      <a:cubicBezTo>
                        <a:pt x="58583" y="63540"/>
                        <a:pt x="51147" y="65856"/>
                        <a:pt x="41417" y="65983"/>
                      </a:cubicBezTo>
                      <a:lnTo>
                        <a:pt x="27646" y="65983"/>
                      </a:lnTo>
                      <a:lnTo>
                        <a:pt x="27646" y="80957"/>
                      </a:lnTo>
                      <a:close/>
                    </a:path>
                  </a:pathLst>
                </a:custGeom>
                <a:solidFill>
                  <a:srgbClr val="FFFFFF"/>
                </a:solidFill>
                <a:ln w="32" cap="flat">
                  <a:noFill/>
                  <a:prstDash val="solid"/>
                  <a:round/>
                </a:ln>
              </p:spPr>
              <p:txBody>
                <a:bodyPr rtlCol="0" anchor="ctr"/>
                <a:lstStyle/>
                <a:p>
                  <a:endParaRPr lang="en-GB"/>
                </a:p>
              </p:txBody>
            </p:sp>
          </p:grpSp>
          <p:grpSp>
            <p:nvGrpSpPr>
              <p:cNvPr id="63" name="Graphic 2">
                <a:extLst>
                  <a:ext uri="{FF2B5EF4-FFF2-40B4-BE49-F238E27FC236}">
                    <a16:creationId xmlns:a16="http://schemas.microsoft.com/office/drawing/2014/main" id="{D8DD5954-3E39-0499-89C0-4A5D59DADA71}"/>
                  </a:ext>
                </a:extLst>
              </p:cNvPr>
              <p:cNvGrpSpPr/>
              <p:nvPr/>
            </p:nvGrpSpPr>
            <p:grpSpPr>
              <a:xfrm>
                <a:off x="1429138" y="3713888"/>
                <a:ext cx="197618" cy="144350"/>
                <a:chOff x="1429138" y="3713888"/>
                <a:chExt cx="197618" cy="144350"/>
              </a:xfrm>
            </p:grpSpPr>
            <p:sp>
              <p:nvSpPr>
                <p:cNvPr id="64" name="Freeform: Shape 63">
                  <a:extLst>
                    <a:ext uri="{FF2B5EF4-FFF2-40B4-BE49-F238E27FC236}">
                      <a16:creationId xmlns:a16="http://schemas.microsoft.com/office/drawing/2014/main" id="{E7FA5CE5-1799-7AC3-EF6F-C96779DBC4C2}"/>
                    </a:ext>
                  </a:extLst>
                </p:cNvPr>
                <p:cNvSpPr/>
                <p:nvPr/>
              </p:nvSpPr>
              <p:spPr>
                <a:xfrm>
                  <a:off x="1582334" y="3782098"/>
                  <a:ext cx="44422" cy="12690"/>
                </a:xfrm>
                <a:custGeom>
                  <a:avLst/>
                  <a:gdLst>
                    <a:gd name="connsiteX0" fmla="*/ 44465 w 44422"/>
                    <a:gd name="connsiteY0" fmla="*/ 104 h 12690"/>
                    <a:gd name="connsiteX1" fmla="*/ 42 w 44422"/>
                    <a:gd name="connsiteY1" fmla="*/ 104 h 12690"/>
                  </a:gdLst>
                  <a:ahLst/>
                  <a:cxnLst>
                    <a:cxn ang="0">
                      <a:pos x="connsiteX0" y="connsiteY0"/>
                    </a:cxn>
                    <a:cxn ang="0">
                      <a:pos x="connsiteX1" y="connsiteY1"/>
                    </a:cxn>
                  </a:cxnLst>
                  <a:rect l="l" t="t" r="r" b="b"/>
                  <a:pathLst>
                    <a:path w="44422" h="12690">
                      <a:moveTo>
                        <a:pt x="44465" y="104"/>
                      </a:moveTo>
                      <a:lnTo>
                        <a:pt x="42" y="104"/>
                      </a:lnTo>
                    </a:path>
                  </a:pathLst>
                </a:custGeom>
                <a:solidFill>
                  <a:srgbClr val="FFFFFF"/>
                </a:solidFill>
                <a:ln w="10154" cap="flat">
                  <a:solidFill>
                    <a:srgbClr val="FFFFFF"/>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0AFCCE3C-6B4B-AEA1-8D49-6C8FCA50F10D}"/>
                    </a:ext>
                  </a:extLst>
                </p:cNvPr>
                <p:cNvSpPr/>
                <p:nvPr/>
              </p:nvSpPr>
              <p:spPr>
                <a:xfrm flipV="1">
                  <a:off x="1429138" y="3713888"/>
                  <a:ext cx="104203" cy="144350"/>
                </a:xfrm>
                <a:custGeom>
                  <a:avLst/>
                  <a:gdLst>
                    <a:gd name="connsiteX0" fmla="*/ 82404 w 104203"/>
                    <a:gd name="connsiteY0" fmla="*/ 46305 h 144350"/>
                    <a:gd name="connsiteX1" fmla="*/ 102426 w 104203"/>
                    <a:gd name="connsiteY1" fmla="*/ 46305 h 144350"/>
                    <a:gd name="connsiteX2" fmla="*/ 102426 w 104203"/>
                    <a:gd name="connsiteY2" fmla="*/ 31331 h 144350"/>
                    <a:gd name="connsiteX3" fmla="*/ 82404 w 104203"/>
                    <a:gd name="connsiteY3" fmla="*/ 31331 h 144350"/>
                    <a:gd name="connsiteX4" fmla="*/ 82404 w 104203"/>
                    <a:gd name="connsiteY4" fmla="*/ -2171 h 144350"/>
                    <a:gd name="connsiteX5" fmla="*/ 63969 w 104203"/>
                    <a:gd name="connsiteY5" fmla="*/ -2171 h 144350"/>
                    <a:gd name="connsiteX6" fmla="*/ 63969 w 104203"/>
                    <a:gd name="connsiteY6" fmla="*/ 31331 h 144350"/>
                    <a:gd name="connsiteX7" fmla="*/ -1777 w 104203"/>
                    <a:gd name="connsiteY7" fmla="*/ 31331 h 144350"/>
                    <a:gd name="connsiteX8" fmla="*/ -1777 w 104203"/>
                    <a:gd name="connsiteY8" fmla="*/ 42149 h 144350"/>
                    <a:gd name="connsiteX9" fmla="*/ 62858 w 104203"/>
                    <a:gd name="connsiteY9" fmla="*/ 142179 h 144350"/>
                    <a:gd name="connsiteX10" fmla="*/ 82404 w 104203"/>
                    <a:gd name="connsiteY10" fmla="*/ 142179 h 144350"/>
                    <a:gd name="connsiteX11" fmla="*/ 82404 w 104203"/>
                    <a:gd name="connsiteY11" fmla="*/ 46305 h 144350"/>
                    <a:gd name="connsiteX12" fmla="*/ 19038 w 104203"/>
                    <a:gd name="connsiteY12" fmla="*/ 46305 h 144350"/>
                    <a:gd name="connsiteX13" fmla="*/ 63969 w 104203"/>
                    <a:gd name="connsiteY13" fmla="*/ 46305 h 144350"/>
                    <a:gd name="connsiteX14" fmla="*/ 63969 w 104203"/>
                    <a:gd name="connsiteY14" fmla="*/ 117085 h 144350"/>
                    <a:gd name="connsiteX15" fmla="*/ 61779 w 104203"/>
                    <a:gd name="connsiteY15" fmla="*/ 113119 h 144350"/>
                    <a:gd name="connsiteX16" fmla="*/ 19038 w 104203"/>
                    <a:gd name="connsiteY16" fmla="*/ 46305 h 14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3" h="144350">
                      <a:moveTo>
                        <a:pt x="82404" y="46305"/>
                      </a:moveTo>
                      <a:lnTo>
                        <a:pt x="102426" y="46305"/>
                      </a:lnTo>
                      <a:lnTo>
                        <a:pt x="102426" y="31331"/>
                      </a:lnTo>
                      <a:lnTo>
                        <a:pt x="82404" y="31331"/>
                      </a:lnTo>
                      <a:lnTo>
                        <a:pt x="82404" y="-2171"/>
                      </a:lnTo>
                      <a:lnTo>
                        <a:pt x="63969" y="-2171"/>
                      </a:lnTo>
                      <a:lnTo>
                        <a:pt x="63969" y="31331"/>
                      </a:lnTo>
                      <a:lnTo>
                        <a:pt x="-1777" y="31331"/>
                      </a:lnTo>
                      <a:lnTo>
                        <a:pt x="-1777" y="42149"/>
                      </a:lnTo>
                      <a:lnTo>
                        <a:pt x="62858" y="142179"/>
                      </a:lnTo>
                      <a:lnTo>
                        <a:pt x="82404" y="142179"/>
                      </a:lnTo>
                      <a:lnTo>
                        <a:pt x="82404" y="46305"/>
                      </a:lnTo>
                      <a:close/>
                      <a:moveTo>
                        <a:pt x="19038" y="46305"/>
                      </a:moveTo>
                      <a:lnTo>
                        <a:pt x="63969" y="46305"/>
                      </a:lnTo>
                      <a:lnTo>
                        <a:pt x="63969" y="117085"/>
                      </a:lnTo>
                      <a:lnTo>
                        <a:pt x="61779" y="113119"/>
                      </a:lnTo>
                      <a:lnTo>
                        <a:pt x="19038" y="46305"/>
                      </a:lnTo>
                      <a:close/>
                    </a:path>
                  </a:pathLst>
                </a:custGeom>
                <a:solidFill>
                  <a:srgbClr val="FFFFFF"/>
                </a:solidFill>
                <a:ln w="32" cap="flat">
                  <a:noFill/>
                  <a:prstDash val="solid"/>
                  <a:round/>
                </a:ln>
              </p:spPr>
              <p:txBody>
                <a:bodyPr rtlCol="0" anchor="ctr"/>
                <a:lstStyle/>
                <a:p>
                  <a:endParaRPr lang="en-GB"/>
                </a:p>
              </p:txBody>
            </p:sp>
          </p:grpSp>
          <p:grpSp>
            <p:nvGrpSpPr>
              <p:cNvPr id="66" name="Graphic 2">
                <a:extLst>
                  <a:ext uri="{FF2B5EF4-FFF2-40B4-BE49-F238E27FC236}">
                    <a16:creationId xmlns:a16="http://schemas.microsoft.com/office/drawing/2014/main" id="{D8773650-88AC-8C15-646B-A3712759ACD2}"/>
                  </a:ext>
                </a:extLst>
              </p:cNvPr>
              <p:cNvGrpSpPr/>
              <p:nvPr/>
            </p:nvGrpSpPr>
            <p:grpSpPr>
              <a:xfrm>
                <a:off x="1439134" y="3214261"/>
                <a:ext cx="187622" cy="146349"/>
                <a:chOff x="1439134" y="3214261"/>
                <a:chExt cx="187622" cy="146349"/>
              </a:xfrm>
            </p:grpSpPr>
            <p:sp>
              <p:nvSpPr>
                <p:cNvPr id="67" name="Freeform: Shape 66">
                  <a:extLst>
                    <a:ext uri="{FF2B5EF4-FFF2-40B4-BE49-F238E27FC236}">
                      <a16:creationId xmlns:a16="http://schemas.microsoft.com/office/drawing/2014/main" id="{FCE351AE-27D2-2CC1-DD99-0B1468FBDE51}"/>
                    </a:ext>
                  </a:extLst>
                </p:cNvPr>
                <p:cNvSpPr/>
                <p:nvPr/>
              </p:nvSpPr>
              <p:spPr>
                <a:xfrm>
                  <a:off x="1582334" y="3282470"/>
                  <a:ext cx="44422" cy="12690"/>
                </a:xfrm>
                <a:custGeom>
                  <a:avLst/>
                  <a:gdLst>
                    <a:gd name="connsiteX0" fmla="*/ 44465 w 44422"/>
                    <a:gd name="connsiteY0" fmla="*/ 64 h 12690"/>
                    <a:gd name="connsiteX1" fmla="*/ 42 w 44422"/>
                    <a:gd name="connsiteY1" fmla="*/ 64 h 12690"/>
                  </a:gdLst>
                  <a:ahLst/>
                  <a:cxnLst>
                    <a:cxn ang="0">
                      <a:pos x="connsiteX0" y="connsiteY0"/>
                    </a:cxn>
                    <a:cxn ang="0">
                      <a:pos x="connsiteX1" y="connsiteY1"/>
                    </a:cxn>
                  </a:cxnLst>
                  <a:rect l="l" t="t" r="r" b="b"/>
                  <a:pathLst>
                    <a:path w="44422" h="12690">
                      <a:moveTo>
                        <a:pt x="44465" y="64"/>
                      </a:moveTo>
                      <a:lnTo>
                        <a:pt x="42" y="64"/>
                      </a:lnTo>
                    </a:path>
                  </a:pathLst>
                </a:custGeom>
                <a:solidFill>
                  <a:srgbClr val="FFFFFF"/>
                </a:solidFill>
                <a:ln w="10154" cap="flat">
                  <a:solidFill>
                    <a:srgbClr val="FFFFFF"/>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B5CCB8CE-13F3-813D-B8CD-ABC171B99E20}"/>
                    </a:ext>
                  </a:extLst>
                </p:cNvPr>
                <p:cNvSpPr/>
                <p:nvPr/>
              </p:nvSpPr>
              <p:spPr>
                <a:xfrm flipV="1">
                  <a:off x="1439134" y="3214261"/>
                  <a:ext cx="90749" cy="146349"/>
                </a:xfrm>
                <a:custGeom>
                  <a:avLst/>
                  <a:gdLst>
                    <a:gd name="connsiteX0" fmla="*/ 3292 w 90749"/>
                    <a:gd name="connsiteY0" fmla="*/ 72185 h 146349"/>
                    <a:gd name="connsiteX1" fmla="*/ 10622 w 90749"/>
                    <a:gd name="connsiteY1" fmla="*/ 144170 h 146349"/>
                    <a:gd name="connsiteX2" fmla="*/ 84586 w 90749"/>
                    <a:gd name="connsiteY2" fmla="*/ 144170 h 146349"/>
                    <a:gd name="connsiteX3" fmla="*/ 84586 w 90749"/>
                    <a:gd name="connsiteY3" fmla="*/ 127229 h 146349"/>
                    <a:gd name="connsiteX4" fmla="*/ 26202 w 90749"/>
                    <a:gd name="connsiteY4" fmla="*/ 127229 h 146349"/>
                    <a:gd name="connsiteX5" fmla="*/ 21823 w 90749"/>
                    <a:gd name="connsiteY5" fmla="*/ 87858 h 146349"/>
                    <a:gd name="connsiteX6" fmla="*/ 45938 w 90749"/>
                    <a:gd name="connsiteY6" fmla="*/ 94108 h 146349"/>
                    <a:gd name="connsiteX7" fmla="*/ 77256 w 90749"/>
                    <a:gd name="connsiteY7" fmla="*/ 81069 h 146349"/>
                    <a:gd name="connsiteX8" fmla="*/ 88870 w 90749"/>
                    <a:gd name="connsiteY8" fmla="*/ 45822 h 146349"/>
                    <a:gd name="connsiteX9" fmla="*/ 76812 w 90749"/>
                    <a:gd name="connsiteY9" fmla="*/ 10670 h 146349"/>
                    <a:gd name="connsiteX10" fmla="*/ 43146 w 90749"/>
                    <a:gd name="connsiteY10" fmla="*/ -2179 h 146349"/>
                    <a:gd name="connsiteX11" fmla="*/ 11891 w 90749"/>
                    <a:gd name="connsiteY11" fmla="*/ 8418 h 146349"/>
                    <a:gd name="connsiteX12" fmla="*/ -1880 w 90749"/>
                    <a:gd name="connsiteY12" fmla="*/ 37795 h 146349"/>
                    <a:gd name="connsiteX13" fmla="*/ 15477 w 90749"/>
                    <a:gd name="connsiteY13" fmla="*/ 37795 h 146349"/>
                    <a:gd name="connsiteX14" fmla="*/ 24298 w 90749"/>
                    <a:gd name="connsiteY14" fmla="*/ 19077 h 146349"/>
                    <a:gd name="connsiteX15" fmla="*/ 43146 w 90749"/>
                    <a:gd name="connsiteY15" fmla="*/ 12796 h 146349"/>
                    <a:gd name="connsiteX16" fmla="*/ 63231 w 90749"/>
                    <a:gd name="connsiteY16" fmla="*/ 21520 h 146349"/>
                    <a:gd name="connsiteX17" fmla="*/ 70529 w 90749"/>
                    <a:gd name="connsiteY17" fmla="*/ 45631 h 146349"/>
                    <a:gd name="connsiteX18" fmla="*/ 62629 w 90749"/>
                    <a:gd name="connsiteY18" fmla="*/ 68854 h 146349"/>
                    <a:gd name="connsiteX19" fmla="*/ 41655 w 90749"/>
                    <a:gd name="connsiteY19" fmla="*/ 77642 h 146349"/>
                    <a:gd name="connsiteX20" fmla="*/ 22807 w 90749"/>
                    <a:gd name="connsiteY20" fmla="*/ 72408 h 146349"/>
                    <a:gd name="connsiteX21" fmla="*/ 17952 w 90749"/>
                    <a:gd name="connsiteY21" fmla="*/ 68442 h 146349"/>
                    <a:gd name="connsiteX22" fmla="*/ 3292 w 90749"/>
                    <a:gd name="connsiteY22" fmla="*/ 72185 h 1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9" h="146349">
                      <a:moveTo>
                        <a:pt x="3292" y="72185"/>
                      </a:moveTo>
                      <a:lnTo>
                        <a:pt x="10622" y="144170"/>
                      </a:lnTo>
                      <a:lnTo>
                        <a:pt x="84586" y="144170"/>
                      </a:lnTo>
                      <a:lnTo>
                        <a:pt x="84586" y="127229"/>
                      </a:lnTo>
                      <a:lnTo>
                        <a:pt x="26202" y="127229"/>
                      </a:lnTo>
                      <a:lnTo>
                        <a:pt x="21823" y="87858"/>
                      </a:lnTo>
                      <a:cubicBezTo>
                        <a:pt x="28909" y="92024"/>
                        <a:pt x="36948" y="94108"/>
                        <a:pt x="45938" y="94108"/>
                      </a:cubicBezTo>
                      <a:cubicBezTo>
                        <a:pt x="59075" y="94108"/>
                        <a:pt x="69514" y="89761"/>
                        <a:pt x="77256" y="81069"/>
                      </a:cubicBezTo>
                      <a:cubicBezTo>
                        <a:pt x="84999" y="72376"/>
                        <a:pt x="88870" y="60627"/>
                        <a:pt x="88870" y="45822"/>
                      </a:cubicBezTo>
                      <a:cubicBezTo>
                        <a:pt x="88870" y="30953"/>
                        <a:pt x="84850" y="19236"/>
                        <a:pt x="76812" y="10670"/>
                      </a:cubicBezTo>
                      <a:cubicBezTo>
                        <a:pt x="68774" y="2104"/>
                        <a:pt x="57552" y="-2179"/>
                        <a:pt x="43146" y="-2179"/>
                      </a:cubicBezTo>
                      <a:cubicBezTo>
                        <a:pt x="30390" y="-2179"/>
                        <a:pt x="19972" y="1353"/>
                        <a:pt x="11891" y="8418"/>
                      </a:cubicBezTo>
                      <a:cubicBezTo>
                        <a:pt x="3832" y="15503"/>
                        <a:pt x="-759" y="25295"/>
                        <a:pt x="-1880" y="37795"/>
                      </a:cubicBezTo>
                      <a:lnTo>
                        <a:pt x="15477" y="37795"/>
                      </a:lnTo>
                      <a:cubicBezTo>
                        <a:pt x="16598" y="29525"/>
                        <a:pt x="19538" y="23286"/>
                        <a:pt x="24298" y="19077"/>
                      </a:cubicBezTo>
                      <a:cubicBezTo>
                        <a:pt x="29058" y="14889"/>
                        <a:pt x="35340" y="12796"/>
                        <a:pt x="43146" y="12796"/>
                      </a:cubicBezTo>
                      <a:cubicBezTo>
                        <a:pt x="51671" y="12796"/>
                        <a:pt x="58366" y="15704"/>
                        <a:pt x="63231" y="21520"/>
                      </a:cubicBezTo>
                      <a:cubicBezTo>
                        <a:pt x="68097" y="27336"/>
                        <a:pt x="70529" y="35374"/>
                        <a:pt x="70529" y="45631"/>
                      </a:cubicBezTo>
                      <a:cubicBezTo>
                        <a:pt x="70529" y="55276"/>
                        <a:pt x="67896" y="63017"/>
                        <a:pt x="62629" y="68854"/>
                      </a:cubicBezTo>
                      <a:cubicBezTo>
                        <a:pt x="57383" y="74713"/>
                        <a:pt x="50391" y="77642"/>
                        <a:pt x="41655" y="77642"/>
                      </a:cubicBezTo>
                      <a:cubicBezTo>
                        <a:pt x="33658" y="77642"/>
                        <a:pt x="27376" y="75897"/>
                        <a:pt x="22807" y="72408"/>
                      </a:cubicBezTo>
                      <a:lnTo>
                        <a:pt x="17952" y="68442"/>
                      </a:lnTo>
                      <a:lnTo>
                        <a:pt x="3292" y="72185"/>
                      </a:lnTo>
                      <a:close/>
                    </a:path>
                  </a:pathLst>
                </a:custGeom>
                <a:solidFill>
                  <a:srgbClr val="FFFFFF"/>
                </a:solidFill>
                <a:ln w="32" cap="flat">
                  <a:noFill/>
                  <a:prstDash val="solid"/>
                  <a:round/>
                </a:ln>
              </p:spPr>
              <p:txBody>
                <a:bodyPr rtlCol="0" anchor="ctr"/>
                <a:lstStyle/>
                <a:p>
                  <a:endParaRPr lang="en-GB"/>
                </a:p>
              </p:txBody>
            </p:sp>
          </p:grpSp>
          <p:grpSp>
            <p:nvGrpSpPr>
              <p:cNvPr id="69" name="Graphic 2">
                <a:extLst>
                  <a:ext uri="{FF2B5EF4-FFF2-40B4-BE49-F238E27FC236}">
                    <a16:creationId xmlns:a16="http://schemas.microsoft.com/office/drawing/2014/main" id="{C1C701E7-4593-1EAB-DE8A-988ADE5537C8}"/>
                  </a:ext>
                </a:extLst>
              </p:cNvPr>
              <p:cNvGrpSpPr/>
              <p:nvPr/>
            </p:nvGrpSpPr>
            <p:grpSpPr>
              <a:xfrm>
                <a:off x="1436976" y="2714533"/>
                <a:ext cx="189780" cy="146444"/>
                <a:chOff x="1436976" y="2714533"/>
                <a:chExt cx="189780" cy="146444"/>
              </a:xfrm>
            </p:grpSpPr>
            <p:sp>
              <p:nvSpPr>
                <p:cNvPr id="70" name="Freeform: Shape 69">
                  <a:extLst>
                    <a:ext uri="{FF2B5EF4-FFF2-40B4-BE49-F238E27FC236}">
                      <a16:creationId xmlns:a16="http://schemas.microsoft.com/office/drawing/2014/main" id="{A58B50FA-F58B-9E81-AF76-BC0CFA5EFB5E}"/>
                    </a:ext>
                  </a:extLst>
                </p:cNvPr>
                <p:cNvSpPr/>
                <p:nvPr/>
              </p:nvSpPr>
              <p:spPr>
                <a:xfrm>
                  <a:off x="1582334" y="2782838"/>
                  <a:ext cx="44422" cy="12690"/>
                </a:xfrm>
                <a:custGeom>
                  <a:avLst/>
                  <a:gdLst>
                    <a:gd name="connsiteX0" fmla="*/ 44465 w 44422"/>
                    <a:gd name="connsiteY0" fmla="*/ 25 h 12690"/>
                    <a:gd name="connsiteX1" fmla="*/ 42 w 44422"/>
                    <a:gd name="connsiteY1" fmla="*/ 25 h 12690"/>
                  </a:gdLst>
                  <a:ahLst/>
                  <a:cxnLst>
                    <a:cxn ang="0">
                      <a:pos x="connsiteX0" y="connsiteY0"/>
                    </a:cxn>
                    <a:cxn ang="0">
                      <a:pos x="connsiteX1" y="connsiteY1"/>
                    </a:cxn>
                  </a:cxnLst>
                  <a:rect l="l" t="t" r="r" b="b"/>
                  <a:pathLst>
                    <a:path w="44422" h="12690">
                      <a:moveTo>
                        <a:pt x="44465" y="25"/>
                      </a:moveTo>
                      <a:lnTo>
                        <a:pt x="42" y="25"/>
                      </a:lnTo>
                    </a:path>
                  </a:pathLst>
                </a:custGeom>
                <a:solidFill>
                  <a:srgbClr val="FFFFFF"/>
                </a:solidFill>
                <a:ln w="10154" cap="flat">
                  <a:solidFill>
                    <a:srgbClr val="FFFFFF"/>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80D16A95-BBD6-2B58-4592-FC29EC57B013}"/>
                    </a:ext>
                  </a:extLst>
                </p:cNvPr>
                <p:cNvSpPr/>
                <p:nvPr/>
              </p:nvSpPr>
              <p:spPr>
                <a:xfrm flipV="1">
                  <a:off x="1436976" y="2714533"/>
                  <a:ext cx="91225" cy="146444"/>
                </a:xfrm>
                <a:custGeom>
                  <a:avLst/>
                  <a:gdLst>
                    <a:gd name="connsiteX0" fmla="*/ 69067 w 91225"/>
                    <a:gd name="connsiteY0" fmla="*/ 144225 h 146444"/>
                    <a:gd name="connsiteX1" fmla="*/ 69067 w 91225"/>
                    <a:gd name="connsiteY1" fmla="*/ 128679 h 146444"/>
                    <a:gd name="connsiteX2" fmla="*/ 65703 w 91225"/>
                    <a:gd name="connsiteY2" fmla="*/ 128679 h 146444"/>
                    <a:gd name="connsiteX3" fmla="*/ 31593 w 91225"/>
                    <a:gd name="connsiteY3" fmla="*/ 115957 h 146444"/>
                    <a:gd name="connsiteX4" fmla="*/ 16902 w 91225"/>
                    <a:gd name="connsiteY4" fmla="*/ 81377 h 146444"/>
                    <a:gd name="connsiteX5" fmla="*/ 48029 w 91225"/>
                    <a:gd name="connsiteY5" fmla="*/ 94448 h 146444"/>
                    <a:gd name="connsiteX6" fmla="*/ 78142 w 91225"/>
                    <a:gd name="connsiteY6" fmla="*/ 81155 h 146444"/>
                    <a:gd name="connsiteX7" fmla="*/ 89406 w 91225"/>
                    <a:gd name="connsiteY7" fmla="*/ 46859 h 146444"/>
                    <a:gd name="connsiteX8" fmla="*/ 77253 w 91225"/>
                    <a:gd name="connsiteY8" fmla="*/ 11168 h 146444"/>
                    <a:gd name="connsiteX9" fmla="*/ 44666 w 91225"/>
                    <a:gd name="connsiteY9" fmla="*/ -2220 h 146444"/>
                    <a:gd name="connsiteX10" fmla="*/ 11063 w 91225"/>
                    <a:gd name="connsiteY10" fmla="*/ 13707 h 146444"/>
                    <a:gd name="connsiteX11" fmla="*/ -1819 w 91225"/>
                    <a:gd name="connsiteY11" fmla="*/ 54696 h 146444"/>
                    <a:gd name="connsiteX12" fmla="*/ -1819 w 91225"/>
                    <a:gd name="connsiteY12" fmla="*/ 61739 h 146444"/>
                    <a:gd name="connsiteX13" fmla="*/ 15156 w 91225"/>
                    <a:gd name="connsiteY13" fmla="*/ 122651 h 146444"/>
                    <a:gd name="connsiteX14" fmla="*/ 65798 w 91225"/>
                    <a:gd name="connsiteY14" fmla="*/ 144225 h 146444"/>
                    <a:gd name="connsiteX15" fmla="*/ 69067 w 91225"/>
                    <a:gd name="connsiteY15" fmla="*/ 144225 h 146444"/>
                    <a:gd name="connsiteX16" fmla="*/ 44983 w 91225"/>
                    <a:gd name="connsiteY16" fmla="*/ 79188 h 146444"/>
                    <a:gd name="connsiteX17" fmla="*/ 27627 w 91225"/>
                    <a:gd name="connsiteY17" fmla="*/ 73541 h 146444"/>
                    <a:gd name="connsiteX18" fmla="*/ 16616 w 91225"/>
                    <a:gd name="connsiteY18" fmla="*/ 59359 h 146444"/>
                    <a:gd name="connsiteX19" fmla="*/ 16616 w 91225"/>
                    <a:gd name="connsiteY19" fmla="*/ 52634 h 146444"/>
                    <a:gd name="connsiteX20" fmla="*/ 24644 w 91225"/>
                    <a:gd name="connsiteY20" fmla="*/ 23859 h 146444"/>
                    <a:gd name="connsiteX21" fmla="*/ 44666 w 91225"/>
                    <a:gd name="connsiteY21" fmla="*/ 12977 h 146444"/>
                    <a:gd name="connsiteX22" fmla="*/ 64148 w 91225"/>
                    <a:gd name="connsiteY22" fmla="*/ 22082 h 146444"/>
                    <a:gd name="connsiteX23" fmla="*/ 71256 w 91225"/>
                    <a:gd name="connsiteY23" fmla="*/ 45971 h 146444"/>
                    <a:gd name="connsiteX24" fmla="*/ 64053 w 91225"/>
                    <a:gd name="connsiteY24" fmla="*/ 70019 h 146444"/>
                    <a:gd name="connsiteX25" fmla="*/ 44983 w 91225"/>
                    <a:gd name="connsiteY25" fmla="*/ 79188 h 14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5" h="146444">
                      <a:moveTo>
                        <a:pt x="69067" y="144225"/>
                      </a:moveTo>
                      <a:lnTo>
                        <a:pt x="69067" y="128679"/>
                      </a:lnTo>
                      <a:lnTo>
                        <a:pt x="65703" y="128679"/>
                      </a:lnTo>
                      <a:cubicBezTo>
                        <a:pt x="51425" y="128404"/>
                        <a:pt x="40054" y="124164"/>
                        <a:pt x="31593" y="115957"/>
                      </a:cubicBezTo>
                      <a:cubicBezTo>
                        <a:pt x="23131" y="107772"/>
                        <a:pt x="18234" y="96245"/>
                        <a:pt x="16902" y="81377"/>
                      </a:cubicBezTo>
                      <a:cubicBezTo>
                        <a:pt x="24517" y="90091"/>
                        <a:pt x="34893" y="94448"/>
                        <a:pt x="48029" y="94448"/>
                      </a:cubicBezTo>
                      <a:cubicBezTo>
                        <a:pt x="60595" y="94448"/>
                        <a:pt x="70632" y="90016"/>
                        <a:pt x="78142" y="81155"/>
                      </a:cubicBezTo>
                      <a:cubicBezTo>
                        <a:pt x="85651" y="72314"/>
                        <a:pt x="89406" y="60882"/>
                        <a:pt x="89406" y="46859"/>
                      </a:cubicBezTo>
                      <a:cubicBezTo>
                        <a:pt x="89406" y="31991"/>
                        <a:pt x="85355" y="20094"/>
                        <a:pt x="77253" y="11168"/>
                      </a:cubicBezTo>
                      <a:cubicBezTo>
                        <a:pt x="69151" y="2243"/>
                        <a:pt x="58289" y="-2220"/>
                        <a:pt x="44666" y="-2220"/>
                      </a:cubicBezTo>
                      <a:cubicBezTo>
                        <a:pt x="30853" y="-2220"/>
                        <a:pt x="19652" y="3089"/>
                        <a:pt x="11063" y="13707"/>
                      </a:cubicBezTo>
                      <a:cubicBezTo>
                        <a:pt x="2475" y="24324"/>
                        <a:pt x="-1819" y="37987"/>
                        <a:pt x="-1819" y="54696"/>
                      </a:cubicBezTo>
                      <a:lnTo>
                        <a:pt x="-1819" y="61739"/>
                      </a:lnTo>
                      <a:cubicBezTo>
                        <a:pt x="-1819" y="88303"/>
                        <a:pt x="3839" y="108607"/>
                        <a:pt x="15156" y="122651"/>
                      </a:cubicBezTo>
                      <a:cubicBezTo>
                        <a:pt x="26495" y="136716"/>
                        <a:pt x="43375" y="143907"/>
                        <a:pt x="65798" y="144225"/>
                      </a:cubicBezTo>
                      <a:lnTo>
                        <a:pt x="69067" y="144225"/>
                      </a:lnTo>
                      <a:close/>
                      <a:moveTo>
                        <a:pt x="44983" y="79188"/>
                      </a:moveTo>
                      <a:cubicBezTo>
                        <a:pt x="38701" y="79188"/>
                        <a:pt x="32915" y="77305"/>
                        <a:pt x="27627" y="73541"/>
                      </a:cubicBezTo>
                      <a:cubicBezTo>
                        <a:pt x="22338" y="69776"/>
                        <a:pt x="18668" y="65049"/>
                        <a:pt x="16616" y="59359"/>
                      </a:cubicBezTo>
                      <a:lnTo>
                        <a:pt x="16616" y="52634"/>
                      </a:lnTo>
                      <a:cubicBezTo>
                        <a:pt x="16616" y="40726"/>
                        <a:pt x="19292" y="31134"/>
                        <a:pt x="24644" y="23859"/>
                      </a:cubicBezTo>
                      <a:cubicBezTo>
                        <a:pt x="29996" y="16604"/>
                        <a:pt x="36670" y="12977"/>
                        <a:pt x="44666" y="12977"/>
                      </a:cubicBezTo>
                      <a:cubicBezTo>
                        <a:pt x="52937" y="12977"/>
                        <a:pt x="59431" y="16012"/>
                        <a:pt x="64148" y="22082"/>
                      </a:cubicBezTo>
                      <a:cubicBezTo>
                        <a:pt x="68887" y="28173"/>
                        <a:pt x="71256" y="36136"/>
                        <a:pt x="71256" y="45971"/>
                      </a:cubicBezTo>
                      <a:cubicBezTo>
                        <a:pt x="71256" y="55891"/>
                        <a:pt x="68855" y="63906"/>
                        <a:pt x="64053" y="70019"/>
                      </a:cubicBezTo>
                      <a:cubicBezTo>
                        <a:pt x="59272" y="76132"/>
                        <a:pt x="52916" y="79188"/>
                        <a:pt x="44983" y="79188"/>
                      </a:cubicBezTo>
                      <a:close/>
                    </a:path>
                  </a:pathLst>
                </a:custGeom>
                <a:solidFill>
                  <a:srgbClr val="FFFFFF"/>
                </a:solidFill>
                <a:ln w="32" cap="flat">
                  <a:noFill/>
                  <a:prstDash val="solid"/>
                  <a:round/>
                </a:ln>
              </p:spPr>
              <p:txBody>
                <a:bodyPr rtlCol="0" anchor="ctr"/>
                <a:lstStyle/>
                <a:p>
                  <a:endParaRPr lang="en-GB"/>
                </a:p>
              </p:txBody>
            </p:sp>
          </p:grpSp>
          <p:grpSp>
            <p:nvGrpSpPr>
              <p:cNvPr id="72" name="Graphic 2">
                <a:extLst>
                  <a:ext uri="{FF2B5EF4-FFF2-40B4-BE49-F238E27FC236}">
                    <a16:creationId xmlns:a16="http://schemas.microsoft.com/office/drawing/2014/main" id="{A74D6D9B-7F91-6A76-1B8A-92272D3D4BA3}"/>
                  </a:ext>
                </a:extLst>
              </p:cNvPr>
              <p:cNvGrpSpPr/>
              <p:nvPr/>
            </p:nvGrpSpPr>
            <p:grpSpPr>
              <a:xfrm>
                <a:off x="1187478" y="4036740"/>
                <a:ext cx="146373" cy="411710"/>
                <a:chOff x="1187478" y="4036740"/>
                <a:chExt cx="146373" cy="411710"/>
              </a:xfrm>
              <a:solidFill>
                <a:srgbClr val="FFFFFF"/>
              </a:solidFill>
            </p:grpSpPr>
            <p:sp>
              <p:nvSpPr>
                <p:cNvPr id="73" name="Freeform: Shape 72">
                  <a:extLst>
                    <a:ext uri="{FF2B5EF4-FFF2-40B4-BE49-F238E27FC236}">
                      <a16:creationId xmlns:a16="http://schemas.microsoft.com/office/drawing/2014/main" id="{6E93B067-B3AC-6237-61C8-353F7FC5912E}"/>
                    </a:ext>
                  </a:extLst>
                </p:cNvPr>
                <p:cNvSpPr/>
                <p:nvPr/>
              </p:nvSpPr>
              <p:spPr>
                <a:xfrm rot="-5400000" flipV="1">
                  <a:off x="1214354" y="4330972"/>
                  <a:ext cx="90622" cy="144350"/>
                </a:xfrm>
                <a:custGeom>
                  <a:avLst/>
                  <a:gdLst>
                    <a:gd name="connsiteX0" fmla="*/ 23190 w 90622"/>
                    <a:gd name="connsiteY0" fmla="*/ 17896 h 144350"/>
                    <a:gd name="connsiteX1" fmla="*/ 88745 w 90622"/>
                    <a:gd name="connsiteY1" fmla="*/ 17896 h 144350"/>
                    <a:gd name="connsiteX2" fmla="*/ 88745 w 90622"/>
                    <a:gd name="connsiteY2" fmla="*/ -2122 h 144350"/>
                    <a:gd name="connsiteX3" fmla="*/ -1877 w 90622"/>
                    <a:gd name="connsiteY3" fmla="*/ -2122 h 144350"/>
                    <a:gd name="connsiteX4" fmla="*/ -1877 w 90622"/>
                    <a:gd name="connsiteY4" fmla="*/ 142228 h 144350"/>
                    <a:gd name="connsiteX5" fmla="*/ 23190 w 90622"/>
                    <a:gd name="connsiteY5" fmla="*/ 142228 h 144350"/>
                    <a:gd name="connsiteX6" fmla="*/ 23190 w 90622"/>
                    <a:gd name="connsiteY6" fmla="*/ 17896 h 14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622" h="144350">
                      <a:moveTo>
                        <a:pt x="23190" y="17896"/>
                      </a:moveTo>
                      <a:lnTo>
                        <a:pt x="88745" y="17896"/>
                      </a:lnTo>
                      <a:lnTo>
                        <a:pt x="88745" y="-2122"/>
                      </a:lnTo>
                      <a:lnTo>
                        <a:pt x="-1877" y="-2122"/>
                      </a:lnTo>
                      <a:lnTo>
                        <a:pt x="-1877" y="142228"/>
                      </a:lnTo>
                      <a:lnTo>
                        <a:pt x="23190" y="142228"/>
                      </a:lnTo>
                      <a:lnTo>
                        <a:pt x="23190" y="17896"/>
                      </a:lnTo>
                      <a:close/>
                    </a:path>
                  </a:pathLst>
                </a:custGeom>
                <a:solidFill>
                  <a:srgbClr val="FFFFFF"/>
                </a:solidFill>
                <a:ln w="32" cap="flat">
                  <a:no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59AEB88D-9B36-8DCE-E9F6-1B8AA1A085E5}"/>
                    </a:ext>
                  </a:extLst>
                </p:cNvPr>
                <p:cNvSpPr/>
                <p:nvPr/>
              </p:nvSpPr>
              <p:spPr>
                <a:xfrm rot="-5400000" flipV="1">
                  <a:off x="1228331" y="4239952"/>
                  <a:ext cx="99760" cy="111260"/>
                </a:xfrm>
                <a:custGeom>
                  <a:avLst/>
                  <a:gdLst>
                    <a:gd name="connsiteX0" fmla="*/ -1804 w 99760"/>
                    <a:gd name="connsiteY0" fmla="*/ 55083 h 111260"/>
                    <a:gd name="connsiteX1" fmla="*/ 4447 w 99760"/>
                    <a:gd name="connsiteY1" fmla="*/ 83478 h 111260"/>
                    <a:gd name="connsiteX2" fmla="*/ 21994 w 99760"/>
                    <a:gd name="connsiteY2" fmla="*/ 102925 h 111260"/>
                    <a:gd name="connsiteX3" fmla="*/ 47981 w 99760"/>
                    <a:gd name="connsiteY3" fmla="*/ 109714 h 111260"/>
                    <a:gd name="connsiteX4" fmla="*/ 83202 w 99760"/>
                    <a:gd name="connsiteY4" fmla="*/ 95724 h 111260"/>
                    <a:gd name="connsiteX5" fmla="*/ 97862 w 99760"/>
                    <a:gd name="connsiteY5" fmla="*/ 58637 h 111260"/>
                    <a:gd name="connsiteX6" fmla="*/ 97957 w 99760"/>
                    <a:gd name="connsiteY6" fmla="*/ 52990 h 111260"/>
                    <a:gd name="connsiteX7" fmla="*/ 91833 w 99760"/>
                    <a:gd name="connsiteY7" fmla="*/ 24627 h 111260"/>
                    <a:gd name="connsiteX8" fmla="*/ 74381 w 99760"/>
                    <a:gd name="connsiteY8" fmla="*/ 5306 h 111260"/>
                    <a:gd name="connsiteX9" fmla="*/ 48172 w 99760"/>
                    <a:gd name="connsiteY9" fmla="*/ -1546 h 111260"/>
                    <a:gd name="connsiteX10" fmla="*/ 11808 w 99760"/>
                    <a:gd name="connsiteY10" fmla="*/ 13587 h 111260"/>
                    <a:gd name="connsiteX11" fmla="*/ -1804 w 99760"/>
                    <a:gd name="connsiteY11" fmla="*/ 53878 h 111260"/>
                    <a:gd name="connsiteX12" fmla="*/ -1804 w 99760"/>
                    <a:gd name="connsiteY12" fmla="*/ 55083 h 111260"/>
                    <a:gd name="connsiteX13" fmla="*/ 22279 w 99760"/>
                    <a:gd name="connsiteY13" fmla="*/ 52990 h 111260"/>
                    <a:gd name="connsiteX14" fmla="*/ 29133 w 99760"/>
                    <a:gd name="connsiteY14" fmla="*/ 27070 h 111260"/>
                    <a:gd name="connsiteX15" fmla="*/ 48172 w 99760"/>
                    <a:gd name="connsiteY15" fmla="*/ 17711 h 111260"/>
                    <a:gd name="connsiteX16" fmla="*/ 67147 w 99760"/>
                    <a:gd name="connsiteY16" fmla="*/ 27229 h 111260"/>
                    <a:gd name="connsiteX17" fmla="*/ 73937 w 99760"/>
                    <a:gd name="connsiteY17" fmla="*/ 55083 h 111260"/>
                    <a:gd name="connsiteX18" fmla="*/ 66956 w 99760"/>
                    <a:gd name="connsiteY18" fmla="*/ 80844 h 111260"/>
                    <a:gd name="connsiteX19" fmla="*/ 47981 w 99760"/>
                    <a:gd name="connsiteY19" fmla="*/ 90362 h 111260"/>
                    <a:gd name="connsiteX20" fmla="*/ 29228 w 99760"/>
                    <a:gd name="connsiteY20" fmla="*/ 81003 h 111260"/>
                    <a:gd name="connsiteX21" fmla="*/ 22279 w 99760"/>
                    <a:gd name="connsiteY21" fmla="*/ 52990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760" h="111260">
                      <a:moveTo>
                        <a:pt x="-1804" y="55083"/>
                      </a:moveTo>
                      <a:cubicBezTo>
                        <a:pt x="-1804" y="65595"/>
                        <a:pt x="280" y="75060"/>
                        <a:pt x="4447" y="83478"/>
                      </a:cubicBezTo>
                      <a:cubicBezTo>
                        <a:pt x="8614" y="91917"/>
                        <a:pt x="14463" y="98399"/>
                        <a:pt x="21994" y="102925"/>
                      </a:cubicBezTo>
                      <a:cubicBezTo>
                        <a:pt x="29525" y="107452"/>
                        <a:pt x="38187" y="109714"/>
                        <a:pt x="47981" y="109714"/>
                      </a:cubicBezTo>
                      <a:cubicBezTo>
                        <a:pt x="62450" y="109714"/>
                        <a:pt x="74191" y="105051"/>
                        <a:pt x="83202" y="95724"/>
                      </a:cubicBezTo>
                      <a:cubicBezTo>
                        <a:pt x="92235" y="86418"/>
                        <a:pt x="97121" y="74055"/>
                        <a:pt x="97862" y="58637"/>
                      </a:cubicBezTo>
                      <a:lnTo>
                        <a:pt x="97957" y="52990"/>
                      </a:lnTo>
                      <a:cubicBezTo>
                        <a:pt x="97957" y="42415"/>
                        <a:pt x="95916" y="32960"/>
                        <a:pt x="91833" y="24627"/>
                      </a:cubicBezTo>
                      <a:cubicBezTo>
                        <a:pt x="87771" y="16315"/>
                        <a:pt x="81954" y="9875"/>
                        <a:pt x="74381" y="5306"/>
                      </a:cubicBezTo>
                      <a:cubicBezTo>
                        <a:pt x="66829" y="738"/>
                        <a:pt x="58093" y="-1546"/>
                        <a:pt x="48172" y="-1546"/>
                      </a:cubicBezTo>
                      <a:cubicBezTo>
                        <a:pt x="33026" y="-1546"/>
                        <a:pt x="20905" y="3498"/>
                        <a:pt x="11808" y="13587"/>
                      </a:cubicBezTo>
                      <a:cubicBezTo>
                        <a:pt x="2733" y="23675"/>
                        <a:pt x="-1804" y="37106"/>
                        <a:pt x="-1804" y="53878"/>
                      </a:cubicBezTo>
                      <a:lnTo>
                        <a:pt x="-1804" y="55083"/>
                      </a:lnTo>
                      <a:close/>
                      <a:moveTo>
                        <a:pt x="22279" y="52990"/>
                      </a:moveTo>
                      <a:cubicBezTo>
                        <a:pt x="22279" y="41949"/>
                        <a:pt x="24564" y="33309"/>
                        <a:pt x="29133" y="27070"/>
                      </a:cubicBezTo>
                      <a:cubicBezTo>
                        <a:pt x="33703" y="20831"/>
                        <a:pt x="40049" y="17711"/>
                        <a:pt x="48172" y="17711"/>
                      </a:cubicBezTo>
                      <a:cubicBezTo>
                        <a:pt x="56295" y="17711"/>
                        <a:pt x="62620" y="20884"/>
                        <a:pt x="67147" y="27229"/>
                      </a:cubicBezTo>
                      <a:cubicBezTo>
                        <a:pt x="71674" y="33574"/>
                        <a:pt x="73937" y="42859"/>
                        <a:pt x="73937" y="55083"/>
                      </a:cubicBezTo>
                      <a:cubicBezTo>
                        <a:pt x="73937" y="65912"/>
                        <a:pt x="71610" y="74499"/>
                        <a:pt x="66956" y="80844"/>
                      </a:cubicBezTo>
                      <a:cubicBezTo>
                        <a:pt x="62302" y="87189"/>
                        <a:pt x="55977" y="90362"/>
                        <a:pt x="47981" y="90362"/>
                      </a:cubicBezTo>
                      <a:cubicBezTo>
                        <a:pt x="40112" y="90362"/>
                        <a:pt x="33861" y="87242"/>
                        <a:pt x="29228" y="81003"/>
                      </a:cubicBezTo>
                      <a:cubicBezTo>
                        <a:pt x="24596" y="74764"/>
                        <a:pt x="22279" y="65426"/>
                        <a:pt x="22279" y="52990"/>
                      </a:cubicBezTo>
                      <a:close/>
                    </a:path>
                  </a:pathLst>
                </a:custGeom>
                <a:solidFill>
                  <a:srgbClr val="FFFFFF"/>
                </a:solidFill>
                <a:ln w="32" cap="flat">
                  <a:no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F34CA7BF-4DC9-6A60-7B3A-4E40486DC5E2}"/>
                    </a:ext>
                  </a:extLst>
                </p:cNvPr>
                <p:cNvSpPr/>
                <p:nvPr/>
              </p:nvSpPr>
              <p:spPr>
                <a:xfrm rot="-5400000" flipV="1">
                  <a:off x="1233837" y="4130269"/>
                  <a:ext cx="88750" cy="111260"/>
                </a:xfrm>
                <a:custGeom>
                  <a:avLst/>
                  <a:gdLst>
                    <a:gd name="connsiteX0" fmla="*/ 63430 w 88750"/>
                    <a:gd name="connsiteY0" fmla="*/ 29599 h 111260"/>
                    <a:gd name="connsiteX1" fmla="*/ 58131 w 88750"/>
                    <a:gd name="connsiteY1" fmla="*/ 39402 h 111260"/>
                    <a:gd name="connsiteX2" fmla="*/ 40521 w 88750"/>
                    <a:gd name="connsiteY2" fmla="*/ 45335 h 111260"/>
                    <a:gd name="connsiteX3" fmla="*/ 20023 w 88750"/>
                    <a:gd name="connsiteY3" fmla="*/ 51902 h 111260"/>
                    <a:gd name="connsiteX4" fmla="*/ 1968 w 88750"/>
                    <a:gd name="connsiteY4" fmla="*/ 77187 h 111260"/>
                    <a:gd name="connsiteX5" fmla="*/ 13645 w 88750"/>
                    <a:gd name="connsiteY5" fmla="*/ 100379 h 111260"/>
                    <a:gd name="connsiteX6" fmla="*/ 43408 w 88750"/>
                    <a:gd name="connsiteY6" fmla="*/ 109706 h 111260"/>
                    <a:gd name="connsiteX7" fmla="*/ 74472 w 88750"/>
                    <a:gd name="connsiteY7" fmla="*/ 100188 h 111260"/>
                    <a:gd name="connsiteX8" fmla="*/ 86340 w 88750"/>
                    <a:gd name="connsiteY8" fmla="*/ 75506 h 111260"/>
                    <a:gd name="connsiteX9" fmla="*/ 62256 w 88750"/>
                    <a:gd name="connsiteY9" fmla="*/ 75506 h 111260"/>
                    <a:gd name="connsiteX10" fmla="*/ 57084 w 88750"/>
                    <a:gd name="connsiteY10" fmla="*/ 87022 h 111260"/>
                    <a:gd name="connsiteX11" fmla="*/ 43408 w 88750"/>
                    <a:gd name="connsiteY11" fmla="*/ 91654 h 111260"/>
                    <a:gd name="connsiteX12" fmla="*/ 30462 w 88750"/>
                    <a:gd name="connsiteY12" fmla="*/ 87974 h 111260"/>
                    <a:gd name="connsiteX13" fmla="*/ 25480 w 88750"/>
                    <a:gd name="connsiteY13" fmla="*/ 78171 h 111260"/>
                    <a:gd name="connsiteX14" fmla="*/ 30113 w 88750"/>
                    <a:gd name="connsiteY14" fmla="*/ 69542 h 111260"/>
                    <a:gd name="connsiteX15" fmla="*/ 48961 w 88750"/>
                    <a:gd name="connsiteY15" fmla="*/ 63323 h 111260"/>
                    <a:gd name="connsiteX16" fmla="*/ 71204 w 88750"/>
                    <a:gd name="connsiteY16" fmla="*/ 55900 h 111260"/>
                    <a:gd name="connsiteX17" fmla="*/ 83198 w 88750"/>
                    <a:gd name="connsiteY17" fmla="*/ 45557 h 111260"/>
                    <a:gd name="connsiteX18" fmla="*/ 87133 w 88750"/>
                    <a:gd name="connsiteY18" fmla="*/ 30868 h 111260"/>
                    <a:gd name="connsiteX19" fmla="*/ 75139 w 88750"/>
                    <a:gd name="connsiteY19" fmla="*/ 7423 h 111260"/>
                    <a:gd name="connsiteX20" fmla="*/ 43725 w 88750"/>
                    <a:gd name="connsiteY20" fmla="*/ -1555 h 111260"/>
                    <a:gd name="connsiteX21" fmla="*/ 20213 w 88750"/>
                    <a:gd name="connsiteY21" fmla="*/ 3204 h 111260"/>
                    <a:gd name="connsiteX22" fmla="*/ 4126 w 88750"/>
                    <a:gd name="connsiteY22" fmla="*/ 16306 h 111260"/>
                    <a:gd name="connsiteX23" fmla="*/ -1618 w 88750"/>
                    <a:gd name="connsiteY23" fmla="*/ 34263 h 111260"/>
                    <a:gd name="connsiteX24" fmla="*/ 21800 w 88750"/>
                    <a:gd name="connsiteY24" fmla="*/ 34263 h 111260"/>
                    <a:gd name="connsiteX25" fmla="*/ 28241 w 88750"/>
                    <a:gd name="connsiteY25" fmla="*/ 21097 h 111260"/>
                    <a:gd name="connsiteX26" fmla="*/ 44011 w 88750"/>
                    <a:gd name="connsiteY26" fmla="*/ 16497 h 111260"/>
                    <a:gd name="connsiteX27" fmla="*/ 58480 w 88750"/>
                    <a:gd name="connsiteY27" fmla="*/ 20113 h 111260"/>
                    <a:gd name="connsiteX28" fmla="*/ 63430 w 88750"/>
                    <a:gd name="connsiteY28" fmla="*/ 29599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50" h="111260">
                      <a:moveTo>
                        <a:pt x="63430" y="29599"/>
                      </a:moveTo>
                      <a:cubicBezTo>
                        <a:pt x="63430" y="33893"/>
                        <a:pt x="61664" y="37160"/>
                        <a:pt x="58131" y="39402"/>
                      </a:cubicBezTo>
                      <a:cubicBezTo>
                        <a:pt x="54599" y="41645"/>
                        <a:pt x="48728" y="43622"/>
                        <a:pt x="40521" y="45335"/>
                      </a:cubicBezTo>
                      <a:cubicBezTo>
                        <a:pt x="32334" y="47070"/>
                        <a:pt x="25502" y="49259"/>
                        <a:pt x="20023" y="51902"/>
                      </a:cubicBezTo>
                      <a:cubicBezTo>
                        <a:pt x="7986" y="57718"/>
                        <a:pt x="1968" y="66147"/>
                        <a:pt x="1968" y="77187"/>
                      </a:cubicBezTo>
                      <a:cubicBezTo>
                        <a:pt x="1968" y="86430"/>
                        <a:pt x="5860" y="94160"/>
                        <a:pt x="13645" y="100379"/>
                      </a:cubicBezTo>
                      <a:cubicBezTo>
                        <a:pt x="21451" y="106597"/>
                        <a:pt x="31372" y="109706"/>
                        <a:pt x="43408" y="109706"/>
                      </a:cubicBezTo>
                      <a:cubicBezTo>
                        <a:pt x="56227" y="109706"/>
                        <a:pt x="66582" y="106533"/>
                        <a:pt x="74472" y="100188"/>
                      </a:cubicBezTo>
                      <a:cubicBezTo>
                        <a:pt x="82384" y="93843"/>
                        <a:pt x="86340" y="85616"/>
                        <a:pt x="86340" y="75506"/>
                      </a:cubicBezTo>
                      <a:lnTo>
                        <a:pt x="62256" y="75506"/>
                      </a:lnTo>
                      <a:cubicBezTo>
                        <a:pt x="62256" y="80117"/>
                        <a:pt x="60532" y="83955"/>
                        <a:pt x="57084" y="87022"/>
                      </a:cubicBezTo>
                      <a:cubicBezTo>
                        <a:pt x="53657" y="90110"/>
                        <a:pt x="49098" y="91654"/>
                        <a:pt x="43408" y="91654"/>
                      </a:cubicBezTo>
                      <a:cubicBezTo>
                        <a:pt x="38120" y="91654"/>
                        <a:pt x="33804" y="90427"/>
                        <a:pt x="30462" y="87974"/>
                      </a:cubicBezTo>
                      <a:cubicBezTo>
                        <a:pt x="27141" y="85542"/>
                        <a:pt x="25480" y="82274"/>
                        <a:pt x="25480" y="78171"/>
                      </a:cubicBezTo>
                      <a:cubicBezTo>
                        <a:pt x="25480" y="74469"/>
                        <a:pt x="27025" y="71593"/>
                        <a:pt x="30113" y="69542"/>
                      </a:cubicBezTo>
                      <a:cubicBezTo>
                        <a:pt x="33223" y="67490"/>
                        <a:pt x="39505" y="65417"/>
                        <a:pt x="48961" y="63323"/>
                      </a:cubicBezTo>
                      <a:cubicBezTo>
                        <a:pt x="58417" y="61251"/>
                        <a:pt x="65831" y="58776"/>
                        <a:pt x="71204" y="55900"/>
                      </a:cubicBezTo>
                      <a:cubicBezTo>
                        <a:pt x="76598" y="53044"/>
                        <a:pt x="80596" y="49597"/>
                        <a:pt x="83198" y="45557"/>
                      </a:cubicBezTo>
                      <a:cubicBezTo>
                        <a:pt x="85822" y="41518"/>
                        <a:pt x="87133" y="36621"/>
                        <a:pt x="87133" y="30868"/>
                      </a:cubicBezTo>
                      <a:cubicBezTo>
                        <a:pt x="87133" y="21224"/>
                        <a:pt x="83135" y="13409"/>
                        <a:pt x="75139" y="7423"/>
                      </a:cubicBezTo>
                      <a:cubicBezTo>
                        <a:pt x="67143" y="1438"/>
                        <a:pt x="56672" y="-1555"/>
                        <a:pt x="43725" y="-1555"/>
                      </a:cubicBezTo>
                      <a:cubicBezTo>
                        <a:pt x="34926" y="-1555"/>
                        <a:pt x="27088" y="31"/>
                        <a:pt x="20213" y="3204"/>
                      </a:cubicBezTo>
                      <a:cubicBezTo>
                        <a:pt x="13338" y="6398"/>
                        <a:pt x="7976" y="10765"/>
                        <a:pt x="4126" y="16306"/>
                      </a:cubicBezTo>
                      <a:cubicBezTo>
                        <a:pt x="297" y="21869"/>
                        <a:pt x="-1618" y="27854"/>
                        <a:pt x="-1618" y="34263"/>
                      </a:cubicBezTo>
                      <a:lnTo>
                        <a:pt x="21800" y="34263"/>
                      </a:lnTo>
                      <a:cubicBezTo>
                        <a:pt x="22138" y="28574"/>
                        <a:pt x="24285" y="24185"/>
                        <a:pt x="28241" y="21097"/>
                      </a:cubicBezTo>
                      <a:cubicBezTo>
                        <a:pt x="32218" y="18030"/>
                        <a:pt x="37475" y="16497"/>
                        <a:pt x="44011" y="16497"/>
                      </a:cubicBezTo>
                      <a:cubicBezTo>
                        <a:pt x="50357" y="16497"/>
                        <a:pt x="55180" y="17702"/>
                        <a:pt x="58480" y="20113"/>
                      </a:cubicBezTo>
                      <a:cubicBezTo>
                        <a:pt x="61780" y="22525"/>
                        <a:pt x="63430" y="25687"/>
                        <a:pt x="63430" y="29599"/>
                      </a:cubicBezTo>
                      <a:close/>
                    </a:path>
                  </a:pathLst>
                </a:custGeom>
                <a:solidFill>
                  <a:srgbClr val="FFFFFF"/>
                </a:solidFill>
                <a:ln w="32" cap="flat">
                  <a:no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DEA89BAC-C10B-27E6-C0BC-874E0DB75E40}"/>
                    </a:ext>
                  </a:extLst>
                </p:cNvPr>
                <p:cNvSpPr/>
                <p:nvPr/>
              </p:nvSpPr>
              <p:spPr>
                <a:xfrm rot="-5400000" flipV="1">
                  <a:off x="1233837" y="4025477"/>
                  <a:ext cx="88750" cy="111260"/>
                </a:xfrm>
                <a:custGeom>
                  <a:avLst/>
                  <a:gdLst>
                    <a:gd name="connsiteX0" fmla="*/ 63430 w 88750"/>
                    <a:gd name="connsiteY0" fmla="*/ 29591 h 111260"/>
                    <a:gd name="connsiteX1" fmla="*/ 58131 w 88750"/>
                    <a:gd name="connsiteY1" fmla="*/ 39394 h 111260"/>
                    <a:gd name="connsiteX2" fmla="*/ 40521 w 88750"/>
                    <a:gd name="connsiteY2" fmla="*/ 45327 h 111260"/>
                    <a:gd name="connsiteX3" fmla="*/ 20023 w 88750"/>
                    <a:gd name="connsiteY3" fmla="*/ 51894 h 111260"/>
                    <a:gd name="connsiteX4" fmla="*/ 1968 w 88750"/>
                    <a:gd name="connsiteY4" fmla="*/ 77179 h 111260"/>
                    <a:gd name="connsiteX5" fmla="*/ 13645 w 88750"/>
                    <a:gd name="connsiteY5" fmla="*/ 100370 h 111260"/>
                    <a:gd name="connsiteX6" fmla="*/ 43408 w 88750"/>
                    <a:gd name="connsiteY6" fmla="*/ 109698 h 111260"/>
                    <a:gd name="connsiteX7" fmla="*/ 74472 w 88750"/>
                    <a:gd name="connsiteY7" fmla="*/ 100180 h 111260"/>
                    <a:gd name="connsiteX8" fmla="*/ 86340 w 88750"/>
                    <a:gd name="connsiteY8" fmla="*/ 75498 h 111260"/>
                    <a:gd name="connsiteX9" fmla="*/ 62256 w 88750"/>
                    <a:gd name="connsiteY9" fmla="*/ 75498 h 111260"/>
                    <a:gd name="connsiteX10" fmla="*/ 57084 w 88750"/>
                    <a:gd name="connsiteY10" fmla="*/ 87014 h 111260"/>
                    <a:gd name="connsiteX11" fmla="*/ 43408 w 88750"/>
                    <a:gd name="connsiteY11" fmla="*/ 91646 h 111260"/>
                    <a:gd name="connsiteX12" fmla="*/ 30462 w 88750"/>
                    <a:gd name="connsiteY12" fmla="*/ 87966 h 111260"/>
                    <a:gd name="connsiteX13" fmla="*/ 25480 w 88750"/>
                    <a:gd name="connsiteY13" fmla="*/ 78163 h 111260"/>
                    <a:gd name="connsiteX14" fmla="*/ 30113 w 88750"/>
                    <a:gd name="connsiteY14" fmla="*/ 69533 h 111260"/>
                    <a:gd name="connsiteX15" fmla="*/ 48961 w 88750"/>
                    <a:gd name="connsiteY15" fmla="*/ 63315 h 111260"/>
                    <a:gd name="connsiteX16" fmla="*/ 71204 w 88750"/>
                    <a:gd name="connsiteY16" fmla="*/ 55891 h 111260"/>
                    <a:gd name="connsiteX17" fmla="*/ 83198 w 88750"/>
                    <a:gd name="connsiteY17" fmla="*/ 45549 h 111260"/>
                    <a:gd name="connsiteX18" fmla="*/ 87133 w 88750"/>
                    <a:gd name="connsiteY18" fmla="*/ 30860 h 111260"/>
                    <a:gd name="connsiteX19" fmla="*/ 75139 w 88750"/>
                    <a:gd name="connsiteY19" fmla="*/ 7415 h 111260"/>
                    <a:gd name="connsiteX20" fmla="*/ 43725 w 88750"/>
                    <a:gd name="connsiteY20" fmla="*/ -1563 h 111260"/>
                    <a:gd name="connsiteX21" fmla="*/ 20213 w 88750"/>
                    <a:gd name="connsiteY21" fmla="*/ 3196 h 111260"/>
                    <a:gd name="connsiteX22" fmla="*/ 4126 w 88750"/>
                    <a:gd name="connsiteY22" fmla="*/ 16298 h 111260"/>
                    <a:gd name="connsiteX23" fmla="*/ -1618 w 88750"/>
                    <a:gd name="connsiteY23" fmla="*/ 34255 h 111260"/>
                    <a:gd name="connsiteX24" fmla="*/ 21800 w 88750"/>
                    <a:gd name="connsiteY24" fmla="*/ 34255 h 111260"/>
                    <a:gd name="connsiteX25" fmla="*/ 28241 w 88750"/>
                    <a:gd name="connsiteY25" fmla="*/ 21089 h 111260"/>
                    <a:gd name="connsiteX26" fmla="*/ 44011 w 88750"/>
                    <a:gd name="connsiteY26" fmla="*/ 16489 h 111260"/>
                    <a:gd name="connsiteX27" fmla="*/ 58480 w 88750"/>
                    <a:gd name="connsiteY27" fmla="*/ 20105 h 111260"/>
                    <a:gd name="connsiteX28" fmla="*/ 63430 w 88750"/>
                    <a:gd name="connsiteY28" fmla="*/ 29591 h 1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750" h="111260">
                      <a:moveTo>
                        <a:pt x="63430" y="29591"/>
                      </a:moveTo>
                      <a:cubicBezTo>
                        <a:pt x="63430" y="33884"/>
                        <a:pt x="61664" y="37152"/>
                        <a:pt x="58131" y="39394"/>
                      </a:cubicBezTo>
                      <a:cubicBezTo>
                        <a:pt x="54599" y="41636"/>
                        <a:pt x="48728" y="43614"/>
                        <a:pt x="40521" y="45327"/>
                      </a:cubicBezTo>
                      <a:cubicBezTo>
                        <a:pt x="32334" y="47061"/>
                        <a:pt x="25502" y="49250"/>
                        <a:pt x="20023" y="51894"/>
                      </a:cubicBezTo>
                      <a:cubicBezTo>
                        <a:pt x="7986" y="57710"/>
                        <a:pt x="1968" y="66139"/>
                        <a:pt x="1968" y="77179"/>
                      </a:cubicBezTo>
                      <a:cubicBezTo>
                        <a:pt x="1968" y="86422"/>
                        <a:pt x="5860" y="94152"/>
                        <a:pt x="13645" y="100370"/>
                      </a:cubicBezTo>
                      <a:cubicBezTo>
                        <a:pt x="21451" y="106589"/>
                        <a:pt x="31372" y="109698"/>
                        <a:pt x="43408" y="109698"/>
                      </a:cubicBezTo>
                      <a:cubicBezTo>
                        <a:pt x="56227" y="109698"/>
                        <a:pt x="66582" y="106525"/>
                        <a:pt x="74472" y="100180"/>
                      </a:cubicBezTo>
                      <a:cubicBezTo>
                        <a:pt x="82384" y="93835"/>
                        <a:pt x="86340" y="85608"/>
                        <a:pt x="86340" y="75498"/>
                      </a:cubicBezTo>
                      <a:lnTo>
                        <a:pt x="62256" y="75498"/>
                      </a:lnTo>
                      <a:cubicBezTo>
                        <a:pt x="62256" y="80108"/>
                        <a:pt x="60532" y="83947"/>
                        <a:pt x="57084" y="87014"/>
                      </a:cubicBezTo>
                      <a:cubicBezTo>
                        <a:pt x="53657" y="90102"/>
                        <a:pt x="49098" y="91646"/>
                        <a:pt x="43408" y="91646"/>
                      </a:cubicBezTo>
                      <a:cubicBezTo>
                        <a:pt x="38120" y="91646"/>
                        <a:pt x="33804" y="90419"/>
                        <a:pt x="30462" y="87966"/>
                      </a:cubicBezTo>
                      <a:cubicBezTo>
                        <a:pt x="27141" y="85533"/>
                        <a:pt x="25480" y="82266"/>
                        <a:pt x="25480" y="78163"/>
                      </a:cubicBezTo>
                      <a:cubicBezTo>
                        <a:pt x="25480" y="74461"/>
                        <a:pt x="27025" y="71585"/>
                        <a:pt x="30113" y="69533"/>
                      </a:cubicBezTo>
                      <a:cubicBezTo>
                        <a:pt x="33223" y="67482"/>
                        <a:pt x="39505" y="65409"/>
                        <a:pt x="48961" y="63315"/>
                      </a:cubicBezTo>
                      <a:cubicBezTo>
                        <a:pt x="58417" y="61243"/>
                        <a:pt x="65831" y="58768"/>
                        <a:pt x="71204" y="55891"/>
                      </a:cubicBezTo>
                      <a:cubicBezTo>
                        <a:pt x="76598" y="53036"/>
                        <a:pt x="80596" y="49589"/>
                        <a:pt x="83198" y="45549"/>
                      </a:cubicBezTo>
                      <a:cubicBezTo>
                        <a:pt x="85822" y="41509"/>
                        <a:pt x="87133" y="36613"/>
                        <a:pt x="87133" y="30860"/>
                      </a:cubicBezTo>
                      <a:cubicBezTo>
                        <a:pt x="87133" y="21216"/>
                        <a:pt x="83135" y="13401"/>
                        <a:pt x="75139" y="7415"/>
                      </a:cubicBezTo>
                      <a:cubicBezTo>
                        <a:pt x="67143" y="1430"/>
                        <a:pt x="56672" y="-1563"/>
                        <a:pt x="43725" y="-1563"/>
                      </a:cubicBezTo>
                      <a:cubicBezTo>
                        <a:pt x="34926" y="-1563"/>
                        <a:pt x="27088" y="23"/>
                        <a:pt x="20213" y="3196"/>
                      </a:cubicBezTo>
                      <a:cubicBezTo>
                        <a:pt x="13338" y="6389"/>
                        <a:pt x="7976" y="10757"/>
                        <a:pt x="4126" y="16298"/>
                      </a:cubicBezTo>
                      <a:cubicBezTo>
                        <a:pt x="297" y="21861"/>
                        <a:pt x="-1618" y="27846"/>
                        <a:pt x="-1618" y="34255"/>
                      </a:cubicBezTo>
                      <a:lnTo>
                        <a:pt x="21800" y="34255"/>
                      </a:lnTo>
                      <a:cubicBezTo>
                        <a:pt x="22138" y="28565"/>
                        <a:pt x="24285" y="24177"/>
                        <a:pt x="28241" y="21089"/>
                      </a:cubicBezTo>
                      <a:cubicBezTo>
                        <a:pt x="32218" y="18022"/>
                        <a:pt x="37475" y="16489"/>
                        <a:pt x="44011" y="16489"/>
                      </a:cubicBezTo>
                      <a:cubicBezTo>
                        <a:pt x="50357" y="16489"/>
                        <a:pt x="55180" y="17694"/>
                        <a:pt x="58480" y="20105"/>
                      </a:cubicBezTo>
                      <a:cubicBezTo>
                        <a:pt x="61780" y="22516"/>
                        <a:pt x="63430" y="25678"/>
                        <a:pt x="63430" y="29591"/>
                      </a:cubicBezTo>
                      <a:close/>
                    </a:path>
                  </a:pathLst>
                </a:custGeom>
                <a:solidFill>
                  <a:srgbClr val="FFFFFF"/>
                </a:solidFill>
                <a:ln w="32" cap="flat">
                  <a:noFill/>
                  <a:prstDash val="solid"/>
                  <a:round/>
                </a:ln>
              </p:spPr>
              <p:txBody>
                <a:bodyPr rtlCol="0" anchor="ctr"/>
                <a:lstStyle/>
                <a:p>
                  <a:endParaRPr lang="en-GB"/>
                </a:p>
              </p:txBody>
            </p:sp>
          </p:grpSp>
        </p:grpSp>
        <p:sp>
          <p:nvSpPr>
            <p:cNvPr id="78" name="Freeform: Shape 77">
              <a:extLst>
                <a:ext uri="{FF2B5EF4-FFF2-40B4-BE49-F238E27FC236}">
                  <a16:creationId xmlns:a16="http://schemas.microsoft.com/office/drawing/2014/main" id="{26DEE34C-289F-B8EF-8FD4-A1DCC52E08BB}"/>
                </a:ext>
              </a:extLst>
            </p:cNvPr>
            <p:cNvSpPr/>
            <p:nvPr/>
          </p:nvSpPr>
          <p:spPr>
            <a:xfrm>
              <a:off x="1603505" y="2565827"/>
              <a:ext cx="12692" cy="3376998"/>
            </a:xfrm>
            <a:custGeom>
              <a:avLst/>
              <a:gdLst>
                <a:gd name="connsiteX0" fmla="*/ 0 w 12692"/>
                <a:gd name="connsiteY0" fmla="*/ 3376999 h 3376998"/>
                <a:gd name="connsiteX1" fmla="*/ 0 w 12692"/>
                <a:gd name="connsiteY1" fmla="*/ 0 h 3376998"/>
              </a:gdLst>
              <a:ahLst/>
              <a:cxnLst>
                <a:cxn ang="0">
                  <a:pos x="connsiteX0" y="connsiteY0"/>
                </a:cxn>
                <a:cxn ang="0">
                  <a:pos x="connsiteX1" y="connsiteY1"/>
                </a:cxn>
              </a:cxnLst>
              <a:rect l="l" t="t" r="r" b="b"/>
              <a:pathLst>
                <a:path w="12692" h="3376998">
                  <a:moveTo>
                    <a:pt x="0" y="3376999"/>
                  </a:moveTo>
                  <a:lnTo>
                    <a:pt x="0" y="0"/>
                  </a:lnTo>
                </a:path>
              </a:pathLst>
            </a:custGeom>
            <a:noFill/>
            <a:ln w="10154" cap="sq">
              <a:solidFill>
                <a:srgbClr val="FFFFFF"/>
              </a:solid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AECDAA23-638D-31EB-6023-2B16E0FA995B}"/>
                </a:ext>
              </a:extLst>
            </p:cNvPr>
            <p:cNvSpPr/>
            <p:nvPr/>
          </p:nvSpPr>
          <p:spPr>
            <a:xfrm>
              <a:off x="6136156" y="2565827"/>
              <a:ext cx="12692" cy="3376998"/>
            </a:xfrm>
            <a:custGeom>
              <a:avLst/>
              <a:gdLst>
                <a:gd name="connsiteX0" fmla="*/ 0 w 12692"/>
                <a:gd name="connsiteY0" fmla="*/ 3376999 h 3376998"/>
                <a:gd name="connsiteX1" fmla="*/ 0 w 12692"/>
                <a:gd name="connsiteY1" fmla="*/ 0 h 3376998"/>
              </a:gdLst>
              <a:ahLst/>
              <a:cxnLst>
                <a:cxn ang="0">
                  <a:pos x="connsiteX0" y="connsiteY0"/>
                </a:cxn>
                <a:cxn ang="0">
                  <a:pos x="connsiteX1" y="connsiteY1"/>
                </a:cxn>
              </a:cxnLst>
              <a:rect l="l" t="t" r="r" b="b"/>
              <a:pathLst>
                <a:path w="12692" h="3376998">
                  <a:moveTo>
                    <a:pt x="0" y="3376999"/>
                  </a:moveTo>
                  <a:lnTo>
                    <a:pt x="0" y="0"/>
                  </a:lnTo>
                </a:path>
              </a:pathLst>
            </a:custGeom>
            <a:noFill/>
            <a:ln w="10154" cap="sq">
              <a:solidFill>
                <a:srgbClr val="FFFFFF"/>
              </a:solid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AA680ADF-80EA-59CE-F8D1-74DBB239EEDD}"/>
                </a:ext>
              </a:extLst>
            </p:cNvPr>
            <p:cNvSpPr/>
            <p:nvPr/>
          </p:nvSpPr>
          <p:spPr>
            <a:xfrm>
              <a:off x="1603505" y="5942825"/>
              <a:ext cx="4532651" cy="12690"/>
            </a:xfrm>
            <a:custGeom>
              <a:avLst/>
              <a:gdLst>
                <a:gd name="connsiteX0" fmla="*/ 0 w 4532651"/>
                <a:gd name="connsiteY0" fmla="*/ 0 h 12690"/>
                <a:gd name="connsiteX1" fmla="*/ 4532652 w 4532651"/>
                <a:gd name="connsiteY1" fmla="*/ 0 h 12690"/>
              </a:gdLst>
              <a:ahLst/>
              <a:cxnLst>
                <a:cxn ang="0">
                  <a:pos x="connsiteX0" y="connsiteY0"/>
                </a:cxn>
                <a:cxn ang="0">
                  <a:pos x="connsiteX1" y="connsiteY1"/>
                </a:cxn>
              </a:cxnLst>
              <a:rect l="l" t="t" r="r" b="b"/>
              <a:pathLst>
                <a:path w="4532651" h="12690">
                  <a:moveTo>
                    <a:pt x="0" y="0"/>
                  </a:moveTo>
                  <a:lnTo>
                    <a:pt x="4532652" y="0"/>
                  </a:lnTo>
                </a:path>
              </a:pathLst>
            </a:custGeom>
            <a:noFill/>
            <a:ln w="10154" cap="sq">
              <a:solidFill>
                <a:srgbClr val="FFFFFF"/>
              </a:solid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64DFE771-572A-0B06-ACAB-FCF290E98B20}"/>
                </a:ext>
              </a:extLst>
            </p:cNvPr>
            <p:cNvSpPr/>
            <p:nvPr/>
          </p:nvSpPr>
          <p:spPr>
            <a:xfrm>
              <a:off x="1603505" y="2565827"/>
              <a:ext cx="4532651" cy="12690"/>
            </a:xfrm>
            <a:custGeom>
              <a:avLst/>
              <a:gdLst>
                <a:gd name="connsiteX0" fmla="*/ 0 w 4532651"/>
                <a:gd name="connsiteY0" fmla="*/ 0 h 12690"/>
                <a:gd name="connsiteX1" fmla="*/ 4532652 w 4532651"/>
                <a:gd name="connsiteY1" fmla="*/ 0 h 12690"/>
              </a:gdLst>
              <a:ahLst/>
              <a:cxnLst>
                <a:cxn ang="0">
                  <a:pos x="connsiteX0" y="connsiteY0"/>
                </a:cxn>
                <a:cxn ang="0">
                  <a:pos x="connsiteX1" y="connsiteY1"/>
                </a:cxn>
              </a:cxnLst>
              <a:rect l="l" t="t" r="r" b="b"/>
              <a:pathLst>
                <a:path w="4532651" h="12690">
                  <a:moveTo>
                    <a:pt x="0" y="0"/>
                  </a:moveTo>
                  <a:lnTo>
                    <a:pt x="4532652" y="0"/>
                  </a:lnTo>
                </a:path>
              </a:pathLst>
            </a:custGeom>
            <a:noFill/>
            <a:ln w="10154" cap="sq">
              <a:solidFill>
                <a:srgbClr val="FFFFFF"/>
              </a:solidFill>
              <a:prstDash val="solid"/>
              <a:miter/>
            </a:ln>
          </p:spPr>
          <p:txBody>
            <a:bodyPr rtlCol="0" anchor="ctr"/>
            <a:lstStyle/>
            <a:p>
              <a:endParaRPr lang="en-GB"/>
            </a:p>
          </p:txBody>
        </p:sp>
      </p:grpSp>
    </p:spTree>
    <p:extLst>
      <p:ext uri="{BB962C8B-B14F-4D97-AF65-F5344CB8AC3E}">
        <p14:creationId xmlns:p14="http://schemas.microsoft.com/office/powerpoint/2010/main" val="264359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wipe(left)">
                                      <p:cBhvr>
                                        <p:cTn id="11" dur="5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8D986-6987-A5CD-705B-A501C4EAFAA5}"/>
              </a:ext>
            </a:extLst>
          </p:cNvPr>
          <p:cNvSpPr>
            <a:spLocks noGrp="1"/>
          </p:cNvSpPr>
          <p:nvPr>
            <p:ph type="title"/>
          </p:nvPr>
        </p:nvSpPr>
        <p:spPr/>
        <p:txBody>
          <a:bodyPr/>
          <a:lstStyle/>
          <a:p>
            <a:r>
              <a:rPr lang="en-GB" dirty="0"/>
              <a:t>Introduction to neural networks</a:t>
            </a:r>
          </a:p>
        </p:txBody>
      </p:sp>
    </p:spTree>
    <p:extLst>
      <p:ext uri="{BB962C8B-B14F-4D97-AF65-F5344CB8AC3E}">
        <p14:creationId xmlns:p14="http://schemas.microsoft.com/office/powerpoint/2010/main" val="115326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3870EA-C3D3-4BD8-9B02-CB9B5F1BF0DE}"/>
              </a:ext>
            </a:extLst>
          </p:cNvPr>
          <p:cNvSpPr>
            <a:spLocks noGrp="1"/>
          </p:cNvSpPr>
          <p:nvPr>
            <p:ph type="title"/>
          </p:nvPr>
        </p:nvSpPr>
        <p:spPr/>
        <p:txBody>
          <a:bodyPr>
            <a:normAutofit/>
          </a:bodyPr>
          <a:lstStyle/>
          <a:p>
            <a:r>
              <a:rPr lang="en-GB" dirty="0"/>
              <a:t>License</a:t>
            </a:r>
          </a:p>
        </p:txBody>
      </p:sp>
      <p:sp>
        <p:nvSpPr>
          <p:cNvPr id="11" name="TextBox 10">
            <a:extLst>
              <a:ext uri="{FF2B5EF4-FFF2-40B4-BE49-F238E27FC236}">
                <a16:creationId xmlns:a16="http://schemas.microsoft.com/office/drawing/2014/main" id="{649F7CEE-4EC5-1B9E-5E57-62E772A2C1DB}"/>
              </a:ext>
            </a:extLst>
          </p:cNvPr>
          <p:cNvSpPr txBox="1"/>
          <p:nvPr/>
        </p:nvSpPr>
        <p:spPr>
          <a:xfrm>
            <a:off x="838200" y="2352848"/>
            <a:ext cx="10515600" cy="3708708"/>
          </a:xfrm>
          <a:prstGeom prst="rect">
            <a:avLst/>
          </a:prstGeom>
          <a:noFill/>
        </p:spPr>
        <p:txBody>
          <a:bodyPr wrap="square" rtlCol="0">
            <a:spAutoFit/>
          </a:bodyPr>
          <a:lstStyle/>
          <a:p>
            <a:pPr>
              <a:spcAft>
                <a:spcPts val="1200"/>
              </a:spcAft>
            </a:pPr>
            <a:r>
              <a:rPr lang="en-GB" sz="2200" b="1" dirty="0"/>
              <a:t>You are free to:</a:t>
            </a:r>
          </a:p>
          <a:p>
            <a:pPr>
              <a:spcAft>
                <a:spcPts val="1200"/>
              </a:spcAft>
            </a:pPr>
            <a:r>
              <a:rPr lang="en-GB" b="1" dirty="0"/>
              <a:t>Share</a:t>
            </a:r>
            <a:r>
              <a:rPr lang="en-GB" dirty="0"/>
              <a:t> — Copy and redistribute the material in any medium or format.</a:t>
            </a:r>
          </a:p>
          <a:p>
            <a:pPr>
              <a:spcAft>
                <a:spcPts val="1200"/>
              </a:spcAft>
            </a:pPr>
            <a:r>
              <a:rPr lang="en-GB" b="1" dirty="0"/>
              <a:t>Adapt</a:t>
            </a:r>
            <a:r>
              <a:rPr lang="en-GB" dirty="0"/>
              <a:t> — Remix, transform, and build upon the material for any purpose, even commercially.</a:t>
            </a:r>
          </a:p>
          <a:p>
            <a:pPr>
              <a:spcBef>
                <a:spcPts val="1800"/>
              </a:spcBef>
              <a:spcAft>
                <a:spcPts val="1200"/>
              </a:spcAft>
            </a:pPr>
            <a:r>
              <a:rPr lang="en-GB" sz="2200" b="1" dirty="0"/>
              <a:t>Under the following terms:</a:t>
            </a:r>
          </a:p>
          <a:p>
            <a:pPr>
              <a:spcAft>
                <a:spcPts val="1200"/>
              </a:spcAft>
            </a:pPr>
            <a:r>
              <a:rPr lang="en-GB" b="1" dirty="0"/>
              <a:t>Attribution</a:t>
            </a:r>
            <a:r>
              <a:rPr lang="en-GB" dirty="0"/>
              <a:t> — You must give appropriate credit, provide a link to the license, and indicate if changes were made. You may do so in any reasonable manner, but not in any way that suggests the licensor endorses you or your use.</a:t>
            </a:r>
          </a:p>
          <a:p>
            <a:pPr>
              <a:spcAft>
                <a:spcPts val="1200"/>
              </a:spcAft>
            </a:pPr>
            <a:r>
              <a:rPr lang="en-GB" b="1" dirty="0"/>
              <a:t>No additional restrictions </a:t>
            </a:r>
            <a:r>
              <a:rPr lang="en-GB" dirty="0"/>
              <a:t>— You may not apply legal terms or technological measures that legally restrict others from doing anything the license permits.</a:t>
            </a:r>
          </a:p>
        </p:txBody>
      </p:sp>
      <p:sp>
        <p:nvSpPr>
          <p:cNvPr id="20" name="TextBox 19">
            <a:extLst>
              <a:ext uri="{FF2B5EF4-FFF2-40B4-BE49-F238E27FC236}">
                <a16:creationId xmlns:a16="http://schemas.microsoft.com/office/drawing/2014/main" id="{FA46B235-4AFD-B359-5DED-FF2FEA36B592}"/>
              </a:ext>
            </a:extLst>
          </p:cNvPr>
          <p:cNvSpPr txBox="1"/>
          <p:nvPr/>
        </p:nvSpPr>
        <p:spPr>
          <a:xfrm>
            <a:off x="2150819" y="1701008"/>
            <a:ext cx="9339629" cy="369332"/>
          </a:xfrm>
          <a:prstGeom prst="rect">
            <a:avLst/>
          </a:prstGeom>
          <a:noFill/>
        </p:spPr>
        <p:txBody>
          <a:bodyPr wrap="square">
            <a:spAutoFit/>
          </a:bodyPr>
          <a:lstStyle/>
          <a:p>
            <a:r>
              <a:rPr lang="en-GB" b="0" i="0" dirty="0">
                <a:effectLst/>
                <a:latin typeface="+mj-lt"/>
              </a:rPr>
              <a:t>This work is licensed under a </a:t>
            </a:r>
            <a:r>
              <a:rPr lang="en-GB" b="0" i="0" u="none" strike="noStrike" dirty="0">
                <a:effectLst/>
                <a:latin typeface="+mj-lt"/>
                <a:hlinkClick r:id="rId3"/>
              </a:rPr>
              <a:t>Creative Commons Attribution 4.0 International License</a:t>
            </a:r>
            <a:r>
              <a:rPr lang="en-GB" b="0" i="0" dirty="0">
                <a:effectLst/>
                <a:latin typeface="+mj-lt"/>
              </a:rPr>
              <a:t>.</a:t>
            </a:r>
            <a:endParaRPr lang="en-GB" dirty="0">
              <a:latin typeface="+mj-lt"/>
            </a:endParaRPr>
          </a:p>
        </p:txBody>
      </p:sp>
      <p:pic>
        <p:nvPicPr>
          <p:cNvPr id="21" name="Graphic 20">
            <a:extLst>
              <a:ext uri="{FF2B5EF4-FFF2-40B4-BE49-F238E27FC236}">
                <a16:creationId xmlns:a16="http://schemas.microsoft.com/office/drawing/2014/main" id="{AA6E0A2C-2C7C-5E0D-AB6B-FB71F1F298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3010" y="1685649"/>
            <a:ext cx="1143000" cy="400050"/>
          </a:xfrm>
          <a:prstGeom prst="rect">
            <a:avLst/>
          </a:prstGeom>
        </p:spPr>
      </p:pic>
      <p:sp>
        <p:nvSpPr>
          <p:cNvPr id="23" name="TextBox 22">
            <a:extLst>
              <a:ext uri="{FF2B5EF4-FFF2-40B4-BE49-F238E27FC236}">
                <a16:creationId xmlns:a16="http://schemas.microsoft.com/office/drawing/2014/main" id="{3CAD093C-3D10-3AF1-7F63-D35D4C7C3CEE}"/>
              </a:ext>
            </a:extLst>
          </p:cNvPr>
          <p:cNvSpPr txBox="1"/>
          <p:nvPr/>
        </p:nvSpPr>
        <p:spPr>
          <a:xfrm>
            <a:off x="838200" y="6344064"/>
            <a:ext cx="4570482" cy="307777"/>
          </a:xfrm>
          <a:prstGeom prst="rect">
            <a:avLst/>
          </a:prstGeom>
          <a:noFill/>
        </p:spPr>
        <p:txBody>
          <a:bodyPr wrap="none" rtlCol="0">
            <a:spAutoFit/>
          </a:bodyPr>
          <a:lstStyle/>
          <a:p>
            <a:r>
              <a:rPr lang="en-GB" sz="1400" dirty="0"/>
              <a:t>© 2022 Javier Montalt-Tordera. Some Rights Reserved.</a:t>
            </a:r>
          </a:p>
        </p:txBody>
      </p:sp>
    </p:spTree>
    <p:extLst>
      <p:ext uri="{BB962C8B-B14F-4D97-AF65-F5344CB8AC3E}">
        <p14:creationId xmlns:p14="http://schemas.microsoft.com/office/powerpoint/2010/main" val="220475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26BF548-AFA8-556A-17CC-8C06833A11FC}"/>
                  </a:ext>
                </a:extLst>
              </p:cNvPr>
              <p:cNvSpPr txBox="1"/>
              <p:nvPr/>
            </p:nvSpPr>
            <p:spPr>
              <a:xfrm>
                <a:off x="2692400" y="5598188"/>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1</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2</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2</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3</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3</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4</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4</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solidFill>
                    <a:schemeClr val="tx1"/>
                  </a:solidFill>
                </a:endParaRPr>
              </a:p>
            </p:txBody>
          </p:sp>
        </mc:Choice>
        <mc:Fallback xmlns="">
          <p:sp>
            <p:nvSpPr>
              <p:cNvPr id="47" name="TextBox 46">
                <a:extLst>
                  <a:ext uri="{FF2B5EF4-FFF2-40B4-BE49-F238E27FC236}">
                    <a16:creationId xmlns:a16="http://schemas.microsoft.com/office/drawing/2014/main" id="{F26BF548-AFA8-556A-17CC-8C06833A11FC}"/>
                  </a:ext>
                </a:extLst>
              </p:cNvPr>
              <p:cNvSpPr txBox="1">
                <a:spLocks noRot="1" noChangeAspect="1" noMove="1" noResize="1" noEditPoints="1" noAdjustHandles="1" noChangeArrowheads="1" noChangeShapeType="1" noTextEdit="1"/>
              </p:cNvSpPr>
              <p:nvPr/>
            </p:nvSpPr>
            <p:spPr>
              <a:xfrm>
                <a:off x="2692400" y="5598188"/>
                <a:ext cx="6807200" cy="44627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9CB66A7-22E3-5C8D-7489-B650A6366BC5}"/>
                  </a:ext>
                </a:extLst>
              </p:cNvPr>
              <p:cNvSpPr txBox="1"/>
              <p:nvPr/>
            </p:nvSpPr>
            <p:spPr>
              <a:xfrm>
                <a:off x="2692400" y="5598188"/>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1</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solidFill>
                    <a:schemeClr val="tx1"/>
                  </a:solidFill>
                </a:endParaRPr>
              </a:p>
            </p:txBody>
          </p:sp>
        </mc:Choice>
        <mc:Fallback xmlns="">
          <p:sp>
            <p:nvSpPr>
              <p:cNvPr id="46" name="TextBox 45">
                <a:extLst>
                  <a:ext uri="{FF2B5EF4-FFF2-40B4-BE49-F238E27FC236}">
                    <a16:creationId xmlns:a16="http://schemas.microsoft.com/office/drawing/2014/main" id="{29CB66A7-22E3-5C8D-7489-B650A6366BC5}"/>
                  </a:ext>
                </a:extLst>
              </p:cNvPr>
              <p:cNvSpPr txBox="1">
                <a:spLocks noRot="1" noChangeAspect="1" noMove="1" noResize="1" noEditPoints="1" noAdjustHandles="1" noChangeArrowheads="1" noChangeShapeType="1" noTextEdit="1"/>
              </p:cNvSpPr>
              <p:nvPr/>
            </p:nvSpPr>
            <p:spPr>
              <a:xfrm>
                <a:off x="2692400" y="5598188"/>
                <a:ext cx="6807200" cy="446276"/>
              </a:xfrm>
              <a:prstGeom prst="rect">
                <a:avLst/>
              </a:prstGeom>
              <a:blipFill>
                <a:blip r:embed="rId4"/>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0" name="Straight Arrow Connector 39">
            <a:extLst>
              <a:ext uri="{FF2B5EF4-FFF2-40B4-BE49-F238E27FC236}">
                <a16:creationId xmlns:a16="http://schemas.microsoft.com/office/drawing/2014/main" id="{8A4A6EBE-CAC1-AC97-5C8A-1776D69D3672}"/>
              </a:ext>
            </a:extLst>
          </p:cNvPr>
          <p:cNvCxnSpPr>
            <a:cxnSpLocks/>
            <a:stCxn id="99" idx="3"/>
            <a:endCxn id="128" idx="1"/>
          </p:cNvCxnSpPr>
          <p:nvPr/>
        </p:nvCxnSpPr>
        <p:spPr>
          <a:xfrm>
            <a:off x="7173870" y="3770447"/>
            <a:ext cx="2496889" cy="53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7"/>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8"/>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4"/>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5"/>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92"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1136"/>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C3FCA0D-55A5-B816-E9BD-4E87EBACC8D1}"/>
                  </a:ext>
                </a:extLst>
              </p:cNvPr>
              <p:cNvSpPr txBox="1"/>
              <p:nvPr/>
            </p:nvSpPr>
            <p:spPr>
              <a:xfrm>
                <a:off x="2692400"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1</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1</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2</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2</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3</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3</m:t>
                              </m:r>
                            </m:sub>
                          </m:sSub>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𝑤</m:t>
                              </m:r>
                            </m:e>
                            <m:sub>
                              <m:r>
                                <a:rPr lang="en-GB" b="0" i="1" smtClean="0">
                                  <a:solidFill>
                                    <a:schemeClr val="tx1"/>
                                  </a:solidFill>
                                  <a:latin typeface="Cambria Math" panose="02040503050406030204" pitchFamily="18" charset="0"/>
                                </a:rPr>
                                <m:t>4</m:t>
                              </m:r>
                            </m:sub>
                          </m:sSub>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𝑥</m:t>
                              </m:r>
                            </m:e>
                            <m:sub>
                              <m:r>
                                <a:rPr lang="en-GB" b="0" i="1" smtClean="0">
                                  <a:solidFill>
                                    <a:schemeClr val="tx1"/>
                                  </a:solidFill>
                                  <a:latin typeface="Cambria Math" panose="02040503050406030204" pitchFamily="18" charset="0"/>
                                </a:rPr>
                                <m:t>4</m:t>
                              </m:r>
                            </m:sub>
                          </m:sSub>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8" name="TextBox 47">
                <a:extLst>
                  <a:ext uri="{FF2B5EF4-FFF2-40B4-BE49-F238E27FC236}">
                    <a16:creationId xmlns:a16="http://schemas.microsoft.com/office/drawing/2014/main" id="{0C3FCA0D-55A5-B816-E9BD-4E87EBACC8D1}"/>
                  </a:ext>
                </a:extLst>
              </p:cNvPr>
              <p:cNvSpPr txBox="1">
                <a:spLocks noRot="1" noChangeAspect="1" noMove="1" noResize="1" noEditPoints="1" noAdjustHandles="1" noChangeArrowheads="1" noChangeShapeType="1" noTextEdit="1"/>
              </p:cNvSpPr>
              <p:nvPr/>
            </p:nvSpPr>
            <p:spPr>
              <a:xfrm>
                <a:off x="2692400" y="5592239"/>
                <a:ext cx="6807200" cy="446276"/>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2575534"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2575534" y="5592239"/>
                <a:ext cx="6807200" cy="446276"/>
              </a:xfrm>
              <a:prstGeom prst="rect">
                <a:avLst/>
              </a:prstGeom>
              <a:blipFill>
                <a:blip r:embed="rId17"/>
                <a:stretch>
                  <a:fillRect/>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1E0E09DE-3A2B-45C0-78C9-6E65AB4CE644}"/>
              </a:ext>
            </a:extLst>
          </p:cNvPr>
          <p:cNvSpPr/>
          <p:nvPr/>
        </p:nvSpPr>
        <p:spPr>
          <a:xfrm>
            <a:off x="4678680" y="5620437"/>
            <a:ext cx="2872740" cy="348266"/>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6A876B19-9811-1F57-FCD1-9FE4593B75D3}"/>
                  </a:ext>
                </a:extLst>
              </p:cNvPr>
              <p:cNvSpPr txBox="1"/>
              <p:nvPr/>
            </p:nvSpPr>
            <p:spPr>
              <a:xfrm>
                <a:off x="3024120" y="5919031"/>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3" name="TextBox 52">
                <a:extLst>
                  <a:ext uri="{FF2B5EF4-FFF2-40B4-BE49-F238E27FC236}">
                    <a16:creationId xmlns:a16="http://schemas.microsoft.com/office/drawing/2014/main" id="{6A876B19-9811-1F57-FCD1-9FE4593B75D3}"/>
                  </a:ext>
                </a:extLst>
              </p:cNvPr>
              <p:cNvSpPr txBox="1">
                <a:spLocks noRot="1" noChangeAspect="1" noMove="1" noResize="1" noEditPoints="1" noAdjustHandles="1" noChangeArrowheads="1" noChangeShapeType="1" noTextEdit="1"/>
              </p:cNvSpPr>
              <p:nvPr/>
            </p:nvSpPr>
            <p:spPr>
              <a:xfrm>
                <a:off x="3024120" y="5919031"/>
                <a:ext cx="6096000" cy="369332"/>
              </a:xfrm>
              <a:prstGeom prst="rect">
                <a:avLst/>
              </a:prstGeom>
              <a:blipFill>
                <a:blip r:embed="rId18"/>
                <a:stretch>
                  <a:fillRect/>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ED1EFE22-FC95-70EE-8749-4405A2DE88EE}"/>
              </a:ext>
            </a:extLst>
          </p:cNvPr>
          <p:cNvSpPr/>
          <p:nvPr/>
        </p:nvSpPr>
        <p:spPr>
          <a:xfrm>
            <a:off x="2308238" y="2407719"/>
            <a:ext cx="502189" cy="27381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5C94CFC-5B7A-BC20-F03B-26285ED60297}"/>
              </a:ext>
            </a:extLst>
          </p:cNvPr>
          <p:cNvSpPr/>
          <p:nvPr/>
        </p:nvSpPr>
        <p:spPr>
          <a:xfrm>
            <a:off x="3798512" y="2407719"/>
            <a:ext cx="502189" cy="273813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20"/>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0294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9"/>
                                        </p:tgtEl>
                                        <p:attrNameLst>
                                          <p:attrName>style.visibility</p:attrName>
                                        </p:attrNameLst>
                                      </p:cBhvr>
                                      <p:to>
                                        <p:strVal val="visible"/>
                                      </p:to>
                                    </p:set>
                                    <p:animEffect transition="in" filter="wipe(left)">
                                      <p:cBhvr>
                                        <p:cTn id="27" dur="500"/>
                                        <p:tgtEl>
                                          <p:spTgt spid="129"/>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1"/>
                                        </p:tgtEl>
                                        <p:attrNameLst>
                                          <p:attrName>style.visibility</p:attrName>
                                        </p:attrNameLst>
                                      </p:cBhvr>
                                      <p:to>
                                        <p:strVal val="visible"/>
                                      </p:to>
                                    </p:set>
                                    <p:animEffect transition="in" filter="fade">
                                      <p:cBhvr>
                                        <p:cTn id="34" dur="500"/>
                                        <p:tgtEl>
                                          <p:spTgt spid="151"/>
                                        </p:tgtEl>
                                      </p:cBhvr>
                                    </p:animEffect>
                                  </p:childTnLst>
                                </p:cTn>
                              </p:par>
                            </p:childTnLst>
                          </p:cTn>
                        </p:par>
                        <p:par>
                          <p:cTn id="35" fill="hold">
                            <p:stCondLst>
                              <p:cond delay="1000"/>
                            </p:stCondLst>
                            <p:childTnLst>
                              <p:par>
                                <p:cTn id="36" presetID="22" presetClass="entr" presetSubtype="8" fill="hold"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120"/>
                                        </p:tgtEl>
                                        <p:attrNameLst>
                                          <p:attrName>style.visibility</p:attrName>
                                        </p:attrNameLst>
                                      </p:cBhvr>
                                      <p:to>
                                        <p:strVal val="visible"/>
                                      </p:to>
                                    </p:set>
                                    <p:animEffect transition="in" filter="wipe(left)">
                                      <p:cBhvr>
                                        <p:cTn id="49" dur="500"/>
                                        <p:tgtEl>
                                          <p:spTgt spid="120"/>
                                        </p:tgtEl>
                                      </p:cBhvr>
                                    </p:animEffect>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99"/>
                                        </p:tgtEl>
                                        <p:attrNameLst>
                                          <p:attrName>style.visibility</p:attrName>
                                        </p:attrNameLst>
                                      </p:cBhvr>
                                      <p:to>
                                        <p:strVal val="visible"/>
                                      </p:to>
                                    </p:set>
                                    <p:animEffect transition="in" filter="fade">
                                      <p:cBhvr>
                                        <p:cTn id="53" dur="500"/>
                                        <p:tgtEl>
                                          <p:spTgt spid="9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500"/>
                                        <p:tgtEl>
                                          <p:spTgt spid="157"/>
                                        </p:tgtEl>
                                      </p:cBhvr>
                                    </p:animEffect>
                                  </p:childTnLst>
                                </p:cTn>
                              </p:par>
                            </p:childTnLst>
                          </p:cTn>
                        </p:par>
                        <p:par>
                          <p:cTn id="57" fill="hold">
                            <p:stCondLst>
                              <p:cond delay="3000"/>
                            </p:stCondLst>
                            <p:childTnLst>
                              <p:par>
                                <p:cTn id="58" presetID="22" presetClass="entr" presetSubtype="8" fill="hold" nodeType="after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500"/>
                                        <p:tgtEl>
                                          <p:spTgt spid="7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500"/>
                                        <p:tgtEl>
                                          <p:spTgt spid="3"/>
                                        </p:tgtEl>
                                      </p:cBhvr>
                                    </p:animEffect>
                                  </p:childTnLst>
                                </p:cTn>
                              </p:par>
                            </p:childTnLst>
                          </p:cTn>
                        </p:par>
                        <p:par>
                          <p:cTn id="80" fill="hold">
                            <p:stCondLst>
                              <p:cond delay="1000"/>
                            </p:stCondLst>
                            <p:childTnLst>
                              <p:par>
                                <p:cTn id="81" presetID="10" presetClass="entr" presetSubtype="0" fill="hold" grpId="0" nodeType="after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fade">
                                      <p:cBhvr>
                                        <p:cTn id="86" dur="500"/>
                                        <p:tgtEl>
                                          <p:spTgt spid="39"/>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wipe(left)">
                                      <p:cBhvr>
                                        <p:cTn id="91" dur="500"/>
                                        <p:tgtEl>
                                          <p:spTgt spid="132"/>
                                        </p:tgtEl>
                                      </p:cBhvr>
                                    </p:animEffect>
                                  </p:childTnLst>
                                </p:cTn>
                              </p:par>
                              <p:par>
                                <p:cTn id="92" presetID="22" presetClass="entr" presetSubtype="8" fill="hold" nodeType="withEffect">
                                  <p:stCondLst>
                                    <p:cond delay="0"/>
                                  </p:stCondLst>
                                  <p:childTnLst>
                                    <p:set>
                                      <p:cBhvr>
                                        <p:cTn id="93" dur="1" fill="hold">
                                          <p:stCondLst>
                                            <p:cond delay="0"/>
                                          </p:stCondLst>
                                        </p:cTn>
                                        <p:tgtEl>
                                          <p:spTgt spid="135"/>
                                        </p:tgtEl>
                                        <p:attrNameLst>
                                          <p:attrName>style.visibility</p:attrName>
                                        </p:attrNameLst>
                                      </p:cBhvr>
                                      <p:to>
                                        <p:strVal val="visible"/>
                                      </p:to>
                                    </p:set>
                                    <p:animEffect transition="in" filter="wipe(left)">
                                      <p:cBhvr>
                                        <p:cTn id="94" dur="500"/>
                                        <p:tgtEl>
                                          <p:spTgt spid="135"/>
                                        </p:tgtEl>
                                      </p:cBhvr>
                                    </p:animEffect>
                                  </p:childTnLst>
                                </p:cTn>
                              </p:par>
                              <p:par>
                                <p:cTn id="95" presetID="22" presetClass="entr" presetSubtype="8" fill="hold" nodeType="withEffect">
                                  <p:stCondLst>
                                    <p:cond delay="0"/>
                                  </p:stCondLst>
                                  <p:childTnLst>
                                    <p:set>
                                      <p:cBhvr>
                                        <p:cTn id="96" dur="1" fill="hold">
                                          <p:stCondLst>
                                            <p:cond delay="0"/>
                                          </p:stCondLst>
                                        </p:cTn>
                                        <p:tgtEl>
                                          <p:spTgt spid="138"/>
                                        </p:tgtEl>
                                        <p:attrNameLst>
                                          <p:attrName>style.visibility</p:attrName>
                                        </p:attrNameLst>
                                      </p:cBhvr>
                                      <p:to>
                                        <p:strVal val="visible"/>
                                      </p:to>
                                    </p:set>
                                    <p:animEffect transition="in" filter="wipe(left)">
                                      <p:cBhvr>
                                        <p:cTn id="97" dur="500"/>
                                        <p:tgtEl>
                                          <p:spTgt spid="138"/>
                                        </p:tgtEl>
                                      </p:cBhvr>
                                    </p:animEffect>
                                  </p:childTnLst>
                                </p:cTn>
                              </p:par>
                            </p:childTnLst>
                          </p:cTn>
                        </p:par>
                        <p:par>
                          <p:cTn id="98" fill="hold">
                            <p:stCondLst>
                              <p:cond delay="500"/>
                            </p:stCondLst>
                            <p:childTnLst>
                              <p:par>
                                <p:cTn id="99" presetID="10" presetClass="entr" presetSubtype="0" fill="hold" grpId="0" nodeType="afterEffect">
                                  <p:stCondLst>
                                    <p:cond delay="0"/>
                                  </p:stCondLst>
                                  <p:childTnLst>
                                    <p:set>
                                      <p:cBhvr>
                                        <p:cTn id="100" dur="1" fill="hold">
                                          <p:stCondLst>
                                            <p:cond delay="0"/>
                                          </p:stCondLst>
                                        </p:cTn>
                                        <p:tgtEl>
                                          <p:spTgt spid="98"/>
                                        </p:tgtEl>
                                        <p:attrNameLst>
                                          <p:attrName>style.visibility</p:attrName>
                                        </p:attrNameLst>
                                      </p:cBhvr>
                                      <p:to>
                                        <p:strVal val="visible"/>
                                      </p:to>
                                    </p:set>
                                    <p:animEffect transition="in" filter="fade">
                                      <p:cBhvr>
                                        <p:cTn id="101" dur="500"/>
                                        <p:tgtEl>
                                          <p:spTgt spid="9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fade">
                                      <p:cBhvr>
                                        <p:cTn id="107" dur="500"/>
                                        <p:tgtEl>
                                          <p:spTgt spid="96"/>
                                        </p:tgtEl>
                                      </p:cBhvr>
                                    </p:animEffect>
                                  </p:childTnLst>
                                </p:cTn>
                              </p:par>
                            </p:childTnLst>
                          </p:cTn>
                        </p:par>
                        <p:par>
                          <p:cTn id="108" fill="hold">
                            <p:stCondLst>
                              <p:cond delay="1000"/>
                            </p:stCondLst>
                            <p:childTnLst>
                              <p:par>
                                <p:cTn id="109" presetID="22" presetClass="entr" presetSubtype="8" fill="hold" nodeType="afterEffect">
                                  <p:stCondLst>
                                    <p:cond delay="0"/>
                                  </p:stCondLst>
                                  <p:childTnLst>
                                    <p:set>
                                      <p:cBhvr>
                                        <p:cTn id="110" dur="1" fill="hold">
                                          <p:stCondLst>
                                            <p:cond delay="0"/>
                                          </p:stCondLst>
                                        </p:cTn>
                                        <p:tgtEl>
                                          <p:spTgt spid="104"/>
                                        </p:tgtEl>
                                        <p:attrNameLst>
                                          <p:attrName>style.visibility</p:attrName>
                                        </p:attrNameLst>
                                      </p:cBhvr>
                                      <p:to>
                                        <p:strVal val="visible"/>
                                      </p:to>
                                    </p:set>
                                    <p:animEffect transition="in" filter="wipe(left)">
                                      <p:cBhvr>
                                        <p:cTn id="111" dur="500"/>
                                        <p:tgtEl>
                                          <p:spTgt spid="104"/>
                                        </p:tgtEl>
                                      </p:cBhvr>
                                    </p:animEffect>
                                  </p:childTnLst>
                                </p:cTn>
                              </p:par>
                              <p:par>
                                <p:cTn id="112" presetID="22" presetClass="entr" presetSubtype="8" fill="hold" nodeType="withEffect">
                                  <p:stCondLst>
                                    <p:cond delay="0"/>
                                  </p:stCondLst>
                                  <p:childTnLst>
                                    <p:set>
                                      <p:cBhvr>
                                        <p:cTn id="113" dur="1" fill="hold">
                                          <p:stCondLst>
                                            <p:cond delay="0"/>
                                          </p:stCondLst>
                                        </p:cTn>
                                        <p:tgtEl>
                                          <p:spTgt spid="107"/>
                                        </p:tgtEl>
                                        <p:attrNameLst>
                                          <p:attrName>style.visibility</p:attrName>
                                        </p:attrNameLst>
                                      </p:cBhvr>
                                      <p:to>
                                        <p:strVal val="visible"/>
                                      </p:to>
                                    </p:set>
                                    <p:animEffect transition="in" filter="wipe(left)">
                                      <p:cBhvr>
                                        <p:cTn id="114" dur="500"/>
                                        <p:tgtEl>
                                          <p:spTgt spid="107"/>
                                        </p:tgtEl>
                                      </p:cBhvr>
                                    </p:animEffect>
                                  </p:childTnLst>
                                </p:cTn>
                              </p:par>
                              <p:par>
                                <p:cTn id="115" presetID="22" presetClass="entr" presetSubtype="8" fill="hold" nodeType="with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wipe(left)">
                                      <p:cBhvr>
                                        <p:cTn id="117" dur="500"/>
                                        <p:tgtEl>
                                          <p:spTgt spid="110"/>
                                        </p:tgtEl>
                                      </p:cBhvr>
                                    </p:animEffect>
                                  </p:childTnLst>
                                </p:cTn>
                              </p:par>
                            </p:childTnLst>
                          </p:cTn>
                        </p:par>
                        <p:par>
                          <p:cTn id="118" fill="hold">
                            <p:stCondLst>
                              <p:cond delay="1500"/>
                            </p:stCondLst>
                            <p:childTnLst>
                              <p:par>
                                <p:cTn id="119" presetID="10" presetClass="exit" presetSubtype="0" fill="hold" grpId="1" nodeType="afterEffect">
                                  <p:stCondLst>
                                    <p:cond delay="0"/>
                                  </p:stCondLst>
                                  <p:childTnLst>
                                    <p:animEffect transition="out" filter="fade">
                                      <p:cBhvr>
                                        <p:cTn id="120" dur="500"/>
                                        <p:tgtEl>
                                          <p:spTgt spid="46"/>
                                        </p:tgtEl>
                                      </p:cBhvr>
                                    </p:animEffect>
                                    <p:set>
                                      <p:cBhvr>
                                        <p:cTn id="121" dur="1" fill="hold">
                                          <p:stCondLst>
                                            <p:cond delay="499"/>
                                          </p:stCondLst>
                                        </p:cTn>
                                        <p:tgtEl>
                                          <p:spTgt spid="46"/>
                                        </p:tgtEl>
                                        <p:attrNameLst>
                                          <p:attrName>style.visibility</p:attrName>
                                        </p:attrNameLst>
                                      </p:cBhvr>
                                      <p:to>
                                        <p:strVal val="hidden"/>
                                      </p:to>
                                    </p:set>
                                  </p:childTnLst>
                                </p:cTn>
                              </p:par>
                              <p:par>
                                <p:cTn id="122" presetID="10"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500"/>
                                        <p:tgtEl>
                                          <p:spTgt spid="47"/>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xit" presetSubtype="0" fill="hold" nodeType="clickEffect">
                                  <p:stCondLst>
                                    <p:cond delay="0"/>
                                  </p:stCondLst>
                                  <p:childTnLst>
                                    <p:animEffect transition="out" filter="fade">
                                      <p:cBhvr>
                                        <p:cTn id="128" dur="500"/>
                                        <p:tgtEl>
                                          <p:spTgt spid="40"/>
                                        </p:tgtEl>
                                      </p:cBhvr>
                                    </p:animEffect>
                                    <p:set>
                                      <p:cBhvr>
                                        <p:cTn id="129" dur="1" fill="hold">
                                          <p:stCondLst>
                                            <p:cond delay="499"/>
                                          </p:stCondLst>
                                        </p:cTn>
                                        <p:tgtEl>
                                          <p:spTgt spid="40"/>
                                        </p:tgtEl>
                                        <p:attrNameLst>
                                          <p:attrName>style.visibility</p:attrName>
                                        </p:attrNameLst>
                                      </p:cBhvr>
                                      <p:to>
                                        <p:strVal val="hidden"/>
                                      </p:to>
                                    </p:set>
                                  </p:childTnLst>
                                </p:cTn>
                              </p:par>
                            </p:childTnLst>
                          </p:cTn>
                        </p:par>
                        <p:par>
                          <p:cTn id="130" fill="hold">
                            <p:stCondLst>
                              <p:cond delay="500"/>
                            </p:stCondLst>
                            <p:childTnLst>
                              <p:par>
                                <p:cTn id="131" presetID="22" presetClass="entr" presetSubtype="8" fill="hold" nodeType="afterEffect">
                                  <p:stCondLst>
                                    <p:cond delay="0"/>
                                  </p:stCondLst>
                                  <p:childTnLst>
                                    <p:set>
                                      <p:cBhvr>
                                        <p:cTn id="132" dur="1" fill="hold">
                                          <p:stCondLst>
                                            <p:cond delay="0"/>
                                          </p:stCondLst>
                                        </p:cTn>
                                        <p:tgtEl>
                                          <p:spTgt spid="123"/>
                                        </p:tgtEl>
                                        <p:attrNameLst>
                                          <p:attrName>style.visibility</p:attrName>
                                        </p:attrNameLst>
                                      </p:cBhvr>
                                      <p:to>
                                        <p:strVal val="visible"/>
                                      </p:to>
                                    </p:set>
                                    <p:animEffect transition="in" filter="wipe(left)">
                                      <p:cBhvr>
                                        <p:cTn id="133" dur="500"/>
                                        <p:tgtEl>
                                          <p:spTgt spid="123"/>
                                        </p:tgtEl>
                                      </p:cBhvr>
                                    </p:animEffect>
                                  </p:childTnLst>
                                </p:cTn>
                              </p:par>
                            </p:childTnLst>
                          </p:cTn>
                        </p:par>
                        <p:par>
                          <p:cTn id="134" fill="hold">
                            <p:stCondLst>
                              <p:cond delay="1000"/>
                            </p:stCondLst>
                            <p:childTnLst>
                              <p:par>
                                <p:cTn id="135" presetID="10" presetClass="entr" presetSubtype="0" fill="hold" grpId="0" nodeType="afterEffect">
                                  <p:stCondLst>
                                    <p:cond delay="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8"/>
                                        </p:tgtEl>
                                        <p:attrNameLst>
                                          <p:attrName>style.visibility</p:attrName>
                                        </p:attrNameLst>
                                      </p:cBhvr>
                                      <p:to>
                                        <p:strVal val="visible"/>
                                      </p:to>
                                    </p:set>
                                    <p:animEffect transition="in" filter="fade">
                                      <p:cBhvr>
                                        <p:cTn id="140" dur="500"/>
                                        <p:tgtEl>
                                          <p:spTgt spid="158"/>
                                        </p:tgtEl>
                                      </p:cBhvr>
                                    </p:animEffect>
                                  </p:childTnLst>
                                </p:cTn>
                              </p:par>
                            </p:childTnLst>
                          </p:cTn>
                        </p:par>
                        <p:par>
                          <p:cTn id="141" fill="hold">
                            <p:stCondLst>
                              <p:cond delay="1500"/>
                            </p:stCondLst>
                            <p:childTnLst>
                              <p:par>
                                <p:cTn id="142" presetID="22" presetClass="entr" presetSubtype="8" fill="hold" nodeType="afterEffect">
                                  <p:stCondLst>
                                    <p:cond delay="0"/>
                                  </p:stCondLst>
                                  <p:childTnLst>
                                    <p:set>
                                      <p:cBhvr>
                                        <p:cTn id="143" dur="1" fill="hold">
                                          <p:stCondLst>
                                            <p:cond delay="0"/>
                                          </p:stCondLst>
                                        </p:cTn>
                                        <p:tgtEl>
                                          <p:spTgt spid="126"/>
                                        </p:tgtEl>
                                        <p:attrNameLst>
                                          <p:attrName>style.visibility</p:attrName>
                                        </p:attrNameLst>
                                      </p:cBhvr>
                                      <p:to>
                                        <p:strVal val="visible"/>
                                      </p:to>
                                    </p:set>
                                    <p:animEffect transition="in" filter="wipe(left)">
                                      <p:cBhvr>
                                        <p:cTn id="144" dur="500"/>
                                        <p:tgtEl>
                                          <p:spTgt spid="126"/>
                                        </p:tgtEl>
                                      </p:cBhvr>
                                    </p:animEffect>
                                  </p:childTnLst>
                                </p:cTn>
                              </p:par>
                            </p:childTnLst>
                          </p:cTn>
                        </p:par>
                        <p:par>
                          <p:cTn id="145" fill="hold">
                            <p:stCondLst>
                              <p:cond delay="2000"/>
                            </p:stCondLst>
                            <p:childTnLst>
                              <p:par>
                                <p:cTn id="146" presetID="10" presetClass="exit" presetSubtype="0" fill="hold" grpId="1" nodeType="afterEffect">
                                  <p:stCondLst>
                                    <p:cond delay="0"/>
                                  </p:stCondLst>
                                  <p:childTnLst>
                                    <p:animEffect transition="out" filter="fade">
                                      <p:cBhvr>
                                        <p:cTn id="147" dur="500"/>
                                        <p:tgtEl>
                                          <p:spTgt spid="47"/>
                                        </p:tgtEl>
                                      </p:cBhvr>
                                    </p:animEffect>
                                    <p:set>
                                      <p:cBhvr>
                                        <p:cTn id="148" dur="1" fill="hold">
                                          <p:stCondLst>
                                            <p:cond delay="499"/>
                                          </p:stCondLst>
                                        </p:cTn>
                                        <p:tgtEl>
                                          <p:spTgt spid="47"/>
                                        </p:tgtEl>
                                        <p:attrNameLst>
                                          <p:attrName>style.visibility</p:attrName>
                                        </p:attrNameLst>
                                      </p:cBhvr>
                                      <p:to>
                                        <p:strVal val="hidden"/>
                                      </p:to>
                                    </p:set>
                                  </p:childTnLst>
                                </p:cTn>
                              </p:par>
                              <p:par>
                                <p:cTn id="149" presetID="10" presetClass="entr"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visible"/>
                                      </p:to>
                                    </p:set>
                                    <p:animEffect transition="in" filter="fade">
                                      <p:cBhvr>
                                        <p:cTn id="151" dur="500"/>
                                        <p:tgtEl>
                                          <p:spTgt spid="48"/>
                                        </p:tgtEl>
                                      </p:cBhvr>
                                    </p:animEffec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500"/>
                                        <p:tgtEl>
                                          <p:spTgt spid="25"/>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4"/>
                                        </p:tgtEl>
                                        <p:attrNameLst>
                                          <p:attrName>style.visibility</p:attrName>
                                        </p:attrNameLst>
                                      </p:cBhvr>
                                      <p:to>
                                        <p:strVal val="visible"/>
                                      </p:to>
                                    </p:set>
                                    <p:animEffect transition="in" filter="fade">
                                      <p:cBhvr>
                                        <p:cTn id="159" dur="500"/>
                                        <p:tgtEl>
                                          <p:spTgt spid="144"/>
                                        </p:tgtEl>
                                      </p:cBhvr>
                                    </p:animEffect>
                                  </p:childTnLst>
                                </p:cTn>
                              </p:par>
                            </p:childTnLst>
                          </p:cTn>
                        </p:par>
                      </p:childTnLst>
                    </p:cTn>
                  </p:par>
                  <p:par>
                    <p:cTn id="160" fill="hold">
                      <p:stCondLst>
                        <p:cond delay="indefinite"/>
                      </p:stCondLst>
                      <p:childTnLst>
                        <p:par>
                          <p:cTn id="161" fill="hold">
                            <p:stCondLst>
                              <p:cond delay="0"/>
                            </p:stCondLst>
                            <p:childTnLst>
                              <p:par>
                                <p:cTn id="162" presetID="21" presetClass="entr" presetSubtype="1" fill="hold" grpId="0" nodeType="clickEffect">
                                  <p:stCondLst>
                                    <p:cond delay="0"/>
                                  </p:stCondLst>
                                  <p:childTnLst>
                                    <p:set>
                                      <p:cBhvr>
                                        <p:cTn id="163" dur="1" fill="hold">
                                          <p:stCondLst>
                                            <p:cond delay="0"/>
                                          </p:stCondLst>
                                        </p:cTn>
                                        <p:tgtEl>
                                          <p:spTgt spid="54"/>
                                        </p:tgtEl>
                                        <p:attrNameLst>
                                          <p:attrName>style.visibility</p:attrName>
                                        </p:attrNameLst>
                                      </p:cBhvr>
                                      <p:to>
                                        <p:strVal val="visible"/>
                                      </p:to>
                                    </p:set>
                                    <p:animEffect transition="in" filter="wheel(1)">
                                      <p:cBhvr>
                                        <p:cTn id="164" dur="500"/>
                                        <p:tgtEl>
                                          <p:spTgt spid="54"/>
                                        </p:tgtEl>
                                      </p:cBhvr>
                                    </p:animEffect>
                                  </p:childTnLst>
                                </p:cTn>
                              </p:par>
                              <p:par>
                                <p:cTn id="165" presetID="21" presetClass="entr" presetSubtype="1" fill="hold" grpId="0" nodeType="withEffect">
                                  <p:stCondLst>
                                    <p:cond delay="0"/>
                                  </p:stCondLst>
                                  <p:childTnLst>
                                    <p:set>
                                      <p:cBhvr>
                                        <p:cTn id="166" dur="1" fill="hold">
                                          <p:stCondLst>
                                            <p:cond delay="0"/>
                                          </p:stCondLst>
                                        </p:cTn>
                                        <p:tgtEl>
                                          <p:spTgt spid="9"/>
                                        </p:tgtEl>
                                        <p:attrNameLst>
                                          <p:attrName>style.visibility</p:attrName>
                                        </p:attrNameLst>
                                      </p:cBhvr>
                                      <p:to>
                                        <p:strVal val="visible"/>
                                      </p:to>
                                    </p:set>
                                    <p:animEffect transition="in" filter="wheel(1)">
                                      <p:cBhvr>
                                        <p:cTn id="167" dur="500"/>
                                        <p:tgtEl>
                                          <p:spTgt spid="9"/>
                                        </p:tgtEl>
                                      </p:cBhvr>
                                    </p:animEffect>
                                  </p:childTnLst>
                                </p:cTn>
                              </p:par>
                            </p:childTnLst>
                          </p:cTn>
                        </p:par>
                        <p:par>
                          <p:cTn id="168" fill="hold">
                            <p:stCondLst>
                              <p:cond delay="500"/>
                            </p:stCondLst>
                            <p:childTnLst>
                              <p:par>
                                <p:cTn id="169" presetID="10" presetClass="entr" presetSubtype="0" fill="hold" grpId="0" nodeType="afterEffect">
                                  <p:stCondLst>
                                    <p:cond delay="0"/>
                                  </p:stCondLst>
                                  <p:childTnLst>
                                    <p:set>
                                      <p:cBhvr>
                                        <p:cTn id="170" dur="1" fill="hold">
                                          <p:stCondLst>
                                            <p:cond delay="0"/>
                                          </p:stCondLst>
                                        </p:cTn>
                                        <p:tgtEl>
                                          <p:spTgt spid="55"/>
                                        </p:tgtEl>
                                        <p:attrNameLst>
                                          <p:attrName>style.visibility</p:attrName>
                                        </p:attrNameLst>
                                      </p:cBhvr>
                                      <p:to>
                                        <p:strVal val="visible"/>
                                      </p:to>
                                    </p:set>
                                    <p:animEffect transition="in" filter="fade">
                                      <p:cBhvr>
                                        <p:cTn id="171" dur="500"/>
                                        <p:tgtEl>
                                          <p:spTgt spid="55"/>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6"/>
                                        </p:tgtEl>
                                        <p:attrNameLst>
                                          <p:attrName>style.visibility</p:attrName>
                                        </p:attrNameLst>
                                      </p:cBhvr>
                                      <p:to>
                                        <p:strVal val="visible"/>
                                      </p:to>
                                    </p:set>
                                    <p:animEffect transition="in" filter="fade">
                                      <p:cBhvr>
                                        <p:cTn id="174" dur="500"/>
                                        <p:tgtEl>
                                          <p:spTgt spid="56"/>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grpId="0" nodeType="clickEffect">
                                  <p:stCondLst>
                                    <p:cond delay="0"/>
                                  </p:stCondLst>
                                  <p:childTnLst>
                                    <p:set>
                                      <p:cBhvr>
                                        <p:cTn id="178" dur="1" fill="hold">
                                          <p:stCondLst>
                                            <p:cond delay="0"/>
                                          </p:stCondLst>
                                        </p:cTn>
                                        <p:tgtEl>
                                          <p:spTgt spid="7"/>
                                        </p:tgtEl>
                                        <p:attrNameLst>
                                          <p:attrName>style.visibility</p:attrName>
                                        </p:attrNameLst>
                                      </p:cBhvr>
                                      <p:to>
                                        <p:strVal val="visible"/>
                                      </p:to>
                                    </p:set>
                                    <p:animEffect transition="in" filter="fade">
                                      <p:cBhvr>
                                        <p:cTn id="179" dur="500"/>
                                        <p:tgtEl>
                                          <p:spTgt spid="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53"/>
                                        </p:tgtEl>
                                        <p:attrNameLst>
                                          <p:attrName>style.visibility</p:attrName>
                                        </p:attrNameLst>
                                      </p:cBhvr>
                                      <p:to>
                                        <p:strVal val="visible"/>
                                      </p:to>
                                    </p:set>
                                    <p:animEffect transition="in" filter="fade">
                                      <p:cBhvr>
                                        <p:cTn id="182" dur="500"/>
                                        <p:tgtEl>
                                          <p:spTgt spid="53"/>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xit" presetSubtype="0" fill="hold" grpId="1" nodeType="clickEffect">
                                  <p:stCondLst>
                                    <p:cond delay="0"/>
                                  </p:stCondLst>
                                  <p:childTnLst>
                                    <p:animEffect transition="out" filter="fade">
                                      <p:cBhvr>
                                        <p:cTn id="186" dur="500"/>
                                        <p:tgtEl>
                                          <p:spTgt spid="7"/>
                                        </p:tgtEl>
                                      </p:cBhvr>
                                    </p:animEffect>
                                    <p:set>
                                      <p:cBhvr>
                                        <p:cTn id="187" dur="1" fill="hold">
                                          <p:stCondLst>
                                            <p:cond delay="499"/>
                                          </p:stCondLst>
                                        </p:cTn>
                                        <p:tgtEl>
                                          <p:spTgt spid="7"/>
                                        </p:tgtEl>
                                        <p:attrNameLst>
                                          <p:attrName>style.visibility</p:attrName>
                                        </p:attrNameLst>
                                      </p:cBhvr>
                                      <p:to>
                                        <p:strVal val="hidden"/>
                                      </p:to>
                                    </p:set>
                                  </p:childTnLst>
                                </p:cTn>
                              </p:par>
                              <p:par>
                                <p:cTn id="188" presetID="10" presetClass="exit" presetSubtype="0" fill="hold" grpId="1" nodeType="withEffect">
                                  <p:stCondLst>
                                    <p:cond delay="0"/>
                                  </p:stCondLst>
                                  <p:childTnLst>
                                    <p:animEffect transition="out" filter="fade">
                                      <p:cBhvr>
                                        <p:cTn id="189" dur="500"/>
                                        <p:tgtEl>
                                          <p:spTgt spid="53"/>
                                        </p:tgtEl>
                                      </p:cBhvr>
                                    </p:animEffect>
                                    <p:set>
                                      <p:cBhvr>
                                        <p:cTn id="190" dur="1" fill="hold">
                                          <p:stCondLst>
                                            <p:cond delay="499"/>
                                          </p:stCondLst>
                                        </p:cTn>
                                        <p:tgtEl>
                                          <p:spTgt spid="53"/>
                                        </p:tgtEl>
                                        <p:attrNameLst>
                                          <p:attrName>style.visibility</p:attrName>
                                        </p:attrNameLst>
                                      </p:cBhvr>
                                      <p:to>
                                        <p:strVal val="hidden"/>
                                      </p:to>
                                    </p:set>
                                  </p:childTnLst>
                                </p:cTn>
                              </p:par>
                              <p:par>
                                <p:cTn id="191" presetID="10" presetClass="exit" presetSubtype="0" fill="hold" grpId="1" nodeType="withEffect">
                                  <p:stCondLst>
                                    <p:cond delay="0"/>
                                  </p:stCondLst>
                                  <p:childTnLst>
                                    <p:animEffect transition="out" filter="fade">
                                      <p:cBhvr>
                                        <p:cTn id="192" dur="500"/>
                                        <p:tgtEl>
                                          <p:spTgt spid="48"/>
                                        </p:tgtEl>
                                      </p:cBhvr>
                                    </p:animEffect>
                                    <p:set>
                                      <p:cBhvr>
                                        <p:cTn id="193" dur="1" fill="hold">
                                          <p:stCondLst>
                                            <p:cond delay="499"/>
                                          </p:stCondLst>
                                        </p:cTn>
                                        <p:tgtEl>
                                          <p:spTgt spid="48"/>
                                        </p:tgtEl>
                                        <p:attrNameLst>
                                          <p:attrName>style.visibility</p:attrName>
                                        </p:attrNameLst>
                                      </p:cBhvr>
                                      <p:to>
                                        <p:strVal val="hidden"/>
                                      </p:to>
                                    </p:set>
                                  </p:childTnLst>
                                </p:cTn>
                              </p:par>
                              <p:par>
                                <p:cTn id="194" presetID="10" presetClass="entr" presetSubtype="0" fill="hold" grpId="0" nodeType="withEffect">
                                  <p:stCondLst>
                                    <p:cond delay="0"/>
                                  </p:stCondLst>
                                  <p:childTnLst>
                                    <p:set>
                                      <p:cBhvr>
                                        <p:cTn id="195" dur="1" fill="hold">
                                          <p:stCondLst>
                                            <p:cond delay="0"/>
                                          </p:stCondLst>
                                        </p:cTn>
                                        <p:tgtEl>
                                          <p:spTgt spid="49"/>
                                        </p:tgtEl>
                                        <p:attrNameLst>
                                          <p:attrName>style.visibility</p:attrName>
                                        </p:attrNameLst>
                                      </p:cBhvr>
                                      <p:to>
                                        <p:strVal val="visible"/>
                                      </p:to>
                                    </p:set>
                                    <p:animEffect transition="in" filter="fade">
                                      <p:cBhvr>
                                        <p:cTn id="196"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6" grpId="0"/>
      <p:bldP spid="46" grpId="1"/>
      <p:bldP spid="25" grpId="0" animBg="1"/>
      <p:bldP spid="20" grpId="0"/>
      <p:bldP spid="77" grpId="0"/>
      <p:bldP spid="78" grpId="0"/>
      <p:bldP spid="80" grpId="0"/>
      <p:bldP spid="35" grpId="0" animBg="1"/>
      <p:bldP spid="96" grpId="0" animBg="1"/>
      <p:bldP spid="97" grpId="0" animBg="1"/>
      <p:bldP spid="98" grpId="0" animBg="1"/>
      <p:bldP spid="99" grpId="0" animBg="1"/>
      <p:bldP spid="101" grpId="0" animBg="1"/>
      <p:bldP spid="51" grpId="0" animBg="1"/>
      <p:bldP spid="52" grpId="0" animBg="1"/>
      <p:bldP spid="128" grpId="0"/>
      <p:bldP spid="144" grpId="0"/>
      <p:bldP spid="131" grpId="0"/>
      <p:bldP spid="151" grpId="0"/>
      <p:bldP spid="157" grpId="0"/>
      <p:bldP spid="158" grpId="0"/>
      <p:bldP spid="3" grpId="0"/>
      <p:bldP spid="36" grpId="0"/>
      <p:bldP spid="37" grpId="0"/>
      <p:bldP spid="38" grpId="0"/>
      <p:bldP spid="39" grpId="0"/>
      <p:bldP spid="44" grpId="0"/>
      <p:bldP spid="48" grpId="0"/>
      <p:bldP spid="48" grpId="1"/>
      <p:bldP spid="49" grpId="0"/>
      <p:bldP spid="7" grpId="0" animBg="1"/>
      <p:bldP spid="7" grpId="1" animBg="1"/>
      <p:bldP spid="53" grpId="0"/>
      <p:bldP spid="53" grpId="1"/>
      <p:bldP spid="9" grpId="0" animBg="1"/>
      <p:bldP spid="54" grpId="0" animBg="1"/>
      <p:bldP spid="55" grpId="0"/>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 neuron</a:t>
            </a:r>
          </a:p>
        </p:txBody>
      </p:sp>
      <p:pic>
        <p:nvPicPr>
          <p:cNvPr id="1026" name="Picture 2">
            <a:extLst>
              <a:ext uri="{FF2B5EF4-FFF2-40B4-BE49-F238E27FC236}">
                <a16:creationId xmlns:a16="http://schemas.microsoft.com/office/drawing/2014/main" id="{5E274D84-DA7C-F144-12D9-2FF589E2C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219" y="2500905"/>
            <a:ext cx="5677561" cy="3051689"/>
          </a:xfrm>
          <a:prstGeom prst="rect">
            <a:avLst/>
          </a:prstGeom>
          <a:ln w="28575">
            <a:solidFill>
              <a:schemeClr val="accent3"/>
            </a:solidFill>
          </a:ln>
          <a:effectLst/>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45E2157-63E4-9B3D-87A1-76DDADF188A3}"/>
              </a:ext>
            </a:extLst>
          </p:cNvPr>
          <p:cNvCxnSpPr/>
          <p:nvPr/>
        </p:nvCxnSpPr>
        <p:spPr>
          <a:xfrm>
            <a:off x="2952204" y="2151900"/>
            <a:ext cx="679269" cy="914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A54450E0-13F4-F9F1-5619-0BA79FF1D49A}"/>
              </a:ext>
            </a:extLst>
          </p:cNvPr>
          <p:cNvCxnSpPr>
            <a:cxnSpLocks/>
          </p:cNvCxnSpPr>
          <p:nvPr/>
        </p:nvCxnSpPr>
        <p:spPr>
          <a:xfrm flipV="1">
            <a:off x="2471165" y="3566380"/>
            <a:ext cx="1160308" cy="3002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35059058-BD4D-A356-C5C2-D7D67D72D37E}"/>
              </a:ext>
            </a:extLst>
          </p:cNvPr>
          <p:cNvCxnSpPr>
            <a:cxnSpLocks/>
          </p:cNvCxnSpPr>
          <p:nvPr/>
        </p:nvCxnSpPr>
        <p:spPr>
          <a:xfrm flipV="1">
            <a:off x="2526522" y="4967797"/>
            <a:ext cx="1125688" cy="30369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7C0324C4-89A4-694B-A05E-471A6455D15E}"/>
              </a:ext>
            </a:extLst>
          </p:cNvPr>
          <p:cNvCxnSpPr>
            <a:cxnSpLocks/>
          </p:cNvCxnSpPr>
          <p:nvPr/>
        </p:nvCxnSpPr>
        <p:spPr>
          <a:xfrm flipV="1">
            <a:off x="2533213" y="4432537"/>
            <a:ext cx="1147566" cy="61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06D3C22B-9446-7321-B486-29F99A7FCF78}"/>
              </a:ext>
            </a:extLst>
          </p:cNvPr>
          <p:cNvCxnSpPr>
            <a:cxnSpLocks/>
          </p:cNvCxnSpPr>
          <p:nvPr/>
        </p:nvCxnSpPr>
        <p:spPr>
          <a:xfrm flipV="1">
            <a:off x="8255726" y="3149787"/>
            <a:ext cx="1403060" cy="2792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750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3"/>
                                        </p:tgtEl>
                                        <p:attrNameLst>
                                          <p:attrName>style.visibility</p:attrName>
                                        </p:attrNameLst>
                                      </p:cBhvr>
                                      <p:to>
                                        <p:strVal val="visible"/>
                                      </p:to>
                                    </p:set>
                                    <p:animEffect transition="in" filter="wipe(left)">
                                      <p:cBhvr>
                                        <p:cTn id="2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62"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0125"/>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8868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5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wipe(left)">
                                      <p:cBhvr>
                                        <p:cTn id="32" dur="500"/>
                                        <p:tgtEl>
                                          <p:spTgt spid="129"/>
                                        </p:tgtEl>
                                      </p:cBhvr>
                                    </p:animEffect>
                                  </p:childTnLst>
                                </p:cTn>
                              </p:par>
                              <p:par>
                                <p:cTn id="33" presetID="22" presetClass="entr" presetSubtype="8" fill="hold" nodeType="withEffect">
                                  <p:stCondLst>
                                    <p:cond delay="0"/>
                                  </p:stCondLst>
                                  <p:childTnLst>
                                    <p:set>
                                      <p:cBhvr>
                                        <p:cTn id="34" dur="1" fill="hold">
                                          <p:stCondLst>
                                            <p:cond delay="0"/>
                                          </p:stCondLst>
                                        </p:cTn>
                                        <p:tgtEl>
                                          <p:spTgt spid="132"/>
                                        </p:tgtEl>
                                        <p:attrNameLst>
                                          <p:attrName>style.visibility</p:attrName>
                                        </p:attrNameLst>
                                      </p:cBhvr>
                                      <p:to>
                                        <p:strVal val="visible"/>
                                      </p:to>
                                    </p:set>
                                    <p:animEffect transition="in" filter="wipe(left)">
                                      <p:cBhvr>
                                        <p:cTn id="35" dur="500"/>
                                        <p:tgtEl>
                                          <p:spTgt spid="132"/>
                                        </p:tgtEl>
                                      </p:cBhvr>
                                    </p:animEffect>
                                  </p:childTnLst>
                                </p:cTn>
                              </p:par>
                              <p:par>
                                <p:cTn id="36" presetID="22" presetClass="entr" presetSubtype="8" fill="hold" nodeType="withEffect">
                                  <p:stCondLst>
                                    <p:cond delay="0"/>
                                  </p:stCondLst>
                                  <p:childTnLst>
                                    <p:set>
                                      <p:cBhvr>
                                        <p:cTn id="37" dur="1" fill="hold">
                                          <p:stCondLst>
                                            <p:cond delay="0"/>
                                          </p:stCondLst>
                                        </p:cTn>
                                        <p:tgtEl>
                                          <p:spTgt spid="135"/>
                                        </p:tgtEl>
                                        <p:attrNameLst>
                                          <p:attrName>style.visibility</p:attrName>
                                        </p:attrNameLst>
                                      </p:cBhvr>
                                      <p:to>
                                        <p:strVal val="visible"/>
                                      </p:to>
                                    </p:set>
                                    <p:animEffect transition="in" filter="wipe(left)">
                                      <p:cBhvr>
                                        <p:cTn id="38" dur="500"/>
                                        <p:tgtEl>
                                          <p:spTgt spid="135"/>
                                        </p:tgtEl>
                                      </p:cBhvr>
                                    </p:animEffect>
                                  </p:childTnLst>
                                </p:cTn>
                              </p:par>
                              <p:par>
                                <p:cTn id="39" presetID="22" presetClass="entr" presetSubtype="8" fill="hold"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left)">
                                      <p:cBhvr>
                                        <p:cTn id="41" dur="500"/>
                                        <p:tgtEl>
                                          <p:spTgt spid="138"/>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28"/>
                                        </p:tgtEl>
                                        <p:attrNameLst>
                                          <p:attrName>style.visibility</p:attrName>
                                        </p:attrNameLst>
                                      </p:cBhvr>
                                      <p:to>
                                        <p:strVal val="visible"/>
                                      </p:to>
                                    </p:set>
                                    <p:animEffect transition="in" filter="fade">
                                      <p:cBhvr>
                                        <p:cTn id="56" dur="500"/>
                                        <p:tgtEl>
                                          <p:spTgt spid="1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58"/>
                                        </p:tgtEl>
                                      </p:cBhvr>
                                    </p:animEffect>
                                    <p:set>
                                      <p:cBhvr>
                                        <p:cTn id="64" dur="1" fill="hold">
                                          <p:stCondLst>
                                            <p:cond delay="499"/>
                                          </p:stCondLst>
                                        </p:cTn>
                                        <p:tgtEl>
                                          <p:spTgt spid="58"/>
                                        </p:tgtEl>
                                        <p:attrNameLst>
                                          <p:attrName>style.visibility</p:attrName>
                                        </p:attrNameLst>
                                      </p:cBhvr>
                                      <p:to>
                                        <p:strVal val="hidden"/>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childTnLst>
                          </p:cTn>
                        </p:par>
                        <p:par>
                          <p:cTn id="69" fill="hold">
                            <p:stCondLst>
                              <p:cond delay="1000"/>
                            </p:stCondLst>
                            <p:childTnLst>
                              <p:par>
                                <p:cTn id="70" presetID="22" presetClass="entr" presetSubtype="8"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fade">
                                      <p:cBhvr>
                                        <p:cTn id="76" dur="500"/>
                                        <p:tgtEl>
                                          <p:spTgt spid="66"/>
                                        </p:tgtEl>
                                      </p:cBhvr>
                                    </p:animEffect>
                                  </p:childTnLst>
                                </p:cTn>
                              </p:par>
                            </p:childTnLst>
                          </p:cTn>
                        </p:par>
                        <p:par>
                          <p:cTn id="77" fill="hold">
                            <p:stCondLst>
                              <p:cond delay="2000"/>
                            </p:stCondLst>
                            <p:childTnLst>
                              <p:par>
                                <p:cTn id="78" presetID="22" presetClass="entr" presetSubtype="8" fill="hold" nodeType="after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left)">
                                      <p:cBhvr>
                                        <p:cTn id="80" dur="500"/>
                                        <p:tgtEl>
                                          <p:spTgt spid="84"/>
                                        </p:tgtEl>
                                      </p:cBhvr>
                                    </p:animEffect>
                                  </p:childTnLst>
                                </p:cTn>
                              </p:par>
                            </p:childTnLst>
                          </p:cTn>
                        </p:par>
                        <p:par>
                          <p:cTn id="81" fill="hold">
                            <p:stCondLst>
                              <p:cond delay="2500"/>
                            </p:stCondLst>
                            <p:childTnLst>
                              <p:par>
                                <p:cTn id="82" presetID="22" presetClass="entr" presetSubtype="8" fill="hold" nodeType="after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wipe(left)">
                                      <p:cBhvr>
                                        <p:cTn id="84" dur="500"/>
                                        <p:tgtEl>
                                          <p:spTgt spid="87"/>
                                        </p:tgtEl>
                                      </p:cBhvr>
                                    </p:animEffect>
                                  </p:childTnLst>
                                </p:cTn>
                              </p:par>
                            </p:childTnLst>
                          </p:cTn>
                        </p:par>
                      </p:childTnLst>
                    </p:cTn>
                  </p:par>
                  <p:par>
                    <p:cTn id="85" fill="hold">
                      <p:stCondLst>
                        <p:cond delay="indefinite"/>
                      </p:stCondLst>
                      <p:childTnLst>
                        <p:par>
                          <p:cTn id="86" fill="hold">
                            <p:stCondLst>
                              <p:cond delay="0"/>
                            </p:stCondLst>
                            <p:childTnLst>
                              <p:par>
                                <p:cTn id="87" presetID="47" presetClass="entr" presetSubtype="0" fill="hold" grpId="0" nodeType="click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fade">
                                      <p:cBhvr>
                                        <p:cTn id="89" dur="1000"/>
                                        <p:tgtEl>
                                          <p:spTgt spid="79"/>
                                        </p:tgtEl>
                                      </p:cBhvr>
                                    </p:animEffect>
                                    <p:anim calcmode="lin" valueType="num">
                                      <p:cBhvr>
                                        <p:cTn id="90" dur="1000" fill="hold"/>
                                        <p:tgtEl>
                                          <p:spTgt spid="79"/>
                                        </p:tgtEl>
                                        <p:attrNameLst>
                                          <p:attrName>ppt_x</p:attrName>
                                        </p:attrNameLst>
                                      </p:cBhvr>
                                      <p:tavLst>
                                        <p:tav tm="0">
                                          <p:val>
                                            <p:strVal val="#ppt_x"/>
                                          </p:val>
                                        </p:tav>
                                        <p:tav tm="100000">
                                          <p:val>
                                            <p:strVal val="#ppt_x"/>
                                          </p:val>
                                        </p:tav>
                                      </p:tavLst>
                                    </p:anim>
                                    <p:anim calcmode="lin" valueType="num">
                                      <p:cBhvr>
                                        <p:cTn id="91" dur="1000" fill="hold"/>
                                        <p:tgtEl>
                                          <p:spTgt spid="79"/>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65"/>
                                        </p:tgtEl>
                                        <p:attrNameLst>
                                          <p:attrName>style.visibility</p:attrName>
                                        </p:attrNameLst>
                                      </p:cBhvr>
                                      <p:to>
                                        <p:strVal val="visible"/>
                                      </p:to>
                                    </p:set>
                                    <p:animEffect transition="in" filter="fade">
                                      <p:cBhvr>
                                        <p:cTn id="94" dur="1000"/>
                                        <p:tgtEl>
                                          <p:spTgt spid="65"/>
                                        </p:tgtEl>
                                      </p:cBhvr>
                                    </p:animEffect>
                                    <p:anim calcmode="lin" valueType="num">
                                      <p:cBhvr>
                                        <p:cTn id="95" dur="1000" fill="hold"/>
                                        <p:tgtEl>
                                          <p:spTgt spid="65"/>
                                        </p:tgtEl>
                                        <p:attrNameLst>
                                          <p:attrName>ppt_x</p:attrName>
                                        </p:attrNameLst>
                                      </p:cBhvr>
                                      <p:tavLst>
                                        <p:tav tm="0">
                                          <p:val>
                                            <p:strVal val="#ppt_x"/>
                                          </p:val>
                                        </p:tav>
                                        <p:tav tm="100000">
                                          <p:val>
                                            <p:strVal val="#ppt_x"/>
                                          </p:val>
                                        </p:tav>
                                      </p:tavLst>
                                    </p:anim>
                                    <p:anim calcmode="lin" valueType="num">
                                      <p:cBhvr>
                                        <p:cTn id="96" dur="1000" fill="hold"/>
                                        <p:tgtEl>
                                          <p:spTgt spid="65"/>
                                        </p:tgtEl>
                                        <p:attrNameLst>
                                          <p:attrName>ppt_y</p:attrName>
                                        </p:attrNameLst>
                                      </p:cBhvr>
                                      <p:tavLst>
                                        <p:tav tm="0">
                                          <p:val>
                                            <p:strVal val="#ppt_y+.1"/>
                                          </p:val>
                                        </p:tav>
                                        <p:tav tm="100000">
                                          <p:val>
                                            <p:strVal val="#ppt_y"/>
                                          </p:val>
                                        </p:tav>
                                      </p:tavLst>
                                    </p:anim>
                                  </p:childTnLst>
                                </p:cTn>
                              </p:par>
                            </p:childTnLst>
                          </p:cTn>
                        </p:par>
                        <p:par>
                          <p:cTn id="97" fill="hold">
                            <p:stCondLst>
                              <p:cond delay="1000"/>
                            </p:stCondLst>
                            <p:childTnLst>
                              <p:par>
                                <p:cTn id="98" presetID="22" presetClass="entr" presetSubtype="8" fill="hold" nodeType="afterEffect">
                                  <p:stCondLst>
                                    <p:cond delay="0"/>
                                  </p:stCondLst>
                                  <p:childTnLst>
                                    <p:set>
                                      <p:cBhvr>
                                        <p:cTn id="99" dur="1" fill="hold">
                                          <p:stCondLst>
                                            <p:cond delay="0"/>
                                          </p:stCondLst>
                                        </p:cTn>
                                        <p:tgtEl>
                                          <p:spTgt spid="91"/>
                                        </p:tgtEl>
                                        <p:attrNameLst>
                                          <p:attrName>style.visibility</p:attrName>
                                        </p:attrNameLst>
                                      </p:cBhvr>
                                      <p:to>
                                        <p:strVal val="visible"/>
                                      </p:to>
                                    </p:set>
                                    <p:animEffect transition="in" filter="wipe(left)">
                                      <p:cBhvr>
                                        <p:cTn id="100" dur="500"/>
                                        <p:tgtEl>
                                          <p:spTgt spid="91"/>
                                        </p:tgtEl>
                                      </p:cBhvr>
                                    </p:animEffect>
                                  </p:childTnLst>
                                </p:cTn>
                              </p:par>
                              <p:par>
                                <p:cTn id="101" presetID="22" presetClass="entr" presetSubtype="8" fill="hold" nodeType="withEffect">
                                  <p:stCondLst>
                                    <p:cond delay="0"/>
                                  </p:stCondLst>
                                  <p:childTnLst>
                                    <p:set>
                                      <p:cBhvr>
                                        <p:cTn id="102" dur="1" fill="hold">
                                          <p:stCondLst>
                                            <p:cond delay="0"/>
                                          </p:stCondLst>
                                        </p:cTn>
                                        <p:tgtEl>
                                          <p:spTgt spid="94"/>
                                        </p:tgtEl>
                                        <p:attrNameLst>
                                          <p:attrName>style.visibility</p:attrName>
                                        </p:attrNameLst>
                                      </p:cBhvr>
                                      <p:to>
                                        <p:strVal val="visible"/>
                                      </p:to>
                                    </p:set>
                                    <p:animEffect transition="in" filter="wipe(left)">
                                      <p:cBhvr>
                                        <p:cTn id="103" dur="500"/>
                                        <p:tgtEl>
                                          <p:spTgt spid="94"/>
                                        </p:tgtEl>
                                      </p:cBhvr>
                                    </p:animEffect>
                                  </p:childTnLst>
                                </p:cTn>
                              </p:par>
                              <p:par>
                                <p:cTn id="104" presetID="22" presetClass="entr" presetSubtype="8" fill="hold" nodeType="withEffect">
                                  <p:stCondLst>
                                    <p:cond delay="0"/>
                                  </p:stCondLst>
                                  <p:childTnLst>
                                    <p:set>
                                      <p:cBhvr>
                                        <p:cTn id="105" dur="1" fill="hold">
                                          <p:stCondLst>
                                            <p:cond delay="0"/>
                                          </p:stCondLst>
                                        </p:cTn>
                                        <p:tgtEl>
                                          <p:spTgt spid="100"/>
                                        </p:tgtEl>
                                        <p:attrNameLst>
                                          <p:attrName>style.visibility</p:attrName>
                                        </p:attrNameLst>
                                      </p:cBhvr>
                                      <p:to>
                                        <p:strVal val="visible"/>
                                      </p:to>
                                    </p:set>
                                    <p:animEffect transition="in" filter="wipe(left)">
                                      <p:cBhvr>
                                        <p:cTn id="106" dur="500"/>
                                        <p:tgtEl>
                                          <p:spTgt spid="100"/>
                                        </p:tgtEl>
                                      </p:cBhvr>
                                    </p:animEffect>
                                  </p:childTnLst>
                                </p:cTn>
                              </p:par>
                              <p:par>
                                <p:cTn id="107" presetID="22" presetClass="entr" presetSubtype="8"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wipe(left)">
                                      <p:cBhvr>
                                        <p:cTn id="109" dur="500"/>
                                        <p:tgtEl>
                                          <p:spTgt spid="102"/>
                                        </p:tgtEl>
                                      </p:cBhvr>
                                    </p:animEffect>
                                  </p:childTnLst>
                                </p:cTn>
                              </p:par>
                              <p:par>
                                <p:cTn id="110" presetID="22" presetClass="entr" presetSubtype="8" fill="hold" nodeType="with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wipe(left)">
                                      <p:cBhvr>
                                        <p:cTn id="112" dur="500"/>
                                        <p:tgtEl>
                                          <p:spTgt spid="103"/>
                                        </p:tgtEl>
                                      </p:cBhvr>
                                    </p:animEffect>
                                  </p:childTnLst>
                                </p:cTn>
                              </p:par>
                              <p:par>
                                <p:cTn id="113" presetID="22" presetClass="entr" presetSubtype="8" fill="hold" nodeType="withEffect">
                                  <p:stCondLst>
                                    <p:cond delay="0"/>
                                  </p:stCondLst>
                                  <p:childTnLst>
                                    <p:set>
                                      <p:cBhvr>
                                        <p:cTn id="114" dur="1" fill="hold">
                                          <p:stCondLst>
                                            <p:cond delay="0"/>
                                          </p:stCondLst>
                                        </p:cTn>
                                        <p:tgtEl>
                                          <p:spTgt spid="106"/>
                                        </p:tgtEl>
                                        <p:attrNameLst>
                                          <p:attrName>style.visibility</p:attrName>
                                        </p:attrNameLst>
                                      </p:cBhvr>
                                      <p:to>
                                        <p:strVal val="visible"/>
                                      </p:to>
                                    </p:set>
                                    <p:animEffect transition="in" filter="wipe(left)">
                                      <p:cBhvr>
                                        <p:cTn id="115" dur="500"/>
                                        <p:tgtEl>
                                          <p:spTgt spid="106"/>
                                        </p:tgtEl>
                                      </p:cBhvr>
                                    </p:animEffect>
                                  </p:childTnLst>
                                </p:cTn>
                              </p:par>
                              <p:par>
                                <p:cTn id="116" presetID="22" presetClass="entr" presetSubtype="8"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wipe(left)">
                                      <p:cBhvr>
                                        <p:cTn id="118" dur="500"/>
                                        <p:tgtEl>
                                          <p:spTgt spid="109"/>
                                        </p:tgtEl>
                                      </p:cBhvr>
                                    </p:animEffect>
                                  </p:childTnLst>
                                </p:cTn>
                              </p:par>
                              <p:par>
                                <p:cTn id="119" presetID="22" presetClass="entr" presetSubtype="8" fill="hold" nodeType="withEffect">
                                  <p:stCondLst>
                                    <p:cond delay="0"/>
                                  </p:stCondLst>
                                  <p:childTnLst>
                                    <p:set>
                                      <p:cBhvr>
                                        <p:cTn id="120" dur="1" fill="hold">
                                          <p:stCondLst>
                                            <p:cond delay="0"/>
                                          </p:stCondLst>
                                        </p:cTn>
                                        <p:tgtEl>
                                          <p:spTgt spid="112"/>
                                        </p:tgtEl>
                                        <p:attrNameLst>
                                          <p:attrName>style.visibility</p:attrName>
                                        </p:attrNameLst>
                                      </p:cBhvr>
                                      <p:to>
                                        <p:strVal val="visible"/>
                                      </p:to>
                                    </p:set>
                                    <p:animEffect transition="in" filter="wipe(left)">
                                      <p:cBhvr>
                                        <p:cTn id="121" dur="500"/>
                                        <p:tgtEl>
                                          <p:spTgt spid="112"/>
                                        </p:tgtEl>
                                      </p:cBhvr>
                                    </p:animEffect>
                                  </p:childTnLst>
                                </p:cTn>
                              </p:par>
                            </p:childTnLst>
                          </p:cTn>
                        </p:par>
                        <p:par>
                          <p:cTn id="122" fill="hold">
                            <p:stCondLst>
                              <p:cond delay="1500"/>
                            </p:stCondLst>
                            <p:childTnLst>
                              <p:par>
                                <p:cTn id="123" presetID="42" presetClass="entr" presetSubtype="0" fill="hold" grpId="0" nodeType="after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1000"/>
                                        <p:tgtEl>
                                          <p:spTgt spid="81"/>
                                        </p:tgtEl>
                                      </p:cBhvr>
                                    </p:animEffect>
                                    <p:anim calcmode="lin" valueType="num">
                                      <p:cBhvr>
                                        <p:cTn id="126" dur="1000" fill="hold"/>
                                        <p:tgtEl>
                                          <p:spTgt spid="81"/>
                                        </p:tgtEl>
                                        <p:attrNameLst>
                                          <p:attrName>ppt_x</p:attrName>
                                        </p:attrNameLst>
                                      </p:cBhvr>
                                      <p:tavLst>
                                        <p:tav tm="0">
                                          <p:val>
                                            <p:strVal val="#ppt_x"/>
                                          </p:val>
                                        </p:tav>
                                        <p:tav tm="100000">
                                          <p:val>
                                            <p:strVal val="#ppt_x"/>
                                          </p:val>
                                        </p:tav>
                                      </p:tavLst>
                                    </p:anim>
                                    <p:anim calcmode="lin" valueType="num">
                                      <p:cBhvr>
                                        <p:cTn id="127" dur="1000" fill="hold"/>
                                        <p:tgtEl>
                                          <p:spTgt spid="81"/>
                                        </p:tgtEl>
                                        <p:attrNameLst>
                                          <p:attrName>ppt_y</p:attrName>
                                        </p:attrNameLst>
                                      </p:cBhvr>
                                      <p:tavLst>
                                        <p:tav tm="0">
                                          <p:val>
                                            <p:strVal val="#ppt_y+.1"/>
                                          </p:val>
                                        </p:tav>
                                        <p:tav tm="100000">
                                          <p:val>
                                            <p:strVal val="#ppt_y"/>
                                          </p:val>
                                        </p:tav>
                                      </p:tavLst>
                                    </p:anim>
                                  </p:childTnLst>
                                </p:cTn>
                              </p:par>
                              <p:par>
                                <p:cTn id="128" presetID="47" presetClass="entr" presetSubtype="0" fill="hold" grpId="0" nodeType="with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1000"/>
                                        <p:tgtEl>
                                          <p:spTgt spid="82"/>
                                        </p:tgtEl>
                                      </p:cBhvr>
                                    </p:animEffect>
                                    <p:anim calcmode="lin" valueType="num">
                                      <p:cBhvr>
                                        <p:cTn id="131" dur="1000" fill="hold"/>
                                        <p:tgtEl>
                                          <p:spTgt spid="82"/>
                                        </p:tgtEl>
                                        <p:attrNameLst>
                                          <p:attrName>ppt_x</p:attrName>
                                        </p:attrNameLst>
                                      </p:cBhvr>
                                      <p:tavLst>
                                        <p:tav tm="0">
                                          <p:val>
                                            <p:strVal val="#ppt_x"/>
                                          </p:val>
                                        </p:tav>
                                        <p:tav tm="100000">
                                          <p:val>
                                            <p:strVal val="#ppt_x"/>
                                          </p:val>
                                        </p:tav>
                                      </p:tavLst>
                                    </p:anim>
                                    <p:anim calcmode="lin" valueType="num">
                                      <p:cBhvr>
                                        <p:cTn id="132" dur="1000" fill="hold"/>
                                        <p:tgtEl>
                                          <p:spTgt spid="82"/>
                                        </p:tgtEl>
                                        <p:attrNameLst>
                                          <p:attrName>ppt_y</p:attrName>
                                        </p:attrNameLst>
                                      </p:cBhvr>
                                      <p:tavLst>
                                        <p:tav tm="0">
                                          <p:val>
                                            <p:strVal val="#ppt_y-.1"/>
                                          </p:val>
                                        </p:tav>
                                        <p:tav tm="100000">
                                          <p:val>
                                            <p:strVal val="#ppt_y"/>
                                          </p:val>
                                        </p:tav>
                                      </p:tavLst>
                                    </p:anim>
                                  </p:childTnLst>
                                </p:cTn>
                              </p:par>
                            </p:childTnLst>
                          </p:cTn>
                        </p:par>
                        <p:par>
                          <p:cTn id="133" fill="hold">
                            <p:stCondLst>
                              <p:cond delay="2500"/>
                            </p:stCondLst>
                            <p:childTnLst>
                              <p:par>
                                <p:cTn id="134" presetID="22" presetClass="entr" presetSubtype="8" fill="hold" nodeType="after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wipe(left)">
                                      <p:cBhvr>
                                        <p:cTn id="136" dur="500"/>
                                        <p:tgtEl>
                                          <p:spTgt spid="115"/>
                                        </p:tgtEl>
                                      </p:cBhvr>
                                    </p:animEffect>
                                  </p:childTnLst>
                                </p:cTn>
                              </p:par>
                              <p:par>
                                <p:cTn id="137" presetID="22" presetClass="entr" presetSubtype="8" fill="hold" nodeType="withEffect">
                                  <p:stCondLst>
                                    <p:cond delay="0"/>
                                  </p:stCondLst>
                                  <p:childTnLst>
                                    <p:set>
                                      <p:cBhvr>
                                        <p:cTn id="138" dur="1" fill="hold">
                                          <p:stCondLst>
                                            <p:cond delay="0"/>
                                          </p:stCondLst>
                                        </p:cTn>
                                        <p:tgtEl>
                                          <p:spTgt spid="118"/>
                                        </p:tgtEl>
                                        <p:attrNameLst>
                                          <p:attrName>style.visibility</p:attrName>
                                        </p:attrNameLst>
                                      </p:cBhvr>
                                      <p:to>
                                        <p:strVal val="visible"/>
                                      </p:to>
                                    </p:set>
                                    <p:animEffect transition="in" filter="wipe(left)">
                                      <p:cBhvr>
                                        <p:cTn id="139" dur="500"/>
                                        <p:tgtEl>
                                          <p:spTgt spid="118"/>
                                        </p:tgtEl>
                                      </p:cBhvr>
                                    </p:animEffect>
                                  </p:childTnLst>
                                </p:cTn>
                              </p:par>
                              <p:par>
                                <p:cTn id="140" presetID="22" presetClass="entr" presetSubtype="8" fill="hold" nodeType="withEffect">
                                  <p:stCondLst>
                                    <p:cond delay="0"/>
                                  </p:stCondLst>
                                  <p:childTnLst>
                                    <p:set>
                                      <p:cBhvr>
                                        <p:cTn id="141" dur="1" fill="hold">
                                          <p:stCondLst>
                                            <p:cond delay="0"/>
                                          </p:stCondLst>
                                        </p:cTn>
                                        <p:tgtEl>
                                          <p:spTgt spid="121"/>
                                        </p:tgtEl>
                                        <p:attrNameLst>
                                          <p:attrName>style.visibility</p:attrName>
                                        </p:attrNameLst>
                                      </p:cBhvr>
                                      <p:to>
                                        <p:strVal val="visible"/>
                                      </p:to>
                                    </p:set>
                                    <p:animEffect transition="in" filter="wipe(left)">
                                      <p:cBhvr>
                                        <p:cTn id="142" dur="500"/>
                                        <p:tgtEl>
                                          <p:spTgt spid="121"/>
                                        </p:tgtEl>
                                      </p:cBhvr>
                                    </p:animEffect>
                                  </p:childTnLst>
                                </p:cTn>
                              </p:par>
                              <p:par>
                                <p:cTn id="143" presetID="22" presetClass="entr" presetSubtype="8" fill="hold" nodeType="withEffect">
                                  <p:stCondLst>
                                    <p:cond delay="0"/>
                                  </p:stCondLst>
                                  <p:childTnLst>
                                    <p:set>
                                      <p:cBhvr>
                                        <p:cTn id="144" dur="1" fill="hold">
                                          <p:stCondLst>
                                            <p:cond delay="0"/>
                                          </p:stCondLst>
                                        </p:cTn>
                                        <p:tgtEl>
                                          <p:spTgt spid="124"/>
                                        </p:tgtEl>
                                        <p:attrNameLst>
                                          <p:attrName>style.visibility</p:attrName>
                                        </p:attrNameLst>
                                      </p:cBhvr>
                                      <p:to>
                                        <p:strVal val="visible"/>
                                      </p:to>
                                    </p:set>
                                    <p:animEffect transition="in" filter="wipe(left)">
                                      <p:cBhvr>
                                        <p:cTn id="145" dur="500"/>
                                        <p:tgtEl>
                                          <p:spTgt spid="124"/>
                                        </p:tgtEl>
                                      </p:cBhvr>
                                    </p:animEffect>
                                  </p:childTnLst>
                                </p:cTn>
                              </p:par>
                              <p:par>
                                <p:cTn id="146" presetID="22" presetClass="entr" presetSubtype="8" fill="hold" nodeType="withEffect">
                                  <p:stCondLst>
                                    <p:cond delay="0"/>
                                  </p:stCondLst>
                                  <p:childTnLst>
                                    <p:set>
                                      <p:cBhvr>
                                        <p:cTn id="147" dur="1" fill="hold">
                                          <p:stCondLst>
                                            <p:cond delay="0"/>
                                          </p:stCondLst>
                                        </p:cTn>
                                        <p:tgtEl>
                                          <p:spTgt spid="127"/>
                                        </p:tgtEl>
                                        <p:attrNameLst>
                                          <p:attrName>style.visibility</p:attrName>
                                        </p:attrNameLst>
                                      </p:cBhvr>
                                      <p:to>
                                        <p:strVal val="visible"/>
                                      </p:to>
                                    </p:set>
                                    <p:animEffect transition="in" filter="wipe(left)">
                                      <p:cBhvr>
                                        <p:cTn id="148" dur="500"/>
                                        <p:tgtEl>
                                          <p:spTgt spid="127"/>
                                        </p:tgtEl>
                                      </p:cBhvr>
                                    </p:animEffect>
                                  </p:childTnLst>
                                </p:cTn>
                              </p:par>
                              <p:par>
                                <p:cTn id="149" presetID="22" presetClass="entr" presetSubtype="8" fill="hold" nodeType="withEffect">
                                  <p:stCondLst>
                                    <p:cond delay="0"/>
                                  </p:stCondLst>
                                  <p:childTnLst>
                                    <p:set>
                                      <p:cBhvr>
                                        <p:cTn id="150" dur="1" fill="hold">
                                          <p:stCondLst>
                                            <p:cond delay="0"/>
                                          </p:stCondLst>
                                        </p:cTn>
                                        <p:tgtEl>
                                          <p:spTgt spid="130"/>
                                        </p:tgtEl>
                                        <p:attrNameLst>
                                          <p:attrName>style.visibility</p:attrName>
                                        </p:attrNameLst>
                                      </p:cBhvr>
                                      <p:to>
                                        <p:strVal val="visible"/>
                                      </p:to>
                                    </p:set>
                                    <p:animEffect transition="in" filter="wipe(left)">
                                      <p:cBhvr>
                                        <p:cTn id="151" dur="500"/>
                                        <p:tgtEl>
                                          <p:spTgt spid="130"/>
                                        </p:tgtEl>
                                      </p:cBhvr>
                                    </p:animEffect>
                                  </p:childTnLst>
                                </p:cTn>
                              </p:par>
                              <p:par>
                                <p:cTn id="152" presetID="22" presetClass="entr" presetSubtype="8" fill="hold" nodeType="withEffect">
                                  <p:stCondLst>
                                    <p:cond delay="0"/>
                                  </p:stCondLst>
                                  <p:childTnLst>
                                    <p:set>
                                      <p:cBhvr>
                                        <p:cTn id="153" dur="1" fill="hold">
                                          <p:stCondLst>
                                            <p:cond delay="0"/>
                                          </p:stCondLst>
                                        </p:cTn>
                                        <p:tgtEl>
                                          <p:spTgt spid="133"/>
                                        </p:tgtEl>
                                        <p:attrNameLst>
                                          <p:attrName>style.visibility</p:attrName>
                                        </p:attrNameLst>
                                      </p:cBhvr>
                                      <p:to>
                                        <p:strVal val="visible"/>
                                      </p:to>
                                    </p:set>
                                    <p:animEffect transition="in" filter="wipe(left)">
                                      <p:cBhvr>
                                        <p:cTn id="154" dur="500"/>
                                        <p:tgtEl>
                                          <p:spTgt spid="133"/>
                                        </p:tgtEl>
                                      </p:cBhvr>
                                    </p:animEffect>
                                  </p:childTnLst>
                                </p:cTn>
                              </p:par>
                              <p:par>
                                <p:cTn id="155" presetID="22" presetClass="entr" presetSubtype="8" fill="hold" nodeType="withEffect">
                                  <p:stCondLst>
                                    <p:cond delay="0"/>
                                  </p:stCondLst>
                                  <p:childTnLst>
                                    <p:set>
                                      <p:cBhvr>
                                        <p:cTn id="156" dur="1" fill="hold">
                                          <p:stCondLst>
                                            <p:cond delay="0"/>
                                          </p:stCondLst>
                                        </p:cTn>
                                        <p:tgtEl>
                                          <p:spTgt spid="136"/>
                                        </p:tgtEl>
                                        <p:attrNameLst>
                                          <p:attrName>style.visibility</p:attrName>
                                        </p:attrNameLst>
                                      </p:cBhvr>
                                      <p:to>
                                        <p:strVal val="visible"/>
                                      </p:to>
                                    </p:set>
                                    <p:animEffect transition="in" filter="wipe(left)">
                                      <p:cBhvr>
                                        <p:cTn id="157" dur="500"/>
                                        <p:tgtEl>
                                          <p:spTgt spid="136"/>
                                        </p:tgtEl>
                                      </p:cBhvr>
                                    </p:animEffect>
                                  </p:childTnLst>
                                </p:cTn>
                              </p:par>
                            </p:childTnLst>
                          </p:cTn>
                        </p:par>
                        <p:par>
                          <p:cTn id="158" fill="hold">
                            <p:stCondLst>
                              <p:cond delay="3000"/>
                            </p:stCondLst>
                            <p:childTnLst>
                              <p:par>
                                <p:cTn id="159" presetID="22" presetClass="entr" presetSubtype="8" fill="hold" nodeType="afterEffect">
                                  <p:stCondLst>
                                    <p:cond delay="0"/>
                                  </p:stCondLst>
                                  <p:childTnLst>
                                    <p:set>
                                      <p:cBhvr>
                                        <p:cTn id="160" dur="1" fill="hold">
                                          <p:stCondLst>
                                            <p:cond delay="0"/>
                                          </p:stCondLst>
                                        </p:cTn>
                                        <p:tgtEl>
                                          <p:spTgt spid="139"/>
                                        </p:tgtEl>
                                        <p:attrNameLst>
                                          <p:attrName>style.visibility</p:attrName>
                                        </p:attrNameLst>
                                      </p:cBhvr>
                                      <p:to>
                                        <p:strVal val="visible"/>
                                      </p:to>
                                    </p:set>
                                    <p:animEffect transition="in" filter="wipe(left)">
                                      <p:cBhvr>
                                        <p:cTn id="161" dur="500"/>
                                        <p:tgtEl>
                                          <p:spTgt spid="139"/>
                                        </p:tgtEl>
                                      </p:cBhvr>
                                    </p:animEffect>
                                  </p:childTnLst>
                                </p:cTn>
                              </p:par>
                              <p:par>
                                <p:cTn id="162" presetID="22" presetClass="entr" presetSubtype="8" fill="hold" nodeType="withEffect">
                                  <p:stCondLst>
                                    <p:cond delay="0"/>
                                  </p:stCondLst>
                                  <p:childTnLst>
                                    <p:set>
                                      <p:cBhvr>
                                        <p:cTn id="163" dur="1" fill="hold">
                                          <p:stCondLst>
                                            <p:cond delay="0"/>
                                          </p:stCondLst>
                                        </p:cTn>
                                        <p:tgtEl>
                                          <p:spTgt spid="142"/>
                                        </p:tgtEl>
                                        <p:attrNameLst>
                                          <p:attrName>style.visibility</p:attrName>
                                        </p:attrNameLst>
                                      </p:cBhvr>
                                      <p:to>
                                        <p:strVal val="visible"/>
                                      </p:to>
                                    </p:set>
                                    <p:animEffect transition="in" filter="wipe(left)">
                                      <p:cBhvr>
                                        <p:cTn id="164" dur="500"/>
                                        <p:tgtEl>
                                          <p:spTgt spid="142"/>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56"/>
                                        </p:tgtEl>
                                        <p:attrNameLst>
                                          <p:attrName>style.visibility</p:attrName>
                                        </p:attrNameLst>
                                      </p:cBhvr>
                                      <p:to>
                                        <p:strVal val="visible"/>
                                      </p:to>
                                    </p:set>
                                    <p:animEffect transition="in" filter="fade">
                                      <p:cBhvr>
                                        <p:cTn id="169" dur="500"/>
                                        <p:tgtEl>
                                          <p:spTgt spid="156"/>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40"/>
                                        </p:tgtEl>
                                        <p:attrNameLst>
                                          <p:attrName>style.visibility</p:attrName>
                                        </p:attrNameLst>
                                      </p:cBhvr>
                                      <p:to>
                                        <p:strVal val="visible"/>
                                      </p:to>
                                    </p:set>
                                    <p:animEffect transition="in" filter="fade">
                                      <p:cBhvr>
                                        <p:cTn id="172" dur="500"/>
                                        <p:tgtEl>
                                          <p:spTgt spid="14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46"/>
                                        </p:tgtEl>
                                        <p:attrNameLst>
                                          <p:attrName>style.visibility</p:attrName>
                                        </p:attrNameLst>
                                      </p:cBhvr>
                                      <p:to>
                                        <p:strVal val="visible"/>
                                      </p:to>
                                    </p:set>
                                    <p:animEffect transition="in" filter="fade">
                                      <p:cBhvr>
                                        <p:cTn id="175" dur="500"/>
                                        <p:tgtEl>
                                          <p:spTgt spid="14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7"/>
                                        </p:tgtEl>
                                        <p:attrNameLst>
                                          <p:attrName>style.visibility</p:attrName>
                                        </p:attrNameLst>
                                      </p:cBhvr>
                                      <p:to>
                                        <p:strVal val="visible"/>
                                      </p:to>
                                    </p:set>
                                    <p:animEffect transition="in" filter="fade">
                                      <p:cBhvr>
                                        <p:cTn id="178" dur="500"/>
                                        <p:tgtEl>
                                          <p:spTgt spid="147"/>
                                        </p:tgtEl>
                                      </p:cBhvr>
                                    </p:animEffect>
                                  </p:childTnLst>
                                </p:cTn>
                              </p:par>
                            </p:childTnLst>
                          </p:cTn>
                        </p:par>
                      </p:childTnLst>
                    </p:cTn>
                  </p:par>
                  <p:par>
                    <p:cTn id="179" fill="hold">
                      <p:stCondLst>
                        <p:cond delay="indefinite"/>
                      </p:stCondLst>
                      <p:childTnLst>
                        <p:par>
                          <p:cTn id="180" fill="hold">
                            <p:stCondLst>
                              <p:cond delay="0"/>
                            </p:stCondLst>
                            <p:childTnLst>
                              <p:par>
                                <p:cTn id="181" presetID="16" presetClass="entr" presetSubtype="37" fill="hold" grpId="0" nodeType="clickEffect">
                                  <p:stCondLst>
                                    <p:cond delay="0"/>
                                  </p:stCondLst>
                                  <p:childTnLst>
                                    <p:set>
                                      <p:cBhvr>
                                        <p:cTn id="182" dur="1" fill="hold">
                                          <p:stCondLst>
                                            <p:cond delay="0"/>
                                          </p:stCondLst>
                                        </p:cTn>
                                        <p:tgtEl>
                                          <p:spTgt spid="141"/>
                                        </p:tgtEl>
                                        <p:attrNameLst>
                                          <p:attrName>style.visibility</p:attrName>
                                        </p:attrNameLst>
                                      </p:cBhvr>
                                      <p:to>
                                        <p:strVal val="visible"/>
                                      </p:to>
                                    </p:set>
                                    <p:animEffect transition="in" filter="barn(outVertical)">
                                      <p:cBhvr>
                                        <p:cTn id="183" dur="500"/>
                                        <p:tgtEl>
                                          <p:spTgt spid="141"/>
                                        </p:tgtEl>
                                      </p:cBhvr>
                                    </p:animEffect>
                                  </p:childTnLst>
                                </p:cTn>
                              </p:par>
                            </p:childTnLst>
                          </p:cTn>
                        </p:par>
                        <p:par>
                          <p:cTn id="184" fill="hold">
                            <p:stCondLst>
                              <p:cond delay="500"/>
                            </p:stCondLst>
                            <p:childTnLst>
                              <p:par>
                                <p:cTn id="185" presetID="10" presetClass="entr" presetSubtype="0" fill="hold" grpId="0" nodeType="afterEffect">
                                  <p:stCondLst>
                                    <p:cond delay="0"/>
                                  </p:stCondLst>
                                  <p:childTnLst>
                                    <p:set>
                                      <p:cBhvr>
                                        <p:cTn id="186" dur="1" fill="hold">
                                          <p:stCondLst>
                                            <p:cond delay="0"/>
                                          </p:stCondLst>
                                        </p:cTn>
                                        <p:tgtEl>
                                          <p:spTgt spid="159"/>
                                        </p:tgtEl>
                                        <p:attrNameLst>
                                          <p:attrName>style.visibility</p:attrName>
                                        </p:attrNameLst>
                                      </p:cBhvr>
                                      <p:to>
                                        <p:strVal val="visible"/>
                                      </p:to>
                                    </p:set>
                                    <p:animEffect transition="in" filter="fade">
                                      <p:cBhvr>
                                        <p:cTn id="18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animBg="1"/>
      <p:bldP spid="146" grpId="0" animBg="1"/>
      <p:bldP spid="140" grpId="0" animBg="1"/>
      <p:bldP spid="147" grpId="0" animBg="1"/>
      <p:bldP spid="20" grpId="0"/>
      <p:bldP spid="77" grpId="0"/>
      <p:bldP spid="78" grpId="0"/>
      <p:bldP spid="80" grpId="0"/>
      <p:bldP spid="128" grpId="0"/>
      <p:bldP spid="3" grpId="0"/>
      <p:bldP spid="36" grpId="0"/>
      <p:bldP spid="38" grpId="0"/>
      <p:bldP spid="39" grpId="0"/>
      <p:bldP spid="44" grpId="0"/>
      <p:bldP spid="2" grpId="0" animBg="1"/>
      <p:bldP spid="65" grpId="0" animBg="1"/>
      <p:bldP spid="66" grpId="0" animBg="1"/>
      <p:bldP spid="67" grpId="0" animBg="1"/>
      <p:bldP spid="79" grpId="0" animBg="1"/>
      <p:bldP spid="81" grpId="0" animBg="1"/>
      <p:bldP spid="82" grpId="0" animBg="1"/>
      <p:bldP spid="141" grpId="0" animBg="1"/>
      <p:bldP spid="159" grpId="0"/>
      <p:bldP spid="1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5B71A38C-34D0-2BF5-22D1-89CF46B5EF01}"/>
                  </a:ext>
                </a:extLst>
              </p:cNvPr>
              <p:cNvSpPr txBox="1"/>
              <p:nvPr/>
            </p:nvSpPr>
            <p:spPr>
              <a:xfrm>
                <a:off x="2575534" y="5592239"/>
                <a:ext cx="6807200" cy="446276"/>
              </a:xfrm>
              <a:prstGeom prst="rect">
                <a:avLst/>
              </a:prstGeom>
              <a:noFill/>
            </p:spPr>
            <p:txBody>
              <a:bodyPr wrap="square">
                <a:spAutoFit/>
              </a:bodyPr>
              <a:lstStyle/>
              <a:p>
                <a:pPr algn="ctr">
                  <a:spcBef>
                    <a:spcPts val="600"/>
                  </a:spcBef>
                  <a:spcAft>
                    <a:spcPts val="600"/>
                  </a:spcAft>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𝑦</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h</m:t>
                      </m:r>
                      <m:d>
                        <m:dPr>
                          <m:ctrlPr>
                            <a:rPr lang="en-GB" b="0" i="1" smtClean="0">
                              <a:solidFill>
                                <a:schemeClr val="tx1"/>
                              </a:solidFill>
                              <a:latin typeface="Cambria Math" panose="02040503050406030204" pitchFamily="18" charset="0"/>
                            </a:rPr>
                          </m:ctrlPr>
                        </m:dPr>
                        <m:e>
                          <m:r>
                            <a:rPr lang="en-GB" b="1" i="0" smtClean="0">
                              <a:solidFill>
                                <a:schemeClr val="tx1"/>
                              </a:solidFill>
                              <a:latin typeface="Cambria Math" panose="02040503050406030204" pitchFamily="18" charset="0"/>
                            </a:rPr>
                            <m:t>𝐰</m:t>
                          </m:r>
                          <m:r>
                            <a:rPr lang="en-GB" b="0" i="1" smtClean="0">
                              <a:solidFill>
                                <a:schemeClr val="tx1"/>
                              </a:solidFill>
                              <a:latin typeface="Cambria Math" panose="02040503050406030204" pitchFamily="18" charset="0"/>
                            </a:rPr>
                            <m:t>⋅</m:t>
                          </m:r>
                          <m:r>
                            <a:rPr lang="en-GB" b="1" i="0" smtClean="0">
                              <a:solidFill>
                                <a:schemeClr val="tx1"/>
                              </a:solidFill>
                              <a:latin typeface="Cambria Math" panose="02040503050406030204" pitchFamily="18" charset="0"/>
                            </a:rPr>
                            <m:t>𝐱</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e>
                      </m:d>
                    </m:oMath>
                  </m:oMathPara>
                </a14:m>
                <a:endParaRPr lang="en-GB" dirty="0">
                  <a:solidFill>
                    <a:schemeClr val="tx1"/>
                  </a:solidFill>
                </a:endParaRPr>
              </a:p>
            </p:txBody>
          </p:sp>
        </mc:Choice>
        <mc:Fallback xmlns="">
          <p:sp>
            <p:nvSpPr>
              <p:cNvPr id="49" name="TextBox 48">
                <a:extLst>
                  <a:ext uri="{FF2B5EF4-FFF2-40B4-BE49-F238E27FC236}">
                    <a16:creationId xmlns:a16="http://schemas.microsoft.com/office/drawing/2014/main" id="{5B71A38C-34D0-2BF5-22D1-89CF46B5EF01}"/>
                  </a:ext>
                </a:extLst>
              </p:cNvPr>
              <p:cNvSpPr txBox="1">
                <a:spLocks noRot="1" noChangeAspect="1" noMove="1" noResize="1" noEditPoints="1" noAdjustHandles="1" noChangeArrowheads="1" noChangeShapeType="1" noTextEdit="1"/>
              </p:cNvSpPr>
              <p:nvPr/>
            </p:nvSpPr>
            <p:spPr>
              <a:xfrm>
                <a:off x="2575534" y="5592239"/>
                <a:ext cx="6807200" cy="446276"/>
              </a:xfrm>
              <a:prstGeom prst="rect">
                <a:avLst/>
              </a:prstGeom>
              <a:blipFill>
                <a:blip r:embed="rId3"/>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8DC34E3F-0EC2-8E2A-3BD0-EC64F3242728}"/>
              </a:ext>
            </a:extLst>
          </p:cNvPr>
          <p:cNvSpPr/>
          <p:nvPr/>
        </p:nvSpPr>
        <p:spPr>
          <a:xfrm>
            <a:off x="3203710" y="1876297"/>
            <a:ext cx="5977714" cy="339555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An artificial neuron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321832" y="2508121"/>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321832" y="2508121"/>
                <a:ext cx="496225"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315868" y="321378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315868" y="3213781"/>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315868" y="3916661"/>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315868" y="3916661"/>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324322" y="4618862"/>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324322" y="4618862"/>
                <a:ext cx="502189" cy="400110"/>
              </a:xfrm>
              <a:prstGeom prst="rect">
                <a:avLst/>
              </a:prstGeom>
              <a:blipFill>
                <a:blip r:embed="rId7"/>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Rectangle: Rounded Corners 34">
                <a:extLst>
                  <a:ext uri="{FF2B5EF4-FFF2-40B4-BE49-F238E27FC236}">
                    <a16:creationId xmlns:a16="http://schemas.microsoft.com/office/drawing/2014/main" id="{80702E69-CA37-E96F-C028-91D650C662D0}"/>
                  </a:ext>
                </a:extLst>
              </p:cNvPr>
              <p:cNvSpPr/>
              <p:nvPr/>
            </p:nvSpPr>
            <p:spPr>
              <a:xfrm>
                <a:off x="3581901" y="2452995"/>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1</m:t>
                          </m:r>
                        </m:sub>
                      </m:sSub>
                    </m:oMath>
                  </m:oMathPara>
                </a14:m>
                <a:endParaRPr lang="en-GB" sz="2000" dirty="0">
                  <a:solidFill>
                    <a:schemeClr val="tx1"/>
                  </a:solidFill>
                </a:endParaRPr>
              </a:p>
            </p:txBody>
          </p:sp>
        </mc:Choice>
        <mc:Fallback xmlns="">
          <p:sp>
            <p:nvSpPr>
              <p:cNvPr id="35" name="Rectangle: Rounded Corners 34">
                <a:extLst>
                  <a:ext uri="{FF2B5EF4-FFF2-40B4-BE49-F238E27FC236}">
                    <a16:creationId xmlns:a16="http://schemas.microsoft.com/office/drawing/2014/main" id="{80702E69-CA37-E96F-C028-91D650C662D0}"/>
                  </a:ext>
                </a:extLst>
              </p:cNvPr>
              <p:cNvSpPr>
                <a:spLocks noRot="1" noChangeAspect="1" noMove="1" noResize="1" noEditPoints="1" noAdjustHandles="1" noChangeArrowheads="1" noChangeShapeType="1" noTextEdit="1"/>
              </p:cNvSpPr>
              <p:nvPr/>
            </p:nvSpPr>
            <p:spPr>
              <a:xfrm>
                <a:off x="3581901" y="2452995"/>
                <a:ext cx="777421" cy="512366"/>
              </a:xfrm>
              <a:prstGeom prst="roundRect">
                <a:avLst>
                  <a:gd name="adj" fmla="val 0"/>
                </a:avLst>
              </a:prstGeom>
              <a:blipFill>
                <a:blip r:embed="rId8"/>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6" name="Rectangle: Rounded Corners 95">
                <a:extLst>
                  <a:ext uri="{FF2B5EF4-FFF2-40B4-BE49-F238E27FC236}">
                    <a16:creationId xmlns:a16="http://schemas.microsoft.com/office/drawing/2014/main" id="{42E03740-C896-4806-18B8-D47075032DC7}"/>
                  </a:ext>
                </a:extLst>
              </p:cNvPr>
              <p:cNvSpPr/>
              <p:nvPr/>
            </p:nvSpPr>
            <p:spPr>
              <a:xfrm>
                <a:off x="3581900" y="315747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2</m:t>
                          </m:r>
                        </m:sub>
                      </m:sSub>
                    </m:oMath>
                  </m:oMathPara>
                </a14:m>
                <a:endParaRPr lang="en-GB" sz="2000" dirty="0">
                  <a:solidFill>
                    <a:schemeClr val="tx1"/>
                  </a:solidFill>
                </a:endParaRPr>
              </a:p>
            </p:txBody>
          </p:sp>
        </mc:Choice>
        <mc:Fallback xmlns="">
          <p:sp>
            <p:nvSpPr>
              <p:cNvPr id="96" name="Rectangle: Rounded Corners 95">
                <a:extLst>
                  <a:ext uri="{FF2B5EF4-FFF2-40B4-BE49-F238E27FC236}">
                    <a16:creationId xmlns:a16="http://schemas.microsoft.com/office/drawing/2014/main" id="{42E03740-C896-4806-18B8-D47075032DC7}"/>
                  </a:ext>
                </a:extLst>
              </p:cNvPr>
              <p:cNvSpPr>
                <a:spLocks noRot="1" noChangeAspect="1" noMove="1" noResize="1" noEditPoints="1" noAdjustHandles="1" noChangeArrowheads="1" noChangeShapeType="1" noTextEdit="1"/>
              </p:cNvSpPr>
              <p:nvPr/>
            </p:nvSpPr>
            <p:spPr>
              <a:xfrm>
                <a:off x="3581900" y="3157471"/>
                <a:ext cx="777421" cy="512366"/>
              </a:xfrm>
              <a:prstGeom prst="roundRect">
                <a:avLst>
                  <a:gd name="adj" fmla="val 0"/>
                </a:avLst>
              </a:prstGeom>
              <a:blipFill>
                <a:blip r:embed="rId9"/>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7" name="Rectangle: Rounded Corners 96">
                <a:extLst>
                  <a:ext uri="{FF2B5EF4-FFF2-40B4-BE49-F238E27FC236}">
                    <a16:creationId xmlns:a16="http://schemas.microsoft.com/office/drawing/2014/main" id="{36A89CB7-E518-F5BC-0AD8-82CC594611DA}"/>
                  </a:ext>
                </a:extLst>
              </p:cNvPr>
              <p:cNvSpPr/>
              <p:nvPr/>
            </p:nvSpPr>
            <p:spPr>
              <a:xfrm>
                <a:off x="3585954" y="3860533"/>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3</m:t>
                          </m:r>
                        </m:sub>
                      </m:sSub>
                    </m:oMath>
                  </m:oMathPara>
                </a14:m>
                <a:endParaRPr lang="en-GB" sz="2000" dirty="0">
                  <a:solidFill>
                    <a:schemeClr val="tx1"/>
                  </a:solidFill>
                </a:endParaRPr>
              </a:p>
            </p:txBody>
          </p:sp>
        </mc:Choice>
        <mc:Fallback xmlns="">
          <p:sp>
            <p:nvSpPr>
              <p:cNvPr id="97" name="Rectangle: Rounded Corners 96">
                <a:extLst>
                  <a:ext uri="{FF2B5EF4-FFF2-40B4-BE49-F238E27FC236}">
                    <a16:creationId xmlns:a16="http://schemas.microsoft.com/office/drawing/2014/main" id="{36A89CB7-E518-F5BC-0AD8-82CC594611DA}"/>
                  </a:ext>
                </a:extLst>
              </p:cNvPr>
              <p:cNvSpPr>
                <a:spLocks noRot="1" noChangeAspect="1" noMove="1" noResize="1" noEditPoints="1" noAdjustHandles="1" noChangeArrowheads="1" noChangeShapeType="1" noTextEdit="1"/>
              </p:cNvSpPr>
              <p:nvPr/>
            </p:nvSpPr>
            <p:spPr>
              <a:xfrm>
                <a:off x="3585954" y="3860533"/>
                <a:ext cx="777421" cy="512366"/>
              </a:xfrm>
              <a:prstGeom prst="roundRect">
                <a:avLst>
                  <a:gd name="adj" fmla="val 0"/>
                </a:avLst>
              </a:prstGeom>
              <a:blipFill>
                <a:blip r:embed="rId10"/>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Rectangle: Rounded Corners 97">
                <a:extLst>
                  <a:ext uri="{FF2B5EF4-FFF2-40B4-BE49-F238E27FC236}">
                    <a16:creationId xmlns:a16="http://schemas.microsoft.com/office/drawing/2014/main" id="{E5483CCA-03BA-4139-A2AF-C508A96B5B2D}"/>
                  </a:ext>
                </a:extLst>
              </p:cNvPr>
              <p:cNvSpPr/>
              <p:nvPr/>
            </p:nvSpPr>
            <p:spPr>
              <a:xfrm>
                <a:off x="3581900" y="456273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sSub>
                        <m:sSubPr>
                          <m:ctrlPr>
                            <a:rPr lang="en-GB" sz="200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𝑤</m:t>
                          </m:r>
                        </m:e>
                        <m:sub>
                          <m:r>
                            <a:rPr lang="en-GB" sz="2000" b="0" i="1" smtClean="0">
                              <a:solidFill>
                                <a:schemeClr val="tx1"/>
                              </a:solidFill>
                              <a:latin typeface="Cambria Math" panose="02040503050406030204" pitchFamily="18" charset="0"/>
                            </a:rPr>
                            <m:t>4</m:t>
                          </m:r>
                        </m:sub>
                      </m:sSub>
                    </m:oMath>
                  </m:oMathPara>
                </a14:m>
                <a:endParaRPr lang="en-GB" sz="2000" dirty="0">
                  <a:solidFill>
                    <a:schemeClr val="tx1"/>
                  </a:solidFill>
                </a:endParaRPr>
              </a:p>
            </p:txBody>
          </p:sp>
        </mc:Choice>
        <mc:Fallback xmlns="">
          <p:sp>
            <p:nvSpPr>
              <p:cNvPr id="98" name="Rectangle: Rounded Corners 97">
                <a:extLst>
                  <a:ext uri="{FF2B5EF4-FFF2-40B4-BE49-F238E27FC236}">
                    <a16:creationId xmlns:a16="http://schemas.microsoft.com/office/drawing/2014/main" id="{E5483CCA-03BA-4139-A2AF-C508A96B5B2D}"/>
                  </a:ext>
                </a:extLst>
              </p:cNvPr>
              <p:cNvSpPr>
                <a:spLocks noRot="1" noChangeAspect="1" noMove="1" noResize="1" noEditPoints="1" noAdjustHandles="1" noChangeArrowheads="1" noChangeShapeType="1" noTextEdit="1"/>
              </p:cNvSpPr>
              <p:nvPr/>
            </p:nvSpPr>
            <p:spPr>
              <a:xfrm>
                <a:off x="3581900" y="4562734"/>
                <a:ext cx="777421" cy="512366"/>
              </a:xfrm>
              <a:prstGeom prst="roundRect">
                <a:avLst>
                  <a:gd name="adj" fmla="val 0"/>
                </a:avLst>
              </a:prstGeom>
              <a:blipFill>
                <a:blip r:embed="rId11"/>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Rectangle: Rounded Corners 98">
                <a:extLst>
                  <a:ext uri="{FF2B5EF4-FFF2-40B4-BE49-F238E27FC236}">
                    <a16:creationId xmlns:a16="http://schemas.microsoft.com/office/drawing/2014/main" id="{56B21F49-AD1E-0498-F3D8-3F4D764242D1}"/>
                  </a:ext>
                </a:extLst>
              </p:cNvPr>
              <p:cNvSpPr/>
              <p:nvPr/>
            </p:nvSpPr>
            <p:spPr>
              <a:xfrm>
                <a:off x="6396449" y="3514264"/>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m:t>
                      </m:r>
                      <m:r>
                        <a:rPr lang="en-GB" sz="2000" b="0" i="1" smtClean="0">
                          <a:solidFill>
                            <a:schemeClr val="tx1"/>
                          </a:solidFill>
                          <a:latin typeface="Cambria Math" panose="02040503050406030204" pitchFamily="18" charset="0"/>
                        </a:rPr>
                        <m:t>𝑏</m:t>
                      </m:r>
                    </m:oMath>
                  </m:oMathPara>
                </a14:m>
                <a:endParaRPr lang="en-GB" sz="2000" dirty="0">
                  <a:solidFill>
                    <a:schemeClr val="tx1"/>
                  </a:solidFill>
                </a:endParaRPr>
              </a:p>
            </p:txBody>
          </p:sp>
        </mc:Choice>
        <mc:Fallback xmlns="">
          <p:sp>
            <p:nvSpPr>
              <p:cNvPr id="99" name="Rectangle: Rounded Corners 98">
                <a:extLst>
                  <a:ext uri="{FF2B5EF4-FFF2-40B4-BE49-F238E27FC236}">
                    <a16:creationId xmlns:a16="http://schemas.microsoft.com/office/drawing/2014/main" id="{56B21F49-AD1E-0498-F3D8-3F4D764242D1}"/>
                  </a:ext>
                </a:extLst>
              </p:cNvPr>
              <p:cNvSpPr>
                <a:spLocks noRot="1" noChangeAspect="1" noMove="1" noResize="1" noEditPoints="1" noAdjustHandles="1" noChangeArrowheads="1" noChangeShapeType="1" noTextEdit="1"/>
              </p:cNvSpPr>
              <p:nvPr/>
            </p:nvSpPr>
            <p:spPr>
              <a:xfrm>
                <a:off x="6396449" y="3514264"/>
                <a:ext cx="777421" cy="512366"/>
              </a:xfrm>
              <a:prstGeom prst="roundRect">
                <a:avLst>
                  <a:gd name="adj" fmla="val 0"/>
                </a:avLst>
              </a:prstGeom>
              <a:blipFill>
                <a:blip r:embed="rId12"/>
                <a:stretch>
                  <a:fillRect/>
                </a:stretch>
              </a:blipFill>
              <a:ln w="28575">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Rectangle: Rounded Corners 100">
                <a:extLst>
                  <a:ext uri="{FF2B5EF4-FFF2-40B4-BE49-F238E27FC236}">
                    <a16:creationId xmlns:a16="http://schemas.microsoft.com/office/drawing/2014/main" id="{366115BD-E444-35DF-7CDB-22549B267ED4}"/>
                  </a:ext>
                </a:extLst>
              </p:cNvPr>
              <p:cNvSpPr/>
              <p:nvPr/>
            </p:nvSpPr>
            <p:spPr>
              <a:xfrm>
                <a:off x="7664653" y="3520601"/>
                <a:ext cx="777421" cy="512366"/>
              </a:xfrm>
              <a:prstGeom prst="roundRect">
                <a:avLst>
                  <a:gd name="adj" fmla="val 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2000" b="0" i="1" smtClean="0">
                          <a:solidFill>
                            <a:schemeClr val="tx1"/>
                          </a:solidFill>
                          <a:latin typeface="Cambria Math" panose="02040503050406030204" pitchFamily="18" charset="0"/>
                        </a:rPr>
                        <m:t>h</m:t>
                      </m:r>
                    </m:oMath>
                  </m:oMathPara>
                </a14:m>
                <a:endParaRPr lang="en-GB" sz="2000" dirty="0">
                  <a:solidFill>
                    <a:schemeClr val="tx1"/>
                  </a:solidFill>
                </a:endParaRPr>
              </a:p>
            </p:txBody>
          </p:sp>
        </mc:Choice>
        <mc:Fallback xmlns="">
          <p:sp>
            <p:nvSpPr>
              <p:cNvPr id="101" name="Rectangle: Rounded Corners 100">
                <a:extLst>
                  <a:ext uri="{FF2B5EF4-FFF2-40B4-BE49-F238E27FC236}">
                    <a16:creationId xmlns:a16="http://schemas.microsoft.com/office/drawing/2014/main" id="{366115BD-E444-35DF-7CDB-22549B267ED4}"/>
                  </a:ext>
                </a:extLst>
              </p:cNvPr>
              <p:cNvSpPr>
                <a:spLocks noRot="1" noChangeAspect="1" noMove="1" noResize="1" noEditPoints="1" noAdjustHandles="1" noChangeArrowheads="1" noChangeShapeType="1" noTextEdit="1"/>
              </p:cNvSpPr>
              <p:nvPr/>
            </p:nvSpPr>
            <p:spPr>
              <a:xfrm>
                <a:off x="7664653" y="3520601"/>
                <a:ext cx="777421" cy="512366"/>
              </a:xfrm>
              <a:prstGeom prst="roundRect">
                <a:avLst>
                  <a:gd name="adj" fmla="val 0"/>
                </a:avLst>
              </a:prstGeom>
              <a:blipFill>
                <a:blip r:embed="rId13"/>
                <a:stretch>
                  <a:fillRect/>
                </a:stretch>
              </a:blipFill>
              <a:ln w="28575">
                <a:solidFill>
                  <a:schemeClr val="accent1"/>
                </a:solidFill>
              </a:ln>
            </p:spPr>
            <p:txBody>
              <a:bodyPr/>
              <a:lstStyle/>
              <a:p>
                <a:r>
                  <a:rPr lang="en-GB">
                    <a:noFill/>
                  </a:rPr>
                  <a:t> </a:t>
                </a:r>
              </a:p>
            </p:txBody>
          </p:sp>
        </mc:Fallback>
      </mc:AlternateContent>
      <p:cxnSp>
        <p:nvCxnSpPr>
          <p:cNvPr id="41" name="Straight Arrow Connector 40">
            <a:extLst>
              <a:ext uri="{FF2B5EF4-FFF2-40B4-BE49-F238E27FC236}">
                <a16:creationId xmlns:a16="http://schemas.microsoft.com/office/drawing/2014/main" id="{7B48100E-227B-C6C4-14CD-4C85101B6A62}"/>
              </a:ext>
            </a:extLst>
          </p:cNvPr>
          <p:cNvCxnSpPr>
            <a:cxnSpLocks/>
            <a:stCxn id="35" idx="3"/>
            <a:endCxn id="51" idx="2"/>
          </p:cNvCxnSpPr>
          <p:nvPr/>
        </p:nvCxnSpPr>
        <p:spPr>
          <a:xfrm>
            <a:off x="4359322" y="2709178"/>
            <a:ext cx="877270" cy="10606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236E1E9F-1C09-0C8B-D1D8-459825995BD3}"/>
              </a:ext>
            </a:extLst>
          </p:cNvPr>
          <p:cNvCxnSpPr>
            <a:cxnSpLocks/>
            <a:stCxn id="96" idx="3"/>
            <a:endCxn id="51" idx="2"/>
          </p:cNvCxnSpPr>
          <p:nvPr/>
        </p:nvCxnSpPr>
        <p:spPr>
          <a:xfrm>
            <a:off x="4359321" y="3413654"/>
            <a:ext cx="877271" cy="3562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Straight Arrow Connector 106">
            <a:extLst>
              <a:ext uri="{FF2B5EF4-FFF2-40B4-BE49-F238E27FC236}">
                <a16:creationId xmlns:a16="http://schemas.microsoft.com/office/drawing/2014/main" id="{77DD6B5D-6A63-8D53-D0E1-5CA63F3B9B78}"/>
              </a:ext>
            </a:extLst>
          </p:cNvPr>
          <p:cNvCxnSpPr>
            <a:cxnSpLocks/>
            <a:stCxn id="97" idx="3"/>
            <a:endCxn id="51" idx="2"/>
          </p:cNvCxnSpPr>
          <p:nvPr/>
        </p:nvCxnSpPr>
        <p:spPr>
          <a:xfrm flipV="1">
            <a:off x="4363375" y="3769864"/>
            <a:ext cx="873217" cy="346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164BC21A-DD22-AA3D-B8A4-A0A87CF8E196}"/>
              </a:ext>
            </a:extLst>
          </p:cNvPr>
          <p:cNvCxnSpPr>
            <a:cxnSpLocks/>
            <a:stCxn id="98" idx="3"/>
            <a:endCxn id="51" idx="2"/>
          </p:cNvCxnSpPr>
          <p:nvPr/>
        </p:nvCxnSpPr>
        <p:spPr>
          <a:xfrm flipV="1">
            <a:off x="4359321" y="3769864"/>
            <a:ext cx="877271" cy="10490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Oval 50">
            <a:extLst>
              <a:ext uri="{FF2B5EF4-FFF2-40B4-BE49-F238E27FC236}">
                <a16:creationId xmlns:a16="http://schemas.microsoft.com/office/drawing/2014/main" id="{5007DBC1-3539-5A04-E59F-58537BCE26A7}"/>
              </a:ext>
            </a:extLst>
          </p:cNvPr>
          <p:cNvSpPr/>
          <p:nvPr/>
        </p:nvSpPr>
        <p:spPr>
          <a:xfrm>
            <a:off x="5236592" y="3514264"/>
            <a:ext cx="511200" cy="51120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Plus Sign 51">
            <a:extLst>
              <a:ext uri="{FF2B5EF4-FFF2-40B4-BE49-F238E27FC236}">
                <a16:creationId xmlns:a16="http://schemas.microsoft.com/office/drawing/2014/main" id="{836A7F56-ECA6-7D65-FEE4-9350C1971E96}"/>
              </a:ext>
            </a:extLst>
          </p:cNvPr>
          <p:cNvSpPr/>
          <p:nvPr/>
        </p:nvSpPr>
        <p:spPr>
          <a:xfrm>
            <a:off x="5236592" y="3520601"/>
            <a:ext cx="511135" cy="512366"/>
          </a:xfrm>
          <a:prstGeom prst="mathPlus">
            <a:avLst>
              <a:gd name="adj1" fmla="val 81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120" name="Straight Arrow Connector 119">
            <a:extLst>
              <a:ext uri="{FF2B5EF4-FFF2-40B4-BE49-F238E27FC236}">
                <a16:creationId xmlns:a16="http://schemas.microsoft.com/office/drawing/2014/main" id="{43A8F84C-A02A-7286-DC4B-D86D8C0C70A3}"/>
              </a:ext>
            </a:extLst>
          </p:cNvPr>
          <p:cNvCxnSpPr>
            <a:cxnSpLocks/>
            <a:stCxn id="51" idx="6"/>
            <a:endCxn id="99" idx="1"/>
          </p:cNvCxnSpPr>
          <p:nvPr/>
        </p:nvCxnSpPr>
        <p:spPr>
          <a:xfrm>
            <a:off x="5747792" y="3769864"/>
            <a:ext cx="648657" cy="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a:extLst>
              <a:ext uri="{FF2B5EF4-FFF2-40B4-BE49-F238E27FC236}">
                <a16:creationId xmlns:a16="http://schemas.microsoft.com/office/drawing/2014/main" id="{2A707BE3-03F2-24B5-294C-35AD5154243D}"/>
              </a:ext>
            </a:extLst>
          </p:cNvPr>
          <p:cNvCxnSpPr>
            <a:cxnSpLocks/>
            <a:stCxn id="99" idx="3"/>
          </p:cNvCxnSpPr>
          <p:nvPr/>
        </p:nvCxnSpPr>
        <p:spPr>
          <a:xfrm>
            <a:off x="7173870" y="3770447"/>
            <a:ext cx="4907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ECCB31A6-47F0-6C77-F67C-3AB91E69C69D}"/>
              </a:ext>
            </a:extLst>
          </p:cNvPr>
          <p:cNvCxnSpPr>
            <a:cxnSpLocks/>
          </p:cNvCxnSpPr>
          <p:nvPr/>
        </p:nvCxnSpPr>
        <p:spPr>
          <a:xfrm>
            <a:off x="8442074" y="3769864"/>
            <a:ext cx="115629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670759" y="357575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670759" y="3575758"/>
                <a:ext cx="397416" cy="400110"/>
              </a:xfrm>
              <a:prstGeom prst="rect">
                <a:avLst/>
              </a:prstGeom>
              <a:blipFill>
                <a:blip r:embed="rId14"/>
                <a:stretch>
                  <a:fillRect b="-923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35" idx="1"/>
          </p:cNvCxnSpPr>
          <p:nvPr/>
        </p:nvCxnSpPr>
        <p:spPr>
          <a:xfrm>
            <a:off x="2818057" y="2708176"/>
            <a:ext cx="763844" cy="100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96" idx="1"/>
          </p:cNvCxnSpPr>
          <p:nvPr/>
        </p:nvCxnSpPr>
        <p:spPr>
          <a:xfrm flipV="1">
            <a:off x="2818057" y="3413654"/>
            <a:ext cx="763843" cy="1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97" idx="1"/>
          </p:cNvCxnSpPr>
          <p:nvPr/>
        </p:nvCxnSpPr>
        <p:spPr>
          <a:xfrm>
            <a:off x="2818057" y="4116716"/>
            <a:ext cx="767897"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98" idx="1"/>
          </p:cNvCxnSpPr>
          <p:nvPr/>
        </p:nvCxnSpPr>
        <p:spPr>
          <a:xfrm>
            <a:off x="2826511" y="4818917"/>
            <a:ext cx="75538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4" name="TextBox 143">
            <a:extLst>
              <a:ext uri="{FF2B5EF4-FFF2-40B4-BE49-F238E27FC236}">
                <a16:creationId xmlns:a16="http://schemas.microsoft.com/office/drawing/2014/main" id="{EC65CEAF-BB22-A296-F2AE-C53F3D61E436}"/>
              </a:ext>
            </a:extLst>
          </p:cNvPr>
          <p:cNvSpPr txBox="1"/>
          <p:nvPr/>
        </p:nvSpPr>
        <p:spPr>
          <a:xfrm>
            <a:off x="6821463" y="1952633"/>
            <a:ext cx="2246337" cy="369332"/>
          </a:xfrm>
          <a:prstGeom prst="rect">
            <a:avLst/>
          </a:prstGeom>
          <a:noFill/>
        </p:spPr>
        <p:txBody>
          <a:bodyPr wrap="square">
            <a:spAutoFit/>
          </a:bodyPr>
          <a:lstStyle/>
          <a:p>
            <a:pPr algn="r">
              <a:spcBef>
                <a:spcPts val="600"/>
              </a:spcBef>
              <a:spcAft>
                <a:spcPts val="600"/>
              </a:spcAft>
            </a:pPr>
            <a:r>
              <a:rPr lang="en-GB" b="1" dirty="0">
                <a:solidFill>
                  <a:schemeClr val="accent1"/>
                </a:solidFill>
              </a:rPr>
              <a:t>neuron</a:t>
            </a:r>
            <a:r>
              <a:rPr lang="en-GB" dirty="0"/>
              <a:t> or </a:t>
            </a:r>
            <a:r>
              <a:rPr lang="en-GB" b="1" dirty="0">
                <a:solidFill>
                  <a:schemeClr val="accent1"/>
                </a:solidFill>
              </a:rPr>
              <a:t>unit</a:t>
            </a:r>
          </a:p>
        </p:txBody>
      </p:sp>
      <p:sp>
        <p:nvSpPr>
          <p:cNvPr id="131" name="TextBox 130">
            <a:extLst>
              <a:ext uri="{FF2B5EF4-FFF2-40B4-BE49-F238E27FC236}">
                <a16:creationId xmlns:a16="http://schemas.microsoft.com/office/drawing/2014/main" id="{AE4824C5-154A-B23E-F1AB-33A912077339}"/>
              </a:ext>
            </a:extLst>
          </p:cNvPr>
          <p:cNvSpPr txBox="1"/>
          <p:nvPr/>
        </p:nvSpPr>
        <p:spPr>
          <a:xfrm>
            <a:off x="2166489" y="1978161"/>
            <a:ext cx="817853" cy="369332"/>
          </a:xfrm>
          <a:prstGeom prst="rect">
            <a:avLst/>
          </a:prstGeom>
          <a:noFill/>
        </p:spPr>
        <p:txBody>
          <a:bodyPr wrap="none" rtlCol="0">
            <a:spAutoFit/>
          </a:bodyPr>
          <a:lstStyle/>
          <a:p>
            <a:pPr algn="ctr"/>
            <a:r>
              <a:rPr lang="en-GB" dirty="0"/>
              <a:t>inputs</a:t>
            </a:r>
            <a:endParaRPr lang="en-GB" b="1" dirty="0"/>
          </a:p>
        </p:txBody>
      </p:sp>
      <p:sp>
        <p:nvSpPr>
          <p:cNvPr id="151" name="TextBox 150">
            <a:extLst>
              <a:ext uri="{FF2B5EF4-FFF2-40B4-BE49-F238E27FC236}">
                <a16:creationId xmlns:a16="http://schemas.microsoft.com/office/drawing/2014/main" id="{ED1005A3-328B-71A4-3300-D324A4B69EE7}"/>
              </a:ext>
            </a:extLst>
          </p:cNvPr>
          <p:cNvSpPr txBox="1"/>
          <p:nvPr/>
        </p:nvSpPr>
        <p:spPr>
          <a:xfrm>
            <a:off x="3477526" y="1967473"/>
            <a:ext cx="986167" cy="369332"/>
          </a:xfrm>
          <a:prstGeom prst="rect">
            <a:avLst/>
          </a:prstGeom>
          <a:noFill/>
        </p:spPr>
        <p:txBody>
          <a:bodyPr wrap="none" rtlCol="0">
            <a:spAutoFit/>
          </a:bodyPr>
          <a:lstStyle/>
          <a:p>
            <a:pPr algn="ctr"/>
            <a:r>
              <a:rPr lang="en-GB" dirty="0"/>
              <a:t>weights</a:t>
            </a:r>
            <a:endParaRPr lang="en-GB" b="1" dirty="0"/>
          </a:p>
        </p:txBody>
      </p:sp>
      <p:sp>
        <p:nvSpPr>
          <p:cNvPr id="157" name="TextBox 156">
            <a:extLst>
              <a:ext uri="{FF2B5EF4-FFF2-40B4-BE49-F238E27FC236}">
                <a16:creationId xmlns:a16="http://schemas.microsoft.com/office/drawing/2014/main" id="{69B27496-3F0D-67CE-D4FD-11134E12A661}"/>
              </a:ext>
            </a:extLst>
          </p:cNvPr>
          <p:cNvSpPr txBox="1"/>
          <p:nvPr/>
        </p:nvSpPr>
        <p:spPr>
          <a:xfrm>
            <a:off x="6496741" y="4151927"/>
            <a:ext cx="614271" cy="369332"/>
          </a:xfrm>
          <a:prstGeom prst="rect">
            <a:avLst/>
          </a:prstGeom>
          <a:noFill/>
        </p:spPr>
        <p:txBody>
          <a:bodyPr wrap="none" rtlCol="0">
            <a:spAutoFit/>
          </a:bodyPr>
          <a:lstStyle/>
          <a:p>
            <a:pPr algn="ctr"/>
            <a:r>
              <a:rPr lang="en-GB" dirty="0"/>
              <a:t>bias</a:t>
            </a:r>
            <a:endParaRPr lang="en-GB" b="1" dirty="0"/>
          </a:p>
        </p:txBody>
      </p:sp>
      <p:sp>
        <p:nvSpPr>
          <p:cNvPr id="158" name="TextBox 157">
            <a:extLst>
              <a:ext uri="{FF2B5EF4-FFF2-40B4-BE49-F238E27FC236}">
                <a16:creationId xmlns:a16="http://schemas.microsoft.com/office/drawing/2014/main" id="{FE70BE37-2F1A-1E17-CCE9-358651E4064F}"/>
              </a:ext>
            </a:extLst>
          </p:cNvPr>
          <p:cNvSpPr txBox="1"/>
          <p:nvPr/>
        </p:nvSpPr>
        <p:spPr>
          <a:xfrm>
            <a:off x="7459290" y="4107516"/>
            <a:ext cx="1188146" cy="646331"/>
          </a:xfrm>
          <a:prstGeom prst="rect">
            <a:avLst/>
          </a:prstGeom>
          <a:noFill/>
        </p:spPr>
        <p:txBody>
          <a:bodyPr wrap="none" rtlCol="0">
            <a:spAutoFit/>
          </a:bodyPr>
          <a:lstStyle/>
          <a:p>
            <a:pPr algn="ctr"/>
            <a:r>
              <a:rPr lang="en-GB" dirty="0"/>
              <a:t>activation</a:t>
            </a:r>
            <a:br>
              <a:rPr lang="en-GB" dirty="0"/>
            </a:br>
            <a:r>
              <a:rPr lang="en-GB" dirty="0"/>
              <a:t>function</a:t>
            </a:r>
            <a:endParaRPr lang="en-GB" b="1" dirty="0"/>
          </a:p>
        </p:txBody>
      </p:sp>
      <p:sp>
        <p:nvSpPr>
          <p:cNvPr id="3" name="TextBox 2">
            <a:extLst>
              <a:ext uri="{FF2B5EF4-FFF2-40B4-BE49-F238E27FC236}">
                <a16:creationId xmlns:a16="http://schemas.microsoft.com/office/drawing/2014/main" id="{A712EDD0-11C1-34FA-1E79-AFFA7A5A4DBC}"/>
              </a:ext>
            </a:extLst>
          </p:cNvPr>
          <p:cNvSpPr txBox="1"/>
          <p:nvPr/>
        </p:nvSpPr>
        <p:spPr>
          <a:xfrm>
            <a:off x="389655" y="3947439"/>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26286" y="3244876"/>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7" name="TextBox 36">
            <a:extLst>
              <a:ext uri="{FF2B5EF4-FFF2-40B4-BE49-F238E27FC236}">
                <a16:creationId xmlns:a16="http://schemas.microsoft.com/office/drawing/2014/main" id="{81C6DDC8-23DE-C5A0-358E-1CCAE4D5613D}"/>
              </a:ext>
            </a:extLst>
          </p:cNvPr>
          <p:cNvSpPr txBox="1"/>
          <p:nvPr/>
        </p:nvSpPr>
        <p:spPr>
          <a:xfrm>
            <a:off x="10197374" y="358519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1061440" y="2523510"/>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536273" y="4652373"/>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444671" y="3021469"/>
            <a:ext cx="849913" cy="369332"/>
          </a:xfrm>
          <a:prstGeom prst="rect">
            <a:avLst/>
          </a:prstGeom>
          <a:noFill/>
        </p:spPr>
        <p:txBody>
          <a:bodyPr wrap="none" rtlCol="0">
            <a:spAutoFit/>
          </a:bodyPr>
          <a:lstStyle/>
          <a:p>
            <a:pPr algn="ctr"/>
            <a:r>
              <a:rPr lang="en-GB" dirty="0"/>
              <a:t>output</a:t>
            </a:r>
            <a:endParaRPr lang="en-GB" b="1"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64EAC70-A296-A3B6-C64D-B13D2219C38D}"/>
                  </a:ext>
                </a:extLst>
              </p:cNvPr>
              <p:cNvSpPr txBox="1"/>
              <p:nvPr/>
            </p:nvSpPr>
            <p:spPr>
              <a:xfrm>
                <a:off x="3762471" y="5157430"/>
                <a:ext cx="53823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𝐰</m:t>
                      </m:r>
                    </m:oMath>
                  </m:oMathPara>
                </a14:m>
                <a:endParaRPr lang="en-GB" dirty="0"/>
              </a:p>
            </p:txBody>
          </p:sp>
        </mc:Choice>
        <mc:Fallback xmlns="">
          <p:sp>
            <p:nvSpPr>
              <p:cNvPr id="55" name="TextBox 54">
                <a:extLst>
                  <a:ext uri="{FF2B5EF4-FFF2-40B4-BE49-F238E27FC236}">
                    <a16:creationId xmlns:a16="http://schemas.microsoft.com/office/drawing/2014/main" id="{E64EAC70-A296-A3B6-C64D-B13D2219C38D}"/>
                  </a:ext>
                </a:extLst>
              </p:cNvPr>
              <p:cNvSpPr txBox="1">
                <a:spLocks noRot="1" noChangeAspect="1" noMove="1" noResize="1" noEditPoints="1" noAdjustHandles="1" noChangeArrowheads="1" noChangeShapeType="1" noTextEdit="1"/>
              </p:cNvSpPr>
              <p:nvPr/>
            </p:nvSpPr>
            <p:spPr>
              <a:xfrm>
                <a:off x="3762471" y="5157430"/>
                <a:ext cx="538230" cy="369332"/>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39A90EE8-8695-4405-8E42-CC24CB8B661F}"/>
                  </a:ext>
                </a:extLst>
              </p:cNvPr>
              <p:cNvSpPr txBox="1"/>
              <p:nvPr/>
            </p:nvSpPr>
            <p:spPr>
              <a:xfrm>
                <a:off x="2332166" y="5154698"/>
                <a:ext cx="46959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0" smtClean="0">
                          <a:solidFill>
                            <a:schemeClr val="tx1"/>
                          </a:solidFill>
                          <a:latin typeface="Cambria Math" panose="02040503050406030204" pitchFamily="18" charset="0"/>
                        </a:rPr>
                        <m:t>𝐱</m:t>
                      </m:r>
                    </m:oMath>
                  </m:oMathPara>
                </a14:m>
                <a:endParaRPr lang="en-GB" dirty="0"/>
              </a:p>
            </p:txBody>
          </p:sp>
        </mc:Choice>
        <mc:Fallback xmlns="">
          <p:sp>
            <p:nvSpPr>
              <p:cNvPr id="56" name="TextBox 55">
                <a:extLst>
                  <a:ext uri="{FF2B5EF4-FFF2-40B4-BE49-F238E27FC236}">
                    <a16:creationId xmlns:a16="http://schemas.microsoft.com/office/drawing/2014/main" id="{39A90EE8-8695-4405-8E42-CC24CB8B661F}"/>
                  </a:ext>
                </a:extLst>
              </p:cNvPr>
              <p:cNvSpPr txBox="1">
                <a:spLocks noRot="1" noChangeAspect="1" noMove="1" noResize="1" noEditPoints="1" noAdjustHandles="1" noChangeArrowheads="1" noChangeShapeType="1" noTextEdit="1"/>
              </p:cNvSpPr>
              <p:nvPr/>
            </p:nvSpPr>
            <p:spPr>
              <a:xfrm>
                <a:off x="2332166" y="5154698"/>
                <a:ext cx="469592" cy="369332"/>
              </a:xfrm>
              <a:prstGeom prst="rect">
                <a:avLst/>
              </a:prstGeom>
              <a:blipFill>
                <a:blip r:embed="rId1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178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C2980334-762A-41D9-F40B-E39F0357FD5D}"/>
              </a:ext>
            </a:extLst>
          </p:cNvPr>
          <p:cNvSpPr/>
          <p:nvPr/>
        </p:nvSpPr>
        <p:spPr>
          <a:xfrm>
            <a:off x="838200" y="1859275"/>
            <a:ext cx="10515600" cy="570415"/>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An </a:t>
            </a:r>
            <a:r>
              <a:rPr lang="en-GB" b="1" dirty="0">
                <a:solidFill>
                  <a:schemeClr val="tx1"/>
                </a:solidFill>
              </a:rPr>
              <a:t>activation function </a:t>
            </a:r>
            <a:r>
              <a:rPr lang="en-GB" dirty="0">
                <a:solidFill>
                  <a:schemeClr val="tx1"/>
                </a:solidFill>
              </a:rPr>
              <a:t>defines the output of a neuron.</a:t>
            </a:r>
          </a:p>
        </p:txBody>
      </p:sp>
      <p:sp>
        <p:nvSpPr>
          <p:cNvPr id="3" name="Rectangle: Rounded Corners 2">
            <a:extLst>
              <a:ext uri="{FF2B5EF4-FFF2-40B4-BE49-F238E27FC236}">
                <a16:creationId xmlns:a16="http://schemas.microsoft.com/office/drawing/2014/main" id="{2BBC0A9B-3B48-5517-D61E-31A384B4D988}"/>
              </a:ext>
            </a:extLst>
          </p:cNvPr>
          <p:cNvSpPr/>
          <p:nvPr/>
        </p:nvSpPr>
        <p:spPr>
          <a:xfrm>
            <a:off x="84271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logistic or sigmoid</a:t>
            </a:r>
          </a:p>
        </p:txBody>
      </p:sp>
      <p:sp>
        <p:nvSpPr>
          <p:cNvPr id="4" name="Title 3">
            <a:extLst>
              <a:ext uri="{FF2B5EF4-FFF2-40B4-BE49-F238E27FC236}">
                <a16:creationId xmlns:a16="http://schemas.microsoft.com/office/drawing/2014/main" id="{A8957C1E-95B8-B55D-FA34-22302AFAD0D5}"/>
              </a:ext>
            </a:extLst>
          </p:cNvPr>
          <p:cNvSpPr>
            <a:spLocks noGrp="1"/>
          </p:cNvSpPr>
          <p:nvPr>
            <p:ph type="title"/>
          </p:nvPr>
        </p:nvSpPr>
        <p:spPr/>
        <p:txBody>
          <a:bodyPr/>
          <a:lstStyle/>
          <a:p>
            <a:r>
              <a:rPr lang="en-GB" dirty="0"/>
              <a:t>Activation functions</a:t>
            </a:r>
          </a:p>
        </p:txBody>
      </p:sp>
      <p:pic>
        <p:nvPicPr>
          <p:cNvPr id="9" name="Graphic 8">
            <a:extLst>
              <a:ext uri="{FF2B5EF4-FFF2-40B4-BE49-F238E27FC236}">
                <a16:creationId xmlns:a16="http://schemas.microsoft.com/office/drawing/2014/main" id="{BCC1B0BC-D907-C5F1-CC93-A4B9E6533B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400" y="3295784"/>
            <a:ext cx="3448050" cy="2581275"/>
          </a:xfrm>
          <a:prstGeom prst="rect">
            <a:avLst/>
          </a:prstGeom>
        </p:spPr>
      </p:pic>
      <p:pic>
        <p:nvPicPr>
          <p:cNvPr id="11" name="Graphic 10">
            <a:extLst>
              <a:ext uri="{FF2B5EF4-FFF2-40B4-BE49-F238E27FC236}">
                <a16:creationId xmlns:a16="http://schemas.microsoft.com/office/drawing/2014/main" id="{50675FCA-8D2C-5E78-7F5E-145068B0BE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9100" y="3295784"/>
            <a:ext cx="3505200" cy="2581275"/>
          </a:xfrm>
          <a:prstGeom prst="rect">
            <a:avLst/>
          </a:prstGeom>
        </p:spPr>
      </p:pic>
      <p:pic>
        <p:nvPicPr>
          <p:cNvPr id="13" name="Graphic 12">
            <a:extLst>
              <a:ext uri="{FF2B5EF4-FFF2-40B4-BE49-F238E27FC236}">
                <a16:creationId xmlns:a16="http://schemas.microsoft.com/office/drawing/2014/main" id="{9A7C8F88-426F-8DA0-32DB-75386023F8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81950" y="3295784"/>
            <a:ext cx="3505200" cy="2581275"/>
          </a:xfrm>
          <a:prstGeom prst="rect">
            <a:avLst/>
          </a:prstGeom>
        </p:spPr>
      </p:pic>
      <p:sp>
        <p:nvSpPr>
          <p:cNvPr id="14" name="Rectangle: Rounded Corners 13">
            <a:extLst>
              <a:ext uri="{FF2B5EF4-FFF2-40B4-BE49-F238E27FC236}">
                <a16:creationId xmlns:a16="http://schemas.microsoft.com/office/drawing/2014/main" id="{F7FFC9D7-8001-D6BE-78B4-A722F3CAA99B}"/>
              </a:ext>
            </a:extLst>
          </p:cNvPr>
          <p:cNvSpPr/>
          <p:nvPr/>
        </p:nvSpPr>
        <p:spPr>
          <a:xfrm>
            <a:off x="92145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linear</a:t>
            </a:r>
          </a:p>
        </p:txBody>
      </p:sp>
      <p:sp>
        <p:nvSpPr>
          <p:cNvPr id="15" name="Rectangle: Rounded Corners 14">
            <a:extLst>
              <a:ext uri="{FF2B5EF4-FFF2-40B4-BE49-F238E27FC236}">
                <a16:creationId xmlns:a16="http://schemas.microsoft.com/office/drawing/2014/main" id="{8542BC16-510A-F504-97FE-E83E7289EA3F}"/>
              </a:ext>
            </a:extLst>
          </p:cNvPr>
          <p:cNvSpPr/>
          <p:nvPr/>
        </p:nvSpPr>
        <p:spPr>
          <a:xfrm>
            <a:off x="4674300" y="2703684"/>
            <a:ext cx="3060000" cy="43172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rectified linear unit (</a:t>
            </a:r>
            <a:r>
              <a:rPr lang="en-GB" dirty="0" err="1">
                <a:latin typeface="+mj-lt"/>
                <a:ea typeface="Roboto Medium" panose="02000000000000000000" pitchFamily="2" charset="0"/>
              </a:rPr>
              <a:t>ReLU</a:t>
            </a:r>
            <a:r>
              <a:rPr lang="en-GB" dirty="0">
                <a:latin typeface="+mj-lt"/>
                <a:ea typeface="Roboto Medium" panose="02000000000000000000" pitchFamily="2" charset="0"/>
              </a:rPr>
              <a:t>)</a:t>
            </a:r>
          </a:p>
        </p:txBody>
      </p:sp>
      <p:sp>
        <p:nvSpPr>
          <p:cNvPr id="10" name="Rectangle: Rounded Corners 9">
            <a:extLst>
              <a:ext uri="{FF2B5EF4-FFF2-40B4-BE49-F238E27FC236}">
                <a16:creationId xmlns:a16="http://schemas.microsoft.com/office/drawing/2014/main" id="{2BE4ED48-6C20-B931-3575-872590AD958F}"/>
              </a:ext>
            </a:extLst>
          </p:cNvPr>
          <p:cNvSpPr/>
          <p:nvPr/>
        </p:nvSpPr>
        <p:spPr>
          <a:xfrm>
            <a:off x="1681797" y="5967113"/>
            <a:ext cx="9805353" cy="570415"/>
          </a:xfrm>
          <a:prstGeom prst="roundRect">
            <a:avLst>
              <a:gd name="adj" fmla="val 50000"/>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Only nonlinear activation functions enable neural networks to learn nontrivial relationships!</a:t>
            </a:r>
          </a:p>
        </p:txBody>
      </p:sp>
      <p:pic>
        <p:nvPicPr>
          <p:cNvPr id="5" name="Graphic 4" descr="Warning with solid fill">
            <a:extLst>
              <a:ext uri="{FF2B5EF4-FFF2-40B4-BE49-F238E27FC236}">
                <a16:creationId xmlns:a16="http://schemas.microsoft.com/office/drawing/2014/main" id="{35B7188D-4C90-5D49-F44F-7714F64AA1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1382" y="5967112"/>
            <a:ext cx="570415" cy="570415"/>
          </a:xfrm>
          <a:prstGeom prst="rect">
            <a:avLst/>
          </a:prstGeom>
        </p:spPr>
      </p:pic>
    </p:spTree>
    <p:extLst>
      <p:ext uri="{BB962C8B-B14F-4D97-AF65-F5344CB8AC3E}">
        <p14:creationId xmlns:p14="http://schemas.microsoft.com/office/powerpoint/2010/main" val="49926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Building a neural network</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3"/>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4"/>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5"/>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6"/>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259025" y="3869061"/>
            <a:ext cx="1912704" cy="369332"/>
          </a:xfrm>
          <a:prstGeom prst="rect">
            <a:avLst/>
          </a:prstGeom>
          <a:noFill/>
        </p:spPr>
        <p:txBody>
          <a:bodyPr wrap="none" rtlCol="0">
            <a:spAutoFit/>
          </a:bodyPr>
          <a:lstStyle/>
          <a:p>
            <a:pPr algn="ctr"/>
            <a:r>
              <a:rPr lang="en-GB" dirty="0">
                <a:solidFill>
                  <a:schemeClr val="accent3">
                    <a:lumMod val="75000"/>
                  </a:schemeClr>
                </a:solidFill>
              </a:rPr>
              <a:t>body mass index</a:t>
            </a:r>
          </a:p>
        </p:txBody>
      </p:sp>
      <p:sp>
        <p:nvSpPr>
          <p:cNvPr id="36" name="TextBox 35">
            <a:extLst>
              <a:ext uri="{FF2B5EF4-FFF2-40B4-BE49-F238E27FC236}">
                <a16:creationId xmlns:a16="http://schemas.microsoft.com/office/drawing/2014/main" id="{F6E84F73-7281-6E62-6D37-7043748395FC}"/>
              </a:ext>
            </a:extLst>
          </p:cNvPr>
          <p:cNvSpPr txBox="1"/>
          <p:nvPr/>
        </p:nvSpPr>
        <p:spPr>
          <a:xfrm>
            <a:off x="595656" y="3166498"/>
            <a:ext cx="1239442" cy="369332"/>
          </a:xfrm>
          <a:prstGeom prst="rect">
            <a:avLst/>
          </a:prstGeom>
          <a:noFill/>
        </p:spPr>
        <p:txBody>
          <a:bodyPr wrap="none" rtlCol="0">
            <a:spAutoFit/>
          </a:bodyPr>
          <a:lstStyle/>
          <a:p>
            <a:pPr algn="ctr"/>
            <a:r>
              <a:rPr lang="en-GB" dirty="0">
                <a:solidFill>
                  <a:schemeClr val="accent3">
                    <a:lumMod val="75000"/>
                  </a:schemeClr>
                </a:solidFill>
              </a:rPr>
              <a:t>salt intake</a:t>
            </a:r>
          </a:p>
        </p:txBody>
      </p:sp>
      <p:sp>
        <p:nvSpPr>
          <p:cNvPr id="38" name="TextBox 37">
            <a:extLst>
              <a:ext uri="{FF2B5EF4-FFF2-40B4-BE49-F238E27FC236}">
                <a16:creationId xmlns:a16="http://schemas.microsoft.com/office/drawing/2014/main" id="{96B181B6-28E7-706D-6829-81CB91CB0189}"/>
              </a:ext>
            </a:extLst>
          </p:cNvPr>
          <p:cNvSpPr txBox="1"/>
          <p:nvPr/>
        </p:nvSpPr>
        <p:spPr>
          <a:xfrm>
            <a:off x="930810" y="2445132"/>
            <a:ext cx="561372" cy="369332"/>
          </a:xfrm>
          <a:prstGeom prst="rect">
            <a:avLst/>
          </a:prstGeom>
          <a:noFill/>
        </p:spPr>
        <p:txBody>
          <a:bodyPr wrap="none" rtlCol="0">
            <a:spAutoFit/>
          </a:bodyPr>
          <a:lstStyle/>
          <a:p>
            <a:pPr algn="ctr"/>
            <a:r>
              <a:rPr lang="en-GB" dirty="0">
                <a:solidFill>
                  <a:schemeClr val="accent3">
                    <a:lumMod val="75000"/>
                  </a:schemeClr>
                </a:solidFill>
              </a:rPr>
              <a:t>age</a:t>
            </a:r>
          </a:p>
        </p:txBody>
      </p:sp>
      <p:sp>
        <p:nvSpPr>
          <p:cNvPr id="39" name="TextBox 38">
            <a:extLst>
              <a:ext uri="{FF2B5EF4-FFF2-40B4-BE49-F238E27FC236}">
                <a16:creationId xmlns:a16="http://schemas.microsoft.com/office/drawing/2014/main" id="{6CA00421-E53A-8999-4D58-032DF2F66E14}"/>
              </a:ext>
            </a:extLst>
          </p:cNvPr>
          <p:cNvSpPr txBox="1"/>
          <p:nvPr/>
        </p:nvSpPr>
        <p:spPr>
          <a:xfrm>
            <a:off x="405643" y="4573995"/>
            <a:ext cx="1611340" cy="369332"/>
          </a:xfrm>
          <a:prstGeom prst="rect">
            <a:avLst/>
          </a:prstGeom>
          <a:noFill/>
        </p:spPr>
        <p:txBody>
          <a:bodyPr wrap="none" rtlCol="0">
            <a:spAutoFit/>
          </a:bodyPr>
          <a:lstStyle/>
          <a:p>
            <a:pPr algn="ctr"/>
            <a:r>
              <a:rPr lang="en-GB" dirty="0">
                <a:solidFill>
                  <a:schemeClr val="accent3">
                    <a:lumMod val="75000"/>
                  </a:schemeClr>
                </a:solidFill>
              </a:rPr>
              <a:t>alcohol intake</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279464" y="3485038"/>
            <a:ext cx="1801822" cy="369332"/>
          </a:xfrm>
          <a:prstGeom prst="rect">
            <a:avLst/>
          </a:prstGeom>
          <a:noFill/>
        </p:spPr>
        <p:txBody>
          <a:bodyPr wrap="square" rtlCol="0">
            <a:spAutoFit/>
          </a:bodyPr>
          <a:lstStyle/>
          <a:p>
            <a:pPr algn="ctr"/>
            <a:r>
              <a:rPr lang="en-GB" dirty="0">
                <a:solidFill>
                  <a:schemeClr val="accent3">
                    <a:lumMod val="75000"/>
                  </a:schemeClr>
                </a:solidFill>
              </a:rPr>
              <a:t>blood pressure</a:t>
            </a:r>
          </a:p>
        </p:txBody>
      </p:sp>
    </p:spTree>
    <p:extLst>
      <p:ext uri="{BB962C8B-B14F-4D97-AF65-F5344CB8AC3E}">
        <p14:creationId xmlns:p14="http://schemas.microsoft.com/office/powerpoint/2010/main" val="399427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Hyperparameters</a:t>
            </a:r>
          </a:p>
        </p:txBody>
      </p:sp>
      <p:sp>
        <p:nvSpPr>
          <p:cNvPr id="3" name="Content Placeholder 2">
            <a:extLst>
              <a:ext uri="{FF2B5EF4-FFF2-40B4-BE49-F238E27FC236}">
                <a16:creationId xmlns:a16="http://schemas.microsoft.com/office/drawing/2014/main" id="{ABEC0F94-BCAF-A140-D904-0F267EFC0CCF}"/>
              </a:ext>
            </a:extLst>
          </p:cNvPr>
          <p:cNvSpPr>
            <a:spLocks noGrp="1"/>
          </p:cNvSpPr>
          <p:nvPr>
            <p:ph idx="1"/>
          </p:nvPr>
        </p:nvSpPr>
        <p:spPr>
          <a:xfrm>
            <a:off x="838200" y="1859782"/>
            <a:ext cx="10515600" cy="4118987"/>
          </a:xfrm>
        </p:spPr>
        <p:txBody>
          <a:bodyPr>
            <a:normAutofit/>
          </a:bodyPr>
          <a:lstStyle/>
          <a:p>
            <a:r>
              <a:rPr lang="en-GB" sz="1800" dirty="0"/>
              <a:t>There are many ways to configure the model and/or the training process.</a:t>
            </a:r>
          </a:p>
          <a:p>
            <a:pPr lvl="1"/>
            <a:r>
              <a:rPr lang="en-GB" sz="1800" dirty="0"/>
              <a:t>How many hidden layers should we use?</a:t>
            </a:r>
          </a:p>
          <a:p>
            <a:pPr lvl="1"/>
            <a:r>
              <a:rPr lang="en-GB" sz="1800" dirty="0"/>
              <a:t>How many neurons in each layer?</a:t>
            </a:r>
          </a:p>
          <a:p>
            <a:r>
              <a:rPr lang="en-GB" sz="1800" dirty="0"/>
              <a:t>These values are called </a:t>
            </a:r>
            <a:r>
              <a:rPr lang="en-GB" sz="1800" dirty="0">
                <a:solidFill>
                  <a:schemeClr val="accent1"/>
                </a:solidFill>
                <a:latin typeface="Roboto Medium" panose="02000000000000000000" pitchFamily="2" charset="0"/>
                <a:ea typeface="Roboto Medium" panose="02000000000000000000" pitchFamily="2" charset="0"/>
              </a:rPr>
              <a:t>hyperparameters</a:t>
            </a:r>
            <a:r>
              <a:rPr lang="en-GB" sz="1800" dirty="0"/>
              <a:t> and they cannot be learned.</a:t>
            </a:r>
          </a:p>
          <a:p>
            <a:r>
              <a:rPr lang="en-GB" sz="1800" dirty="0"/>
              <a:t>Usually we define them manually, and we experiment with different combinations to see what works best.</a:t>
            </a:r>
          </a:p>
        </p:txBody>
      </p:sp>
    </p:spTree>
    <p:extLst>
      <p:ext uri="{BB962C8B-B14F-4D97-AF65-F5344CB8AC3E}">
        <p14:creationId xmlns:p14="http://schemas.microsoft.com/office/powerpoint/2010/main" val="57314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close up of a rose&#10;&#10;Description automatically generated with medium confidence">
            <a:extLst>
              <a:ext uri="{FF2B5EF4-FFF2-40B4-BE49-F238E27FC236}">
                <a16:creationId xmlns:a16="http://schemas.microsoft.com/office/drawing/2014/main" id="{4AE5D570-D76C-DA98-F407-AEC5F024C9A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627158" y="3079130"/>
            <a:ext cx="1181148" cy="1181148"/>
          </a:xfrm>
          <a:prstGeom prst="rect">
            <a:avLst/>
          </a:prstGeom>
        </p:spPr>
      </p:pic>
      <p:sp>
        <p:nvSpPr>
          <p:cNvPr id="6" name="Rectangle 5">
            <a:extLst>
              <a:ext uri="{FF2B5EF4-FFF2-40B4-BE49-F238E27FC236}">
                <a16:creationId xmlns:a16="http://schemas.microsoft.com/office/drawing/2014/main" id="{2D952FF2-0715-BAB3-B286-744589E9B55C}"/>
              </a:ext>
            </a:extLst>
          </p:cNvPr>
          <p:cNvSpPr/>
          <p:nvPr/>
        </p:nvSpPr>
        <p:spPr>
          <a:xfrm>
            <a:off x="478971" y="2829853"/>
            <a:ext cx="1491553" cy="19196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5D03D964-D8BF-14E0-F5E5-32353A12FA97}"/>
              </a:ext>
            </a:extLst>
          </p:cNvPr>
          <p:cNvSpPr/>
          <p:nvPr/>
        </p:nvSpPr>
        <p:spPr>
          <a:xfrm>
            <a:off x="2178223"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89666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896667"/>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p:sp>
        <p:nvSpPr>
          <p:cNvPr id="10" name="Title 9">
            <a:extLst>
              <a:ext uri="{FF2B5EF4-FFF2-40B4-BE49-F238E27FC236}">
                <a16:creationId xmlns:a16="http://schemas.microsoft.com/office/drawing/2014/main" id="{AE80A3FC-3136-2D08-F5B2-7D6D570AA127}"/>
              </a:ext>
            </a:extLst>
          </p:cNvPr>
          <p:cNvSpPr>
            <a:spLocks noGrp="1"/>
          </p:cNvSpPr>
          <p:nvPr>
            <p:ph type="title"/>
          </p:nvPr>
        </p:nvSpPr>
        <p:spPr/>
        <p:txBody>
          <a:bodyPr/>
          <a:lstStyle/>
          <a:p>
            <a:r>
              <a:rPr lang="en-GB" dirty="0"/>
              <a:t>What about image inputs?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429743"/>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429743"/>
                <a:ext cx="496225" cy="400110"/>
              </a:xfrm>
              <a:prstGeom prst="rect">
                <a:avLst/>
              </a:prstGeom>
              <a:blipFill>
                <a:blip r:embed="rId5"/>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313540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3135403"/>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838283"/>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838283"/>
                <a:ext cx="502189" cy="400110"/>
              </a:xfrm>
              <a:prstGeom prst="rect">
                <a:avLst/>
              </a:prstGeom>
              <a:blipFill>
                <a:blip r:embed="rId7"/>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54048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540484"/>
                <a:ext cx="502189" cy="400110"/>
              </a:xfrm>
              <a:prstGeom prst="rect">
                <a:avLst/>
              </a:prstGeom>
              <a:blipFill>
                <a:blip r:embed="rId8"/>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493087"/>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493087"/>
                <a:ext cx="397416" cy="400110"/>
              </a:xfrm>
              <a:prstGeom prst="rect">
                <a:avLst/>
              </a:prstGeom>
              <a:blipFill>
                <a:blip r:embed="rId9"/>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629798"/>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3335458"/>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693142"/>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693142"/>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869061"/>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3166498"/>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445132"/>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573995"/>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943091"/>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693142"/>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223886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3333142"/>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224860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389498"/>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693142"/>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693142"/>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693142"/>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598869"/>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629798"/>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740539"/>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598869"/>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4038338"/>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3335458"/>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598869"/>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598869"/>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598869"/>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598869"/>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598869"/>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608609"/>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608609"/>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693142"/>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693142"/>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749498"/>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608609"/>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693142"/>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611796"/>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359674"/>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
        <p:nvSpPr>
          <p:cNvPr id="160" name="TextBox 159">
            <a:extLst>
              <a:ext uri="{FF2B5EF4-FFF2-40B4-BE49-F238E27FC236}">
                <a16:creationId xmlns:a16="http://schemas.microsoft.com/office/drawing/2014/main" id="{D7618EAA-D5EB-4A66-EB89-A1AA61A4FB4C}"/>
              </a:ext>
            </a:extLst>
          </p:cNvPr>
          <p:cNvSpPr txBox="1"/>
          <p:nvPr/>
        </p:nvSpPr>
        <p:spPr>
          <a:xfrm>
            <a:off x="10315387" y="3371168"/>
            <a:ext cx="1801822" cy="646331"/>
          </a:xfrm>
          <a:prstGeom prst="rect">
            <a:avLst/>
          </a:prstGeom>
          <a:noFill/>
        </p:spPr>
        <p:txBody>
          <a:bodyPr wrap="square" rtlCol="0">
            <a:spAutoFit/>
          </a:bodyPr>
          <a:lstStyle/>
          <a:p>
            <a:pPr algn="ctr"/>
            <a:r>
              <a:rPr lang="en-GB" dirty="0">
                <a:solidFill>
                  <a:schemeClr val="accent3">
                    <a:lumMod val="75000"/>
                  </a:schemeClr>
                </a:solidFill>
              </a:rPr>
              <a:t>cardiac orientation</a:t>
            </a:r>
          </a:p>
        </p:txBody>
      </p:sp>
    </p:spTree>
    <p:extLst>
      <p:ext uri="{BB962C8B-B14F-4D97-AF65-F5344CB8AC3E}">
        <p14:creationId xmlns:p14="http://schemas.microsoft.com/office/powerpoint/2010/main" val="4088239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36"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A12FB45-4F58-1440-A944-E620C9B007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1587" y="2904045"/>
            <a:ext cx="3248025" cy="3228975"/>
          </a:xfrm>
          <a:prstGeom prst="rect">
            <a:avLst/>
          </a:prstGeom>
        </p:spPr>
      </p:pic>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Loss functions</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6096000" y="2997594"/>
                <a:ext cx="5092337" cy="3041876"/>
              </a:xfrm>
            </p:spPr>
            <p:txBody>
              <a:bodyPr>
                <a:normAutofit/>
              </a:bodyPr>
              <a:lstStyle/>
              <a:p>
                <a:pPr>
                  <a:spcAft>
                    <a:spcPts val="1200"/>
                  </a:spcAft>
                </a:pPr>
                <a:r>
                  <a:rPr lang="en-GB" dirty="0"/>
                  <a:t>The training process aims to find a set of </a:t>
                </a:r>
                <a:r>
                  <a:rPr lang="en-GB" i="1" dirty="0"/>
                  <a:t>parameters</a:t>
                </a:r>
                <a:r>
                  <a:rPr lang="en-GB" dirty="0"/>
                  <a:t> that </a:t>
                </a:r>
                <a:r>
                  <a:rPr lang="en-GB" i="1" dirty="0"/>
                  <a:t>minimize</a:t>
                </a:r>
                <a:r>
                  <a:rPr lang="en-GB" dirty="0"/>
                  <a:t> the loss function.</a:t>
                </a:r>
              </a:p>
              <a:p>
                <a:pPr>
                  <a:spcAft>
                    <a:spcPts val="1200"/>
                  </a:spcAft>
                </a:pPr>
                <a:r>
                  <a:rPr lang="en-GB" dirty="0"/>
                  <a:t>A good loss function should capture the quality of a prediction (low value </a:t>
                </a:r>
                <a14:m>
                  <m:oMath xmlns:m="http://schemas.openxmlformats.org/officeDocument/2006/math">
                    <m:r>
                      <a:rPr lang="en-GB" i="1" dirty="0" smtClean="0">
                        <a:latin typeface="Cambria Math" panose="02040503050406030204" pitchFamily="18" charset="0"/>
                        <a:ea typeface="Cambria Math" panose="02040503050406030204" pitchFamily="18" charset="0"/>
                      </a:rPr>
                      <m:t>↔</m:t>
                    </m:r>
                  </m:oMath>
                </a14:m>
                <a:r>
                  <a:rPr lang="en-GB" dirty="0"/>
                  <a:t> good quality, high value </a:t>
                </a:r>
                <a14:m>
                  <m:oMath xmlns:m="http://schemas.openxmlformats.org/officeDocument/2006/math">
                    <m:r>
                      <a:rPr lang="en-GB" i="1" dirty="0">
                        <a:latin typeface="Cambria Math" panose="02040503050406030204" pitchFamily="18" charset="0"/>
                        <a:ea typeface="Cambria Math" panose="02040503050406030204" pitchFamily="18" charset="0"/>
                      </a:rPr>
                      <m:t>↔</m:t>
                    </m:r>
                  </m:oMath>
                </a14:m>
                <a:r>
                  <a:rPr lang="en-GB" dirty="0"/>
                  <a:t> poor quality).</a:t>
                </a:r>
              </a:p>
            </p:txBody>
          </p:sp>
        </mc:Choice>
        <mc:Fallback xmlns="">
          <p:sp>
            <p:nvSpPr>
              <p:cNvPr id="23" name="Content Placeholder 22">
                <a:extLst>
                  <a:ext uri="{FF2B5EF4-FFF2-40B4-BE49-F238E27FC236}">
                    <a16:creationId xmlns:a16="http://schemas.microsoft.com/office/drawing/2014/main" id="{EC245656-87F0-7A00-876B-170143F39226}"/>
                  </a:ext>
                </a:extLst>
              </p:cNvPr>
              <p:cNvSpPr>
                <a:spLocks noGrp="1" noRot="1" noChangeAspect="1" noMove="1" noResize="1" noEditPoints="1" noAdjustHandles="1" noChangeArrowheads="1" noChangeShapeType="1" noTextEdit="1"/>
              </p:cNvSpPr>
              <p:nvPr>
                <p:ph idx="1"/>
              </p:nvPr>
            </p:nvSpPr>
            <p:spPr>
              <a:xfrm>
                <a:off x="6096000" y="2997594"/>
                <a:ext cx="5092337" cy="3041876"/>
              </a:xfrm>
              <a:blipFill>
                <a:blip r:embed="rId5"/>
                <a:stretch>
                  <a:fillRect l="-1078" r="-1437"/>
                </a:stretch>
              </a:blipFill>
            </p:spPr>
            <p:txBody>
              <a:bodyPr/>
              <a:lstStyle/>
              <a:p>
                <a:r>
                  <a:rPr lang="en-GB">
                    <a:noFill/>
                  </a:rPr>
                  <a:t> </a:t>
                </a:r>
              </a:p>
            </p:txBody>
          </p:sp>
        </mc:Fallback>
      </mc:AlternateContent>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2"/>
            <a:ext cx="10515600" cy="50510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The </a:t>
            </a:r>
            <a:r>
              <a:rPr lang="en-GB" sz="2000" b="1" dirty="0">
                <a:solidFill>
                  <a:schemeClr val="tx1"/>
                </a:solidFill>
              </a:rPr>
              <a:t>loss function </a:t>
            </a:r>
            <a:r>
              <a:rPr lang="en-GB" sz="2000" dirty="0">
                <a:solidFill>
                  <a:schemeClr val="tx1"/>
                </a:solidFill>
              </a:rPr>
              <a:t>represents the </a:t>
            </a:r>
            <a:r>
              <a:rPr lang="en-GB" sz="2000" i="1" dirty="0">
                <a:solidFill>
                  <a:schemeClr val="tx1"/>
                </a:solidFill>
              </a:rPr>
              <a:t>cost</a:t>
            </a:r>
            <a:r>
              <a:rPr lang="en-GB" sz="2000" dirty="0">
                <a:solidFill>
                  <a:schemeClr val="tx1"/>
                </a:solidFill>
              </a:rPr>
              <a:t> associated with a model’s predictions.</a:t>
            </a:r>
          </a:p>
        </p:txBody>
      </p:sp>
      <p:sp>
        <p:nvSpPr>
          <p:cNvPr id="7" name="Arrow: Down 6">
            <a:extLst>
              <a:ext uri="{FF2B5EF4-FFF2-40B4-BE49-F238E27FC236}">
                <a16:creationId xmlns:a16="http://schemas.microsoft.com/office/drawing/2014/main" id="{4E1AFA93-CD11-72A0-B0A1-1502D4C08BAF}"/>
              </a:ext>
            </a:extLst>
          </p:cNvPr>
          <p:cNvSpPr/>
          <p:nvPr/>
        </p:nvSpPr>
        <p:spPr>
          <a:xfrm>
            <a:off x="2921725" y="4851636"/>
            <a:ext cx="156755" cy="77070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98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41" name="Content Placeholder 23">
            <a:extLst>
              <a:ext uri="{FF2B5EF4-FFF2-40B4-BE49-F238E27FC236}">
                <a16:creationId xmlns:a16="http://schemas.microsoft.com/office/drawing/2014/main" id="{A4824529-0CFD-4447-A3E1-30D343B8E98E}"/>
              </a:ext>
            </a:extLst>
          </p:cNvPr>
          <p:cNvGrpSpPr/>
          <p:nvPr/>
        </p:nvGrpSpPr>
        <p:grpSpPr>
          <a:xfrm>
            <a:off x="1693669" y="3743330"/>
            <a:ext cx="443609" cy="81360"/>
            <a:chOff x="1789463" y="3743330"/>
            <a:chExt cx="443609" cy="81360"/>
          </a:xfrm>
          <a:noFill/>
        </p:grpSpPr>
        <p:sp>
          <p:nvSpPr>
            <p:cNvPr id="142" name="Freeform: Shape 141">
              <a:extLst>
                <a:ext uri="{FF2B5EF4-FFF2-40B4-BE49-F238E27FC236}">
                  <a16:creationId xmlns:a16="http://schemas.microsoft.com/office/drawing/2014/main" id="{3B3B4950-8FC1-7FE3-51E0-782E344F1E38}"/>
                </a:ext>
              </a:extLst>
            </p:cNvPr>
            <p:cNvSpPr/>
            <p:nvPr/>
          </p:nvSpPr>
          <p:spPr>
            <a:xfrm>
              <a:off x="1789463"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13" y="0"/>
                    <a:pt x="0" y="0"/>
                  </a:cubicBezTo>
                </a:path>
              </a:pathLst>
            </a:custGeom>
            <a:noFill/>
            <a:ln w="25375" cap="rnd">
              <a:solidFill>
                <a:srgbClr val="D50032"/>
              </a:solidFill>
              <a:prstDash val="solid"/>
              <a:round/>
            </a:ln>
          </p:spPr>
          <p:txBody>
            <a:bodyPr rtlCol="0" anchor="ctr"/>
            <a:lstStyle/>
            <a:p>
              <a:endParaRPr lang="en-GB"/>
            </a:p>
          </p:txBody>
        </p:sp>
        <p:sp>
          <p:nvSpPr>
            <p:cNvPr id="143" name="Freeform: Shape 142">
              <a:extLst>
                <a:ext uri="{FF2B5EF4-FFF2-40B4-BE49-F238E27FC236}">
                  <a16:creationId xmlns:a16="http://schemas.microsoft.com/office/drawing/2014/main" id="{BB2B56F8-C23E-52D2-DDCF-DB058521837A}"/>
                </a:ext>
              </a:extLst>
            </p:cNvPr>
            <p:cNvSpPr/>
            <p:nvPr/>
          </p:nvSpPr>
          <p:spPr>
            <a:xfrm>
              <a:off x="1789463"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0" name="Content Placeholder 23">
            <a:extLst>
              <a:ext uri="{FF2B5EF4-FFF2-40B4-BE49-F238E27FC236}">
                <a16:creationId xmlns:a16="http://schemas.microsoft.com/office/drawing/2014/main" id="{435BE4D6-9798-AF10-0C8D-5A52345B4D0F}"/>
              </a:ext>
            </a:extLst>
          </p:cNvPr>
          <p:cNvGrpSpPr/>
          <p:nvPr/>
        </p:nvGrpSpPr>
        <p:grpSpPr>
          <a:xfrm>
            <a:off x="2755620" y="5281034"/>
            <a:ext cx="89625" cy="81360"/>
            <a:chOff x="2851414" y="5281034"/>
            <a:chExt cx="89625" cy="81360"/>
          </a:xfrm>
          <a:noFill/>
        </p:grpSpPr>
        <p:sp>
          <p:nvSpPr>
            <p:cNvPr id="151" name="Freeform: Shape 150">
              <a:extLst>
                <a:ext uri="{FF2B5EF4-FFF2-40B4-BE49-F238E27FC236}">
                  <a16:creationId xmlns:a16="http://schemas.microsoft.com/office/drawing/2014/main" id="{B1C1E872-A7F6-44D8-7F4D-7702DB1E8938}"/>
                </a:ext>
              </a:extLst>
            </p:cNvPr>
            <p:cNvSpPr/>
            <p:nvPr/>
          </p:nvSpPr>
          <p:spPr>
            <a:xfrm>
              <a:off x="2851414"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52" name="Freeform: Shape 151">
              <a:extLst>
                <a:ext uri="{FF2B5EF4-FFF2-40B4-BE49-F238E27FC236}">
                  <a16:creationId xmlns:a16="http://schemas.microsoft.com/office/drawing/2014/main" id="{F230C5E4-1B2D-C5AA-84EA-2BE4D546AE1B}"/>
                </a:ext>
              </a:extLst>
            </p:cNvPr>
            <p:cNvSpPr/>
            <p:nvPr/>
          </p:nvSpPr>
          <p:spPr>
            <a:xfrm>
              <a:off x="2851414"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74" name="Content Placeholder 23">
            <a:extLst>
              <a:ext uri="{FF2B5EF4-FFF2-40B4-BE49-F238E27FC236}">
                <a16:creationId xmlns:a16="http://schemas.microsoft.com/office/drawing/2014/main" id="{D1ABFE77-A1B7-F125-0545-BE8A686A22D7}"/>
              </a:ext>
            </a:extLst>
          </p:cNvPr>
          <p:cNvGrpSpPr/>
          <p:nvPr/>
        </p:nvGrpSpPr>
        <p:grpSpPr>
          <a:xfrm>
            <a:off x="2845245" y="5281034"/>
            <a:ext cx="89625" cy="81360"/>
            <a:chOff x="2941039" y="5281034"/>
            <a:chExt cx="89625" cy="81360"/>
          </a:xfrm>
          <a:noFill/>
        </p:grpSpPr>
        <p:sp>
          <p:nvSpPr>
            <p:cNvPr id="175" name="Freeform: Shape 174">
              <a:extLst>
                <a:ext uri="{FF2B5EF4-FFF2-40B4-BE49-F238E27FC236}">
                  <a16:creationId xmlns:a16="http://schemas.microsoft.com/office/drawing/2014/main" id="{C7CEDF49-BB35-C2A8-6289-C9B8CBD811CD}"/>
                </a:ext>
              </a:extLst>
            </p:cNvPr>
            <p:cNvSpPr/>
            <p:nvPr/>
          </p:nvSpPr>
          <p:spPr>
            <a:xfrm>
              <a:off x="2941039"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46DE97E9-FEE6-330E-8A17-B36F746069D8}"/>
                </a:ext>
              </a:extLst>
            </p:cNvPr>
            <p:cNvSpPr/>
            <p:nvPr/>
          </p:nvSpPr>
          <p:spPr>
            <a:xfrm>
              <a:off x="2949463"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7" name="Content Placeholder 23">
            <a:extLst>
              <a:ext uri="{FF2B5EF4-FFF2-40B4-BE49-F238E27FC236}">
                <a16:creationId xmlns:a16="http://schemas.microsoft.com/office/drawing/2014/main" id="{AFBA44FF-897E-AAC4-C1A9-98DC4D099DC5}"/>
              </a:ext>
            </a:extLst>
          </p:cNvPr>
          <p:cNvGrpSpPr/>
          <p:nvPr/>
        </p:nvGrpSpPr>
        <p:grpSpPr>
          <a:xfrm>
            <a:off x="3227598" y="5281034"/>
            <a:ext cx="89625" cy="81360"/>
            <a:chOff x="3323392" y="5281034"/>
            <a:chExt cx="89625" cy="81360"/>
          </a:xfrm>
          <a:noFill/>
        </p:grpSpPr>
        <p:sp>
          <p:nvSpPr>
            <p:cNvPr id="178" name="Freeform: Shape 177">
              <a:extLst>
                <a:ext uri="{FF2B5EF4-FFF2-40B4-BE49-F238E27FC236}">
                  <a16:creationId xmlns:a16="http://schemas.microsoft.com/office/drawing/2014/main" id="{4BB04B7F-D4B8-8FFC-547C-0751EE61D1C5}"/>
                </a:ext>
              </a:extLst>
            </p:cNvPr>
            <p:cNvSpPr/>
            <p:nvPr/>
          </p:nvSpPr>
          <p:spPr>
            <a:xfrm>
              <a:off x="3323392" y="5321714"/>
              <a:ext cx="89625" cy="12712"/>
            </a:xfrm>
            <a:custGeom>
              <a:avLst/>
              <a:gdLst>
                <a:gd name="connsiteX0" fmla="*/ 89625 w 89625"/>
                <a:gd name="connsiteY0" fmla="*/ 0 h 12712"/>
                <a:gd name="connsiteX1" fmla="*/ 0 w 89625"/>
                <a:gd name="connsiteY1" fmla="*/ 0 h 12712"/>
              </a:gdLst>
              <a:ahLst/>
              <a:cxnLst>
                <a:cxn ang="0">
                  <a:pos x="connsiteX0" y="connsiteY0"/>
                </a:cxn>
                <a:cxn ang="0">
                  <a:pos x="connsiteX1" y="connsiteY1"/>
                </a:cxn>
              </a:cxnLst>
              <a:rect l="l" t="t" r="r" b="b"/>
              <a:pathLst>
                <a:path w="89625" h="12712">
                  <a:moveTo>
                    <a:pt x="89625" y="0"/>
                  </a:moveTo>
                  <a:cubicBezTo>
                    <a:pt x="50294" y="0"/>
                    <a:pt x="20414" y="0"/>
                    <a:pt x="0" y="0"/>
                  </a:cubicBezTo>
                </a:path>
              </a:pathLst>
            </a:custGeom>
            <a:noFill/>
            <a:ln w="25375" cap="rnd">
              <a:solidFill>
                <a:srgbClr val="D50032"/>
              </a:solid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B3F03BC9-D442-1D2E-6C45-A531E1520522}"/>
                </a:ext>
              </a:extLst>
            </p:cNvPr>
            <p:cNvSpPr/>
            <p:nvPr/>
          </p:nvSpPr>
          <p:spPr>
            <a:xfrm>
              <a:off x="3323392" y="5281034"/>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3" name="Content Placeholder 23">
            <a:extLst>
              <a:ext uri="{FF2B5EF4-FFF2-40B4-BE49-F238E27FC236}">
                <a16:creationId xmlns:a16="http://schemas.microsoft.com/office/drawing/2014/main" id="{27A1CD52-FBB6-A912-761C-CE412B8663FE}"/>
              </a:ext>
            </a:extLst>
          </p:cNvPr>
          <p:cNvGrpSpPr/>
          <p:nvPr/>
        </p:nvGrpSpPr>
        <p:grpSpPr>
          <a:xfrm>
            <a:off x="3317223" y="5281034"/>
            <a:ext cx="89625" cy="81360"/>
            <a:chOff x="3413017" y="5281034"/>
            <a:chExt cx="89625" cy="81360"/>
          </a:xfrm>
          <a:noFill/>
        </p:grpSpPr>
        <p:sp>
          <p:nvSpPr>
            <p:cNvPr id="154" name="Freeform: Shape 153">
              <a:extLst>
                <a:ext uri="{FF2B5EF4-FFF2-40B4-BE49-F238E27FC236}">
                  <a16:creationId xmlns:a16="http://schemas.microsoft.com/office/drawing/2014/main" id="{EAAAB733-B608-476A-E7EF-191F206518B0}"/>
                </a:ext>
              </a:extLst>
            </p:cNvPr>
            <p:cNvSpPr/>
            <p:nvPr/>
          </p:nvSpPr>
          <p:spPr>
            <a:xfrm>
              <a:off x="3413017" y="5321714"/>
              <a:ext cx="89625" cy="12712"/>
            </a:xfrm>
            <a:custGeom>
              <a:avLst/>
              <a:gdLst>
                <a:gd name="connsiteX0" fmla="*/ 0 w 89625"/>
                <a:gd name="connsiteY0" fmla="*/ 0 h 12712"/>
                <a:gd name="connsiteX1" fmla="*/ 89625 w 89625"/>
                <a:gd name="connsiteY1" fmla="*/ 0 h 12712"/>
              </a:gdLst>
              <a:ahLst/>
              <a:cxnLst>
                <a:cxn ang="0">
                  <a:pos x="connsiteX0" y="connsiteY0"/>
                </a:cxn>
                <a:cxn ang="0">
                  <a:pos x="connsiteX1" y="connsiteY1"/>
                </a:cxn>
              </a:cxnLst>
              <a:rect l="l" t="t" r="r" b="b"/>
              <a:pathLst>
                <a:path w="89625" h="12712">
                  <a:moveTo>
                    <a:pt x="0" y="0"/>
                  </a:moveTo>
                  <a:cubicBezTo>
                    <a:pt x="39332" y="0"/>
                    <a:pt x="69211" y="0"/>
                    <a:pt x="89625" y="0"/>
                  </a:cubicBezTo>
                </a:path>
              </a:pathLst>
            </a:custGeom>
            <a:noFill/>
            <a:ln w="25375" cap="rnd">
              <a:solidFill>
                <a:srgbClr val="D50032"/>
              </a:solid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7C9A23A4-E154-7049-6D82-29612C351F88}"/>
                </a:ext>
              </a:extLst>
            </p:cNvPr>
            <p:cNvSpPr/>
            <p:nvPr/>
          </p:nvSpPr>
          <p:spPr>
            <a:xfrm>
              <a:off x="3421442" y="5281034"/>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44" name="Content Placeholder 23">
            <a:extLst>
              <a:ext uri="{FF2B5EF4-FFF2-40B4-BE49-F238E27FC236}">
                <a16:creationId xmlns:a16="http://schemas.microsoft.com/office/drawing/2014/main" id="{F931BE30-25AB-92A9-7CD7-21303C7A772D}"/>
              </a:ext>
            </a:extLst>
          </p:cNvPr>
          <p:cNvGrpSpPr/>
          <p:nvPr/>
        </p:nvGrpSpPr>
        <p:grpSpPr>
          <a:xfrm>
            <a:off x="2047653" y="4460925"/>
            <a:ext cx="325614" cy="81359"/>
            <a:chOff x="2143447" y="4460925"/>
            <a:chExt cx="325614" cy="81359"/>
          </a:xfrm>
          <a:noFill/>
        </p:grpSpPr>
        <p:sp>
          <p:nvSpPr>
            <p:cNvPr id="145" name="Freeform: Shape 144">
              <a:extLst>
                <a:ext uri="{FF2B5EF4-FFF2-40B4-BE49-F238E27FC236}">
                  <a16:creationId xmlns:a16="http://schemas.microsoft.com/office/drawing/2014/main" id="{26CD5BBA-74F8-D3AB-11A4-5FF042B639D5}"/>
                </a:ext>
              </a:extLst>
            </p:cNvPr>
            <p:cNvSpPr/>
            <p:nvPr/>
          </p:nvSpPr>
          <p:spPr>
            <a:xfrm>
              <a:off x="2143447" y="4501605"/>
              <a:ext cx="325614" cy="12712"/>
            </a:xfrm>
            <a:custGeom>
              <a:avLst/>
              <a:gdLst>
                <a:gd name="connsiteX0" fmla="*/ 325614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4" y="0"/>
                  </a:moveTo>
                  <a:cubicBezTo>
                    <a:pt x="207620" y="0"/>
                    <a:pt x="99081" y="0"/>
                    <a:pt x="0" y="0"/>
                  </a:cubicBezTo>
                </a:path>
              </a:pathLst>
            </a:custGeom>
            <a:noFill/>
            <a:ln w="25375" cap="rnd">
              <a:solidFill>
                <a:srgbClr val="D50032"/>
              </a:solidFill>
              <a:prstDash val="solid"/>
              <a:round/>
            </a:ln>
          </p:spPr>
          <p:txBody>
            <a:bodyPr rtlCol="0" anchor="ctr"/>
            <a:lstStyle/>
            <a:p>
              <a:endParaRPr lang="en-GB"/>
            </a:p>
          </p:txBody>
        </p:sp>
        <p:sp>
          <p:nvSpPr>
            <p:cNvPr id="146" name="Freeform: Shape 145">
              <a:extLst>
                <a:ext uri="{FF2B5EF4-FFF2-40B4-BE49-F238E27FC236}">
                  <a16:creationId xmlns:a16="http://schemas.microsoft.com/office/drawing/2014/main" id="{BC637B6F-9301-3694-CD93-1A6FCE492E4E}"/>
                </a:ext>
              </a:extLst>
            </p:cNvPr>
            <p:cNvSpPr/>
            <p:nvPr/>
          </p:nvSpPr>
          <p:spPr>
            <a:xfrm>
              <a:off x="2143447"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47" name="Content Placeholder 23">
            <a:extLst>
              <a:ext uri="{FF2B5EF4-FFF2-40B4-BE49-F238E27FC236}">
                <a16:creationId xmlns:a16="http://schemas.microsoft.com/office/drawing/2014/main" id="{6E03B917-1588-CDAB-D364-0F3C00BEA897}"/>
              </a:ext>
            </a:extLst>
          </p:cNvPr>
          <p:cNvGrpSpPr/>
          <p:nvPr/>
        </p:nvGrpSpPr>
        <p:grpSpPr>
          <a:xfrm>
            <a:off x="2401637" y="4973493"/>
            <a:ext cx="207619" cy="81360"/>
            <a:chOff x="2497431" y="4973493"/>
            <a:chExt cx="207619" cy="81360"/>
          </a:xfrm>
          <a:noFill/>
        </p:grpSpPr>
        <p:sp>
          <p:nvSpPr>
            <p:cNvPr id="148" name="Freeform: Shape 147">
              <a:extLst>
                <a:ext uri="{FF2B5EF4-FFF2-40B4-BE49-F238E27FC236}">
                  <a16:creationId xmlns:a16="http://schemas.microsoft.com/office/drawing/2014/main" id="{630AC0E8-D4B8-E387-AE60-09E608E863D0}"/>
                </a:ext>
              </a:extLst>
            </p:cNvPr>
            <p:cNvSpPr/>
            <p:nvPr/>
          </p:nvSpPr>
          <p:spPr>
            <a:xfrm>
              <a:off x="2497431" y="5014173"/>
              <a:ext cx="207619" cy="12712"/>
            </a:xfrm>
            <a:custGeom>
              <a:avLst/>
              <a:gdLst>
                <a:gd name="connsiteX0" fmla="*/ 207620 w 207619"/>
                <a:gd name="connsiteY0" fmla="*/ 0 h 12712"/>
                <a:gd name="connsiteX1" fmla="*/ 0 w 207619"/>
                <a:gd name="connsiteY1" fmla="*/ 0 h 12712"/>
              </a:gdLst>
              <a:ahLst/>
              <a:cxnLst>
                <a:cxn ang="0">
                  <a:pos x="connsiteX0" y="connsiteY0"/>
                </a:cxn>
                <a:cxn ang="0">
                  <a:pos x="connsiteX1" y="connsiteY1"/>
                </a:cxn>
              </a:cxnLst>
              <a:rect l="l" t="t" r="r" b="b"/>
              <a:pathLst>
                <a:path w="207619" h="12712">
                  <a:moveTo>
                    <a:pt x="207620" y="0"/>
                  </a:moveTo>
                  <a:cubicBezTo>
                    <a:pt x="128957" y="0"/>
                    <a:pt x="59750" y="0"/>
                    <a:pt x="0" y="0"/>
                  </a:cubicBezTo>
                </a:path>
              </a:pathLst>
            </a:custGeom>
            <a:noFill/>
            <a:ln w="25375"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CC3A1DC5-9446-27EE-8DF2-CF24CC482FC5}"/>
                </a:ext>
              </a:extLst>
            </p:cNvPr>
            <p:cNvSpPr/>
            <p:nvPr/>
          </p:nvSpPr>
          <p:spPr>
            <a:xfrm>
              <a:off x="2497431"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56" name="Content Placeholder 23">
            <a:extLst>
              <a:ext uri="{FF2B5EF4-FFF2-40B4-BE49-F238E27FC236}">
                <a16:creationId xmlns:a16="http://schemas.microsoft.com/office/drawing/2014/main" id="{B3F6042D-1685-A13F-2C59-F92EF963ED7E}"/>
              </a:ext>
            </a:extLst>
          </p:cNvPr>
          <p:cNvGrpSpPr/>
          <p:nvPr/>
        </p:nvGrpSpPr>
        <p:grpSpPr>
          <a:xfrm>
            <a:off x="3553213" y="4973493"/>
            <a:ext cx="207619" cy="81360"/>
            <a:chOff x="3649007" y="4973493"/>
            <a:chExt cx="207619" cy="81360"/>
          </a:xfrm>
          <a:noFill/>
        </p:grpSpPr>
        <p:sp>
          <p:nvSpPr>
            <p:cNvPr id="157" name="Freeform: Shape 156">
              <a:extLst>
                <a:ext uri="{FF2B5EF4-FFF2-40B4-BE49-F238E27FC236}">
                  <a16:creationId xmlns:a16="http://schemas.microsoft.com/office/drawing/2014/main" id="{C79FE16D-CC60-494C-0529-40D46C380B1B}"/>
                </a:ext>
              </a:extLst>
            </p:cNvPr>
            <p:cNvSpPr/>
            <p:nvPr/>
          </p:nvSpPr>
          <p:spPr>
            <a:xfrm>
              <a:off x="3649007" y="5014173"/>
              <a:ext cx="207619" cy="12712"/>
            </a:xfrm>
            <a:custGeom>
              <a:avLst/>
              <a:gdLst>
                <a:gd name="connsiteX0" fmla="*/ 0 w 207619"/>
                <a:gd name="connsiteY0" fmla="*/ 0 h 12712"/>
                <a:gd name="connsiteX1" fmla="*/ 207620 w 207619"/>
                <a:gd name="connsiteY1" fmla="*/ 0 h 12712"/>
              </a:gdLst>
              <a:ahLst/>
              <a:cxnLst>
                <a:cxn ang="0">
                  <a:pos x="connsiteX0" y="connsiteY0"/>
                </a:cxn>
                <a:cxn ang="0">
                  <a:pos x="connsiteX1" y="connsiteY1"/>
                </a:cxn>
              </a:cxnLst>
              <a:rect l="l" t="t" r="r" b="b"/>
              <a:pathLst>
                <a:path w="207619" h="12712">
                  <a:moveTo>
                    <a:pt x="0" y="0"/>
                  </a:moveTo>
                  <a:cubicBezTo>
                    <a:pt x="78663" y="0"/>
                    <a:pt x="147874" y="0"/>
                    <a:pt x="207620" y="0"/>
                  </a:cubicBezTo>
                </a:path>
              </a:pathLst>
            </a:custGeom>
            <a:noFill/>
            <a:ln w="25375"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339AE37E-D4F5-AF02-2219-FB381C1A2A1E}"/>
                </a:ext>
              </a:extLst>
            </p:cNvPr>
            <p:cNvSpPr/>
            <p:nvPr/>
          </p:nvSpPr>
          <p:spPr>
            <a:xfrm>
              <a:off x="3775426"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59" name="Content Placeholder 23">
            <a:extLst>
              <a:ext uri="{FF2B5EF4-FFF2-40B4-BE49-F238E27FC236}">
                <a16:creationId xmlns:a16="http://schemas.microsoft.com/office/drawing/2014/main" id="{03FE8552-0A5A-D4E4-9322-F2C9F596D8FF}"/>
              </a:ext>
            </a:extLst>
          </p:cNvPr>
          <p:cNvGrpSpPr/>
          <p:nvPr/>
        </p:nvGrpSpPr>
        <p:grpSpPr>
          <a:xfrm>
            <a:off x="3789202" y="4460925"/>
            <a:ext cx="325614" cy="81359"/>
            <a:chOff x="3884996" y="4460925"/>
            <a:chExt cx="325614" cy="81359"/>
          </a:xfrm>
          <a:noFill/>
        </p:grpSpPr>
        <p:sp>
          <p:nvSpPr>
            <p:cNvPr id="160" name="Freeform: Shape 159">
              <a:extLst>
                <a:ext uri="{FF2B5EF4-FFF2-40B4-BE49-F238E27FC236}">
                  <a16:creationId xmlns:a16="http://schemas.microsoft.com/office/drawing/2014/main" id="{1D46B72B-5D4D-A648-1540-1B441AC38DAE}"/>
                </a:ext>
              </a:extLst>
            </p:cNvPr>
            <p:cNvSpPr/>
            <p:nvPr/>
          </p:nvSpPr>
          <p:spPr>
            <a:xfrm>
              <a:off x="3884996" y="4501605"/>
              <a:ext cx="325614" cy="12712"/>
            </a:xfrm>
            <a:custGeom>
              <a:avLst/>
              <a:gdLst>
                <a:gd name="connsiteX0" fmla="*/ 0 w 325614"/>
                <a:gd name="connsiteY0" fmla="*/ 0 h 12712"/>
                <a:gd name="connsiteX1" fmla="*/ 325615 w 325614"/>
                <a:gd name="connsiteY1" fmla="*/ 0 h 12712"/>
              </a:gdLst>
              <a:ahLst/>
              <a:cxnLst>
                <a:cxn ang="0">
                  <a:pos x="connsiteX0" y="connsiteY0"/>
                </a:cxn>
                <a:cxn ang="0">
                  <a:pos x="connsiteX1" y="connsiteY1"/>
                </a:cxn>
              </a:cxnLst>
              <a:rect l="l" t="t" r="r" b="b"/>
              <a:pathLst>
                <a:path w="325614" h="12712">
                  <a:moveTo>
                    <a:pt x="0" y="0"/>
                  </a:moveTo>
                  <a:cubicBezTo>
                    <a:pt x="117995" y="0"/>
                    <a:pt x="226537" y="0"/>
                    <a:pt x="325615" y="0"/>
                  </a:cubicBezTo>
                </a:path>
              </a:pathLst>
            </a:custGeom>
            <a:noFill/>
            <a:ln w="25375" cap="rnd">
              <a:solidFill>
                <a:srgbClr val="D50032"/>
              </a:solid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B77AE6AF-58CF-90B1-0CC9-96F6BDFF7EEE}"/>
                </a:ext>
              </a:extLst>
            </p:cNvPr>
            <p:cNvSpPr/>
            <p:nvPr/>
          </p:nvSpPr>
          <p:spPr>
            <a:xfrm>
              <a:off x="4129410"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2" name="Content Placeholder 23">
            <a:extLst>
              <a:ext uri="{FF2B5EF4-FFF2-40B4-BE49-F238E27FC236}">
                <a16:creationId xmlns:a16="http://schemas.microsoft.com/office/drawing/2014/main" id="{B702E197-EBF6-52E8-471D-C2F424D5A7DB}"/>
              </a:ext>
            </a:extLst>
          </p:cNvPr>
          <p:cNvGrpSpPr/>
          <p:nvPr/>
        </p:nvGrpSpPr>
        <p:grpSpPr>
          <a:xfrm>
            <a:off x="4025191" y="3743330"/>
            <a:ext cx="443609" cy="81360"/>
            <a:chOff x="4120985" y="3743330"/>
            <a:chExt cx="443609" cy="81360"/>
          </a:xfrm>
          <a:noFill/>
        </p:grpSpPr>
        <p:sp>
          <p:nvSpPr>
            <p:cNvPr id="163" name="Freeform: Shape 162">
              <a:extLst>
                <a:ext uri="{FF2B5EF4-FFF2-40B4-BE49-F238E27FC236}">
                  <a16:creationId xmlns:a16="http://schemas.microsoft.com/office/drawing/2014/main" id="{818A897F-BBEE-391F-6F29-ECF9393F489D}"/>
                </a:ext>
              </a:extLst>
            </p:cNvPr>
            <p:cNvSpPr/>
            <p:nvPr/>
          </p:nvSpPr>
          <p:spPr>
            <a:xfrm>
              <a:off x="4120985" y="3784010"/>
              <a:ext cx="443609" cy="12712"/>
            </a:xfrm>
            <a:custGeom>
              <a:avLst/>
              <a:gdLst>
                <a:gd name="connsiteX0" fmla="*/ 0 w 443609"/>
                <a:gd name="connsiteY0" fmla="*/ 0 h 12712"/>
                <a:gd name="connsiteX1" fmla="*/ 443609 w 443609"/>
                <a:gd name="connsiteY1" fmla="*/ 0 h 12712"/>
              </a:gdLst>
              <a:ahLst/>
              <a:cxnLst>
                <a:cxn ang="0">
                  <a:pos x="connsiteX0" y="connsiteY0"/>
                </a:cxn>
                <a:cxn ang="0">
                  <a:pos x="connsiteX1" y="connsiteY1"/>
                </a:cxn>
              </a:cxnLst>
              <a:rect l="l" t="t" r="r" b="b"/>
              <a:pathLst>
                <a:path w="443609" h="12712">
                  <a:moveTo>
                    <a:pt x="0" y="0"/>
                  </a:moveTo>
                  <a:cubicBezTo>
                    <a:pt x="157326" y="0"/>
                    <a:pt x="305200" y="0"/>
                    <a:pt x="443609" y="0"/>
                  </a:cubicBezTo>
                </a:path>
              </a:pathLst>
            </a:custGeom>
            <a:noFill/>
            <a:ln w="25375" cap="rnd">
              <a:solidFill>
                <a:srgbClr val="D50032"/>
              </a:solidFill>
              <a:prstDash val="solid"/>
              <a:round/>
            </a:ln>
          </p:spPr>
          <p:txBody>
            <a:bodyPr rtlCol="0" anchor="ctr"/>
            <a:lstStyle/>
            <a:p>
              <a:endParaRPr lang="en-GB"/>
            </a:p>
          </p:txBody>
        </p:sp>
        <p:sp>
          <p:nvSpPr>
            <p:cNvPr id="164" name="Freeform: Shape 163">
              <a:extLst>
                <a:ext uri="{FF2B5EF4-FFF2-40B4-BE49-F238E27FC236}">
                  <a16:creationId xmlns:a16="http://schemas.microsoft.com/office/drawing/2014/main" id="{32662FF6-1F27-027A-FEED-4F980E7B5634}"/>
                </a:ext>
              </a:extLst>
            </p:cNvPr>
            <p:cNvSpPr/>
            <p:nvPr/>
          </p:nvSpPr>
          <p:spPr>
            <a:xfrm>
              <a:off x="4483394"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68" name="Content Placeholder 23">
            <a:extLst>
              <a:ext uri="{FF2B5EF4-FFF2-40B4-BE49-F238E27FC236}">
                <a16:creationId xmlns:a16="http://schemas.microsoft.com/office/drawing/2014/main" id="{1A15E408-BA57-8110-4B96-0B27289CC02A}"/>
              </a:ext>
            </a:extLst>
          </p:cNvPr>
          <p:cNvGrpSpPr/>
          <p:nvPr/>
        </p:nvGrpSpPr>
        <p:grpSpPr>
          <a:xfrm>
            <a:off x="2373267" y="4460925"/>
            <a:ext cx="325613" cy="81359"/>
            <a:chOff x="2469061" y="4460925"/>
            <a:chExt cx="325613" cy="81359"/>
          </a:xfrm>
          <a:noFill/>
        </p:grpSpPr>
        <p:sp>
          <p:nvSpPr>
            <p:cNvPr id="169" name="Freeform: Shape 168">
              <a:extLst>
                <a:ext uri="{FF2B5EF4-FFF2-40B4-BE49-F238E27FC236}">
                  <a16:creationId xmlns:a16="http://schemas.microsoft.com/office/drawing/2014/main" id="{144AD41D-9877-B451-3F19-48E15CD39E6D}"/>
                </a:ext>
              </a:extLst>
            </p:cNvPr>
            <p:cNvSpPr/>
            <p:nvPr/>
          </p:nvSpPr>
          <p:spPr>
            <a:xfrm>
              <a:off x="2469061" y="4501605"/>
              <a:ext cx="325613" cy="12712"/>
            </a:xfrm>
            <a:custGeom>
              <a:avLst/>
              <a:gdLst>
                <a:gd name="connsiteX0" fmla="*/ 0 w 325613"/>
                <a:gd name="connsiteY0" fmla="*/ 0 h 12712"/>
                <a:gd name="connsiteX1" fmla="*/ 325613 w 325613"/>
                <a:gd name="connsiteY1" fmla="*/ 0 h 12712"/>
              </a:gdLst>
              <a:ahLst/>
              <a:cxnLst>
                <a:cxn ang="0">
                  <a:pos x="connsiteX0" y="connsiteY0"/>
                </a:cxn>
                <a:cxn ang="0">
                  <a:pos x="connsiteX1" y="connsiteY1"/>
                </a:cxn>
              </a:cxnLst>
              <a:rect l="l" t="t" r="r" b="b"/>
              <a:pathLst>
                <a:path w="325613" h="12712">
                  <a:moveTo>
                    <a:pt x="0" y="0"/>
                  </a:moveTo>
                  <a:cubicBezTo>
                    <a:pt x="117995" y="0"/>
                    <a:pt x="226532" y="0"/>
                    <a:pt x="325613" y="0"/>
                  </a:cubicBezTo>
                </a:path>
              </a:pathLst>
            </a:custGeom>
            <a:noFill/>
            <a:ln w="25375" cap="rnd">
              <a:solidFill>
                <a:srgbClr val="D50032"/>
              </a:solid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03D6DCF4-DCCE-A110-46A5-83CEFB6DFB45}"/>
                </a:ext>
              </a:extLst>
            </p:cNvPr>
            <p:cNvSpPr/>
            <p:nvPr/>
          </p:nvSpPr>
          <p:spPr>
            <a:xfrm>
              <a:off x="2713474" y="4460925"/>
              <a:ext cx="81200" cy="81359"/>
            </a:xfrm>
            <a:custGeom>
              <a:avLst/>
              <a:gdLst>
                <a:gd name="connsiteX0" fmla="*/ 0 w 81200"/>
                <a:gd name="connsiteY0" fmla="*/ 0 h 81359"/>
                <a:gd name="connsiteX1" fmla="*/ 81201 w 81200"/>
                <a:gd name="connsiteY1" fmla="*/ 40680 h 81359"/>
                <a:gd name="connsiteX2" fmla="*/ 0 w 81200"/>
                <a:gd name="connsiteY2" fmla="*/ 81360 h 81359"/>
              </a:gdLst>
              <a:ahLst/>
              <a:cxnLst>
                <a:cxn ang="0">
                  <a:pos x="connsiteX0" y="connsiteY0"/>
                </a:cxn>
                <a:cxn ang="0">
                  <a:pos x="connsiteX1" y="connsiteY1"/>
                </a:cxn>
                <a:cxn ang="0">
                  <a:pos x="connsiteX2" y="connsiteY2"/>
                </a:cxn>
              </a:cxnLst>
              <a:rect l="l" t="t" r="r" b="b"/>
              <a:pathLst>
                <a:path w="81200" h="81359">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71" name="Content Placeholder 23">
            <a:extLst>
              <a:ext uri="{FF2B5EF4-FFF2-40B4-BE49-F238E27FC236}">
                <a16:creationId xmlns:a16="http://schemas.microsoft.com/office/drawing/2014/main" id="{AD1602C9-436F-585D-9C6F-894ED732BDCC}"/>
              </a:ext>
            </a:extLst>
          </p:cNvPr>
          <p:cNvGrpSpPr/>
          <p:nvPr/>
        </p:nvGrpSpPr>
        <p:grpSpPr>
          <a:xfrm>
            <a:off x="2609257" y="4973493"/>
            <a:ext cx="207618" cy="81360"/>
            <a:chOff x="2705051" y="4973493"/>
            <a:chExt cx="207618" cy="81360"/>
          </a:xfrm>
          <a:noFill/>
        </p:grpSpPr>
        <p:sp>
          <p:nvSpPr>
            <p:cNvPr id="172" name="Freeform: Shape 171">
              <a:extLst>
                <a:ext uri="{FF2B5EF4-FFF2-40B4-BE49-F238E27FC236}">
                  <a16:creationId xmlns:a16="http://schemas.microsoft.com/office/drawing/2014/main" id="{56C0BDA8-EE56-B6B3-8D4D-B7E582D0D40D}"/>
                </a:ext>
              </a:extLst>
            </p:cNvPr>
            <p:cNvSpPr/>
            <p:nvPr/>
          </p:nvSpPr>
          <p:spPr>
            <a:xfrm>
              <a:off x="2705051" y="5014173"/>
              <a:ext cx="207618" cy="12712"/>
            </a:xfrm>
            <a:custGeom>
              <a:avLst/>
              <a:gdLst>
                <a:gd name="connsiteX0" fmla="*/ 0 w 207618"/>
                <a:gd name="connsiteY0" fmla="*/ 0 h 12712"/>
                <a:gd name="connsiteX1" fmla="*/ 207619 w 207618"/>
                <a:gd name="connsiteY1" fmla="*/ 0 h 12712"/>
              </a:gdLst>
              <a:ahLst/>
              <a:cxnLst>
                <a:cxn ang="0">
                  <a:pos x="connsiteX0" y="connsiteY0"/>
                </a:cxn>
                <a:cxn ang="0">
                  <a:pos x="connsiteX1" y="connsiteY1"/>
                </a:cxn>
              </a:cxnLst>
              <a:rect l="l" t="t" r="r" b="b"/>
              <a:pathLst>
                <a:path w="207618" h="12712">
                  <a:moveTo>
                    <a:pt x="0" y="0"/>
                  </a:moveTo>
                  <a:cubicBezTo>
                    <a:pt x="78662" y="0"/>
                    <a:pt x="147873" y="0"/>
                    <a:pt x="207619" y="0"/>
                  </a:cubicBezTo>
                </a:path>
              </a:pathLst>
            </a:custGeom>
            <a:noFill/>
            <a:ln w="25375" cap="rnd">
              <a:solidFill>
                <a:srgbClr val="D50032"/>
              </a:solid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2AF9829-CE2A-EB3A-150B-E2A46952AE7A}"/>
                </a:ext>
              </a:extLst>
            </p:cNvPr>
            <p:cNvSpPr/>
            <p:nvPr/>
          </p:nvSpPr>
          <p:spPr>
            <a:xfrm>
              <a:off x="2831469" y="4973493"/>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grpSp>
        <p:nvGrpSpPr>
          <p:cNvPr id="180" name="Content Placeholder 23">
            <a:extLst>
              <a:ext uri="{FF2B5EF4-FFF2-40B4-BE49-F238E27FC236}">
                <a16:creationId xmlns:a16="http://schemas.microsoft.com/office/drawing/2014/main" id="{0FAF721F-DA80-C88E-F4B3-B7896AF2E451}"/>
              </a:ext>
            </a:extLst>
          </p:cNvPr>
          <p:cNvGrpSpPr/>
          <p:nvPr/>
        </p:nvGrpSpPr>
        <p:grpSpPr>
          <a:xfrm>
            <a:off x="3345593" y="4973493"/>
            <a:ext cx="207620" cy="81360"/>
            <a:chOff x="3441387" y="4973493"/>
            <a:chExt cx="207620" cy="81360"/>
          </a:xfrm>
          <a:noFill/>
        </p:grpSpPr>
        <p:sp>
          <p:nvSpPr>
            <p:cNvPr id="181" name="Freeform: Shape 180">
              <a:extLst>
                <a:ext uri="{FF2B5EF4-FFF2-40B4-BE49-F238E27FC236}">
                  <a16:creationId xmlns:a16="http://schemas.microsoft.com/office/drawing/2014/main" id="{E813E5D4-55CE-9979-53CB-A1AE0B5940BD}"/>
                </a:ext>
              </a:extLst>
            </p:cNvPr>
            <p:cNvSpPr/>
            <p:nvPr/>
          </p:nvSpPr>
          <p:spPr>
            <a:xfrm>
              <a:off x="3441387" y="5014173"/>
              <a:ext cx="207620" cy="12712"/>
            </a:xfrm>
            <a:custGeom>
              <a:avLst/>
              <a:gdLst>
                <a:gd name="connsiteX0" fmla="*/ 207620 w 207620"/>
                <a:gd name="connsiteY0" fmla="*/ 0 h 12712"/>
                <a:gd name="connsiteX1" fmla="*/ 0 w 207620"/>
                <a:gd name="connsiteY1" fmla="*/ 0 h 12712"/>
              </a:gdLst>
              <a:ahLst/>
              <a:cxnLst>
                <a:cxn ang="0">
                  <a:pos x="connsiteX0" y="connsiteY0"/>
                </a:cxn>
                <a:cxn ang="0">
                  <a:pos x="connsiteX1" y="connsiteY1"/>
                </a:cxn>
              </a:cxnLst>
              <a:rect l="l" t="t" r="r" b="b"/>
              <a:pathLst>
                <a:path w="207620" h="12712">
                  <a:moveTo>
                    <a:pt x="207620" y="0"/>
                  </a:moveTo>
                  <a:cubicBezTo>
                    <a:pt x="128957" y="0"/>
                    <a:pt x="59746" y="0"/>
                    <a:pt x="0" y="0"/>
                  </a:cubicBezTo>
                </a:path>
              </a:pathLst>
            </a:custGeom>
            <a:noFill/>
            <a:ln w="25375" cap="rnd">
              <a:solidFill>
                <a:srgbClr val="D50032"/>
              </a:solidFill>
              <a:prstDash val="solid"/>
              <a:round/>
            </a:ln>
          </p:spPr>
          <p:txBody>
            <a:bodyPr rtlCol="0" anchor="ctr"/>
            <a:lstStyle/>
            <a:p>
              <a:endParaRPr lang="en-GB"/>
            </a:p>
          </p:txBody>
        </p:sp>
        <p:sp>
          <p:nvSpPr>
            <p:cNvPr id="182" name="Freeform: Shape 181">
              <a:extLst>
                <a:ext uri="{FF2B5EF4-FFF2-40B4-BE49-F238E27FC236}">
                  <a16:creationId xmlns:a16="http://schemas.microsoft.com/office/drawing/2014/main" id="{93C263AC-B210-B164-D8F3-E001BE9244BA}"/>
                </a:ext>
              </a:extLst>
            </p:cNvPr>
            <p:cNvSpPr/>
            <p:nvPr/>
          </p:nvSpPr>
          <p:spPr>
            <a:xfrm>
              <a:off x="3441387" y="4973493"/>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3" name="Content Placeholder 23">
            <a:extLst>
              <a:ext uri="{FF2B5EF4-FFF2-40B4-BE49-F238E27FC236}">
                <a16:creationId xmlns:a16="http://schemas.microsoft.com/office/drawing/2014/main" id="{64FA04DE-950E-671D-2596-746ADF90903B}"/>
              </a:ext>
            </a:extLst>
          </p:cNvPr>
          <p:cNvGrpSpPr/>
          <p:nvPr/>
        </p:nvGrpSpPr>
        <p:grpSpPr>
          <a:xfrm>
            <a:off x="3463587" y="4460925"/>
            <a:ext cx="325614" cy="81359"/>
            <a:chOff x="3559381" y="4460925"/>
            <a:chExt cx="325614" cy="81359"/>
          </a:xfrm>
          <a:noFill/>
        </p:grpSpPr>
        <p:sp>
          <p:nvSpPr>
            <p:cNvPr id="184" name="Freeform: Shape 183">
              <a:extLst>
                <a:ext uri="{FF2B5EF4-FFF2-40B4-BE49-F238E27FC236}">
                  <a16:creationId xmlns:a16="http://schemas.microsoft.com/office/drawing/2014/main" id="{BCF9A9D3-DED6-E999-DF28-4EB3C0CC8CE6}"/>
                </a:ext>
              </a:extLst>
            </p:cNvPr>
            <p:cNvSpPr/>
            <p:nvPr/>
          </p:nvSpPr>
          <p:spPr>
            <a:xfrm>
              <a:off x="3559381" y="4501605"/>
              <a:ext cx="325614" cy="12712"/>
            </a:xfrm>
            <a:custGeom>
              <a:avLst/>
              <a:gdLst>
                <a:gd name="connsiteX0" fmla="*/ 325615 w 325614"/>
                <a:gd name="connsiteY0" fmla="*/ 0 h 12712"/>
                <a:gd name="connsiteX1" fmla="*/ 0 w 325614"/>
                <a:gd name="connsiteY1" fmla="*/ 0 h 12712"/>
              </a:gdLst>
              <a:ahLst/>
              <a:cxnLst>
                <a:cxn ang="0">
                  <a:pos x="connsiteX0" y="connsiteY0"/>
                </a:cxn>
                <a:cxn ang="0">
                  <a:pos x="connsiteX1" y="connsiteY1"/>
                </a:cxn>
              </a:cxnLst>
              <a:rect l="l" t="t" r="r" b="b"/>
              <a:pathLst>
                <a:path w="325614" h="12712">
                  <a:moveTo>
                    <a:pt x="325615" y="0"/>
                  </a:moveTo>
                  <a:cubicBezTo>
                    <a:pt x="207620" y="0"/>
                    <a:pt x="99078" y="0"/>
                    <a:pt x="0" y="0"/>
                  </a:cubicBezTo>
                </a:path>
              </a:pathLst>
            </a:custGeom>
            <a:noFill/>
            <a:ln w="25375" cap="rnd">
              <a:solidFill>
                <a:srgbClr val="D50032"/>
              </a:solidFill>
              <a:prstDash val="solid"/>
              <a:round/>
            </a:ln>
          </p:spPr>
          <p:txBody>
            <a:bodyPr rtlCol="0" anchor="ctr"/>
            <a:lstStyle/>
            <a:p>
              <a:endParaRPr lang="en-GB"/>
            </a:p>
          </p:txBody>
        </p:sp>
        <p:sp>
          <p:nvSpPr>
            <p:cNvPr id="185" name="Freeform: Shape 184">
              <a:extLst>
                <a:ext uri="{FF2B5EF4-FFF2-40B4-BE49-F238E27FC236}">
                  <a16:creationId xmlns:a16="http://schemas.microsoft.com/office/drawing/2014/main" id="{2AA907AE-09A5-A76A-0DF8-DB71F84B85F7}"/>
                </a:ext>
              </a:extLst>
            </p:cNvPr>
            <p:cNvSpPr/>
            <p:nvPr/>
          </p:nvSpPr>
          <p:spPr>
            <a:xfrm>
              <a:off x="3559381" y="4460925"/>
              <a:ext cx="81200" cy="81359"/>
            </a:xfrm>
            <a:custGeom>
              <a:avLst/>
              <a:gdLst>
                <a:gd name="connsiteX0" fmla="*/ 81201 w 81200"/>
                <a:gd name="connsiteY0" fmla="*/ 81360 h 81359"/>
                <a:gd name="connsiteX1" fmla="*/ 0 w 81200"/>
                <a:gd name="connsiteY1" fmla="*/ 40680 h 81359"/>
                <a:gd name="connsiteX2" fmla="*/ 81201 w 81200"/>
                <a:gd name="connsiteY2" fmla="*/ 0 h 81359"/>
              </a:gdLst>
              <a:ahLst/>
              <a:cxnLst>
                <a:cxn ang="0">
                  <a:pos x="connsiteX0" y="connsiteY0"/>
                </a:cxn>
                <a:cxn ang="0">
                  <a:pos x="connsiteX1" y="connsiteY1"/>
                </a:cxn>
                <a:cxn ang="0">
                  <a:pos x="connsiteX2" y="connsiteY2"/>
                </a:cxn>
              </a:cxnLst>
              <a:rect l="l" t="t" r="r" b="b"/>
              <a:pathLst>
                <a:path w="81200" h="81359">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86" name="Content Placeholder 23">
            <a:extLst>
              <a:ext uri="{FF2B5EF4-FFF2-40B4-BE49-F238E27FC236}">
                <a16:creationId xmlns:a16="http://schemas.microsoft.com/office/drawing/2014/main" id="{2F368EEB-9B65-2549-F7C7-367EBB2B79C3}"/>
              </a:ext>
            </a:extLst>
          </p:cNvPr>
          <p:cNvGrpSpPr/>
          <p:nvPr/>
        </p:nvGrpSpPr>
        <p:grpSpPr>
          <a:xfrm>
            <a:off x="3581582" y="3743330"/>
            <a:ext cx="443609" cy="81360"/>
            <a:chOff x="3677376" y="3743330"/>
            <a:chExt cx="443609" cy="81360"/>
          </a:xfrm>
          <a:noFill/>
        </p:grpSpPr>
        <p:sp>
          <p:nvSpPr>
            <p:cNvPr id="187" name="Freeform: Shape 186">
              <a:extLst>
                <a:ext uri="{FF2B5EF4-FFF2-40B4-BE49-F238E27FC236}">
                  <a16:creationId xmlns:a16="http://schemas.microsoft.com/office/drawing/2014/main" id="{FF14ED7D-58F6-B242-B9C7-091403F05C66}"/>
                </a:ext>
              </a:extLst>
            </p:cNvPr>
            <p:cNvSpPr/>
            <p:nvPr/>
          </p:nvSpPr>
          <p:spPr>
            <a:xfrm>
              <a:off x="3677376" y="3784010"/>
              <a:ext cx="443609" cy="12712"/>
            </a:xfrm>
            <a:custGeom>
              <a:avLst/>
              <a:gdLst>
                <a:gd name="connsiteX0" fmla="*/ 443609 w 443609"/>
                <a:gd name="connsiteY0" fmla="*/ 0 h 12712"/>
                <a:gd name="connsiteX1" fmla="*/ 0 w 443609"/>
                <a:gd name="connsiteY1" fmla="*/ 0 h 12712"/>
              </a:gdLst>
              <a:ahLst/>
              <a:cxnLst>
                <a:cxn ang="0">
                  <a:pos x="connsiteX0" y="connsiteY0"/>
                </a:cxn>
                <a:cxn ang="0">
                  <a:pos x="connsiteX1" y="connsiteY1"/>
                </a:cxn>
              </a:cxnLst>
              <a:rect l="l" t="t" r="r" b="b"/>
              <a:pathLst>
                <a:path w="443609" h="12712">
                  <a:moveTo>
                    <a:pt x="443609" y="0"/>
                  </a:moveTo>
                  <a:cubicBezTo>
                    <a:pt x="286283" y="0"/>
                    <a:pt x="138409" y="0"/>
                    <a:pt x="0" y="0"/>
                  </a:cubicBezTo>
                </a:path>
              </a:pathLst>
            </a:custGeom>
            <a:noFill/>
            <a:ln w="25375" cap="rnd">
              <a:solidFill>
                <a:srgbClr val="D50032"/>
              </a:solidFill>
              <a:prstDash val="solid"/>
              <a:round/>
            </a:ln>
          </p:spPr>
          <p:txBody>
            <a:bodyPr rtlCol="0" anchor="ctr"/>
            <a:lstStyle/>
            <a:p>
              <a:endParaRPr lang="en-GB"/>
            </a:p>
          </p:txBody>
        </p:sp>
        <p:sp>
          <p:nvSpPr>
            <p:cNvPr id="188" name="Freeform: Shape 187">
              <a:extLst>
                <a:ext uri="{FF2B5EF4-FFF2-40B4-BE49-F238E27FC236}">
                  <a16:creationId xmlns:a16="http://schemas.microsoft.com/office/drawing/2014/main" id="{687DF799-8B97-43E9-1D73-0F824A6DE3BA}"/>
                </a:ext>
              </a:extLst>
            </p:cNvPr>
            <p:cNvSpPr/>
            <p:nvPr/>
          </p:nvSpPr>
          <p:spPr>
            <a:xfrm>
              <a:off x="3677376" y="3743330"/>
              <a:ext cx="81200" cy="81360"/>
            </a:xfrm>
            <a:custGeom>
              <a:avLst/>
              <a:gdLst>
                <a:gd name="connsiteX0" fmla="*/ 81201 w 81200"/>
                <a:gd name="connsiteY0" fmla="*/ 81360 h 81360"/>
                <a:gd name="connsiteX1" fmla="*/ 0 w 81200"/>
                <a:gd name="connsiteY1" fmla="*/ 40680 h 81360"/>
                <a:gd name="connsiteX2" fmla="*/ 81201 w 81200"/>
                <a:gd name="connsiteY2" fmla="*/ 0 h 81360"/>
              </a:gdLst>
              <a:ahLst/>
              <a:cxnLst>
                <a:cxn ang="0">
                  <a:pos x="connsiteX0" y="connsiteY0"/>
                </a:cxn>
                <a:cxn ang="0">
                  <a:pos x="connsiteX1" y="connsiteY1"/>
                </a:cxn>
                <a:cxn ang="0">
                  <a:pos x="connsiteX2" y="connsiteY2"/>
                </a:cxn>
              </a:cxnLst>
              <a:rect l="l" t="t" r="r" b="b"/>
              <a:pathLst>
                <a:path w="81200" h="81360">
                  <a:moveTo>
                    <a:pt x="81201" y="81360"/>
                  </a:moveTo>
                  <a:lnTo>
                    <a:pt x="0" y="40680"/>
                  </a:lnTo>
                  <a:lnTo>
                    <a:pt x="81201" y="0"/>
                  </a:lnTo>
                </a:path>
              </a:pathLst>
            </a:custGeom>
            <a:noFill/>
            <a:ln w="25375" cap="rnd">
              <a:solidFill>
                <a:srgbClr val="D50032"/>
              </a:solidFill>
              <a:prstDash val="solid"/>
              <a:round/>
            </a:ln>
          </p:spPr>
          <p:txBody>
            <a:bodyPr rtlCol="0" anchor="ctr"/>
            <a:lstStyle/>
            <a:p>
              <a:endParaRPr lang="en-GB"/>
            </a:p>
          </p:txBody>
        </p:sp>
      </p:grpSp>
      <p:grpSp>
        <p:nvGrpSpPr>
          <p:cNvPr id="165" name="Content Placeholder 23">
            <a:extLst>
              <a:ext uri="{FF2B5EF4-FFF2-40B4-BE49-F238E27FC236}">
                <a16:creationId xmlns:a16="http://schemas.microsoft.com/office/drawing/2014/main" id="{450B99C8-4C3D-DD67-59B3-794577F63183}"/>
              </a:ext>
            </a:extLst>
          </p:cNvPr>
          <p:cNvGrpSpPr/>
          <p:nvPr/>
        </p:nvGrpSpPr>
        <p:grpSpPr>
          <a:xfrm>
            <a:off x="2137278" y="3743330"/>
            <a:ext cx="443607" cy="81360"/>
            <a:chOff x="2233072" y="3743330"/>
            <a:chExt cx="443607" cy="81360"/>
          </a:xfrm>
          <a:noFill/>
        </p:grpSpPr>
        <p:sp>
          <p:nvSpPr>
            <p:cNvPr id="166" name="Freeform: Shape 165">
              <a:extLst>
                <a:ext uri="{FF2B5EF4-FFF2-40B4-BE49-F238E27FC236}">
                  <a16:creationId xmlns:a16="http://schemas.microsoft.com/office/drawing/2014/main" id="{22D2B3FD-B409-6289-BE70-19FA2C70505B}"/>
                </a:ext>
              </a:extLst>
            </p:cNvPr>
            <p:cNvSpPr/>
            <p:nvPr/>
          </p:nvSpPr>
          <p:spPr>
            <a:xfrm>
              <a:off x="2233072" y="3784010"/>
              <a:ext cx="443607" cy="12712"/>
            </a:xfrm>
            <a:custGeom>
              <a:avLst/>
              <a:gdLst>
                <a:gd name="connsiteX0" fmla="*/ 0 w 443607"/>
                <a:gd name="connsiteY0" fmla="*/ 0 h 12712"/>
                <a:gd name="connsiteX1" fmla="*/ 443608 w 443607"/>
                <a:gd name="connsiteY1" fmla="*/ 0 h 12712"/>
              </a:gdLst>
              <a:ahLst/>
              <a:cxnLst>
                <a:cxn ang="0">
                  <a:pos x="connsiteX0" y="connsiteY0"/>
                </a:cxn>
                <a:cxn ang="0">
                  <a:pos x="connsiteX1" y="connsiteY1"/>
                </a:cxn>
              </a:cxnLst>
              <a:rect l="l" t="t" r="r" b="b"/>
              <a:pathLst>
                <a:path w="443607" h="12712">
                  <a:moveTo>
                    <a:pt x="0" y="0"/>
                  </a:moveTo>
                  <a:cubicBezTo>
                    <a:pt x="157326" y="0"/>
                    <a:pt x="305195" y="0"/>
                    <a:pt x="443608" y="0"/>
                  </a:cubicBezTo>
                </a:path>
              </a:pathLst>
            </a:custGeom>
            <a:noFill/>
            <a:ln w="25375" cap="rnd">
              <a:solidFill>
                <a:srgbClr val="D50032"/>
              </a:solidFill>
              <a:prstDash val="solid"/>
              <a:round/>
            </a:ln>
          </p:spPr>
          <p:txBody>
            <a:bodyPr rtlCol="0" anchor="ctr"/>
            <a:lstStyle/>
            <a:p>
              <a:endParaRPr lang="en-GB"/>
            </a:p>
          </p:txBody>
        </p:sp>
        <p:sp>
          <p:nvSpPr>
            <p:cNvPr id="167" name="Freeform: Shape 166">
              <a:extLst>
                <a:ext uri="{FF2B5EF4-FFF2-40B4-BE49-F238E27FC236}">
                  <a16:creationId xmlns:a16="http://schemas.microsoft.com/office/drawing/2014/main" id="{5496767C-E219-75FA-4716-3949DA32E4B9}"/>
                </a:ext>
              </a:extLst>
            </p:cNvPr>
            <p:cNvSpPr/>
            <p:nvPr/>
          </p:nvSpPr>
          <p:spPr>
            <a:xfrm>
              <a:off x="2595479" y="3743330"/>
              <a:ext cx="81200" cy="81360"/>
            </a:xfrm>
            <a:custGeom>
              <a:avLst/>
              <a:gdLst>
                <a:gd name="connsiteX0" fmla="*/ 0 w 81200"/>
                <a:gd name="connsiteY0" fmla="*/ 0 h 81360"/>
                <a:gd name="connsiteX1" fmla="*/ 81201 w 81200"/>
                <a:gd name="connsiteY1" fmla="*/ 40680 h 81360"/>
                <a:gd name="connsiteX2" fmla="*/ 0 w 81200"/>
                <a:gd name="connsiteY2" fmla="*/ 81360 h 81360"/>
              </a:gdLst>
              <a:ahLst/>
              <a:cxnLst>
                <a:cxn ang="0">
                  <a:pos x="connsiteX0" y="connsiteY0"/>
                </a:cxn>
                <a:cxn ang="0">
                  <a:pos x="connsiteX1" y="connsiteY1"/>
                </a:cxn>
                <a:cxn ang="0">
                  <a:pos x="connsiteX2" y="connsiteY2"/>
                </a:cxn>
              </a:cxnLst>
              <a:rect l="l" t="t" r="r" b="b"/>
              <a:pathLst>
                <a:path w="81200" h="81360">
                  <a:moveTo>
                    <a:pt x="0" y="0"/>
                  </a:moveTo>
                  <a:lnTo>
                    <a:pt x="81201" y="40680"/>
                  </a:lnTo>
                  <a:lnTo>
                    <a:pt x="0" y="81360"/>
                  </a:lnTo>
                </a:path>
              </a:pathLst>
            </a:custGeom>
            <a:noFill/>
            <a:ln w="25375" cap="rnd">
              <a:solidFill>
                <a:srgbClr val="D50032"/>
              </a:solidFill>
              <a:prstDash val="solid"/>
              <a:round/>
            </a:ln>
          </p:spPr>
          <p:txBody>
            <a:bodyPr rtlCol="0" anchor="ctr"/>
            <a:lstStyle/>
            <a:p>
              <a:endParaRPr lang="en-GB"/>
            </a:p>
          </p:txBody>
        </p:sp>
      </p:grpSp>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role of gradients</a:t>
            </a:r>
          </a:p>
        </p:txBody>
      </p:sp>
      <p:sp>
        <p:nvSpPr>
          <p:cNvPr id="6" name="Content Placeholder 5">
            <a:extLst>
              <a:ext uri="{FF2B5EF4-FFF2-40B4-BE49-F238E27FC236}">
                <a16:creationId xmlns:a16="http://schemas.microsoft.com/office/drawing/2014/main" id="{BD037E1A-CFCC-5B1D-1C75-E19DFBCF4713}"/>
              </a:ext>
            </a:extLst>
          </p:cNvPr>
          <p:cNvSpPr>
            <a:spLocks noGrp="1"/>
          </p:cNvSpPr>
          <p:nvPr>
            <p:ph sz="half" idx="2"/>
          </p:nvPr>
        </p:nvSpPr>
        <p:spPr>
          <a:xfrm>
            <a:off x="5608320" y="1825625"/>
            <a:ext cx="5745480" cy="4351338"/>
          </a:xfrm>
        </p:spPr>
        <p:txBody>
          <a:bodyPr>
            <a:normAutofit/>
          </a:bodyPr>
          <a:lstStyle/>
          <a:p>
            <a:r>
              <a:rPr lang="en-GB" dirty="0"/>
              <a:t>The </a:t>
            </a:r>
            <a:r>
              <a:rPr lang="en-GB" b="1" dirty="0"/>
              <a:t>gradient</a:t>
            </a:r>
            <a:r>
              <a:rPr lang="en-GB" dirty="0"/>
              <a:t> always points in the direction in which a function rises most steeply.</a:t>
            </a:r>
          </a:p>
          <a:p>
            <a:r>
              <a:rPr lang="en-GB" dirty="0"/>
              <a:t>Gradients drive parameter updates and play a crucial role in training neural networks.</a:t>
            </a:r>
          </a:p>
          <a:p>
            <a:r>
              <a:rPr lang="en-GB" dirty="0"/>
              <a:t>For this to be possible, neural networks must use functions for which a gradient exists. Such functions are said to be </a:t>
            </a:r>
            <a:r>
              <a:rPr lang="en-GB" b="1" dirty="0"/>
              <a:t>differentiable</a:t>
            </a:r>
            <a:r>
              <a:rPr lang="en-GB" dirty="0"/>
              <a:t>.</a:t>
            </a:r>
          </a:p>
          <a:p>
            <a:r>
              <a:rPr lang="en-GB" dirty="0"/>
              <a:t>Fortunately, gradients can be easily computed for many functions.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BBFA29-A1CF-AC43-8CA4-FC17C68B25AC}"/>
                  </a:ext>
                </a:extLst>
              </p:cNvPr>
              <p:cNvSpPr txBox="1"/>
              <p:nvPr/>
            </p:nvSpPr>
            <p:spPr>
              <a:xfrm>
                <a:off x="1905407" y="2101442"/>
                <a:ext cx="2524665" cy="369332"/>
              </a:xfrm>
              <a:prstGeom prst="rect">
                <a:avLst/>
              </a:prstGeom>
              <a:noFill/>
            </p:spPr>
            <p:txBody>
              <a:bodyPr wrap="none" rtlCol="0">
                <a:spAutoFit/>
              </a:bodyPr>
              <a:lstStyle/>
              <a:p>
                <a:r>
                  <a:rPr lang="en-GB" dirty="0">
                    <a:solidFill>
                      <a:schemeClr val="accent1"/>
                    </a:solidFill>
                  </a:rPr>
                  <a:t>gradient of </a:t>
                </a:r>
                <a14:m>
                  <m:oMath xmlns:m="http://schemas.openxmlformats.org/officeDocument/2006/math">
                    <m:r>
                      <a:rPr lang="en-GB" b="0" i="1" smtClean="0">
                        <a:solidFill>
                          <a:schemeClr val="accent1"/>
                        </a:solidFill>
                        <a:latin typeface="Cambria Math" panose="02040503050406030204" pitchFamily="18" charset="0"/>
                      </a:rPr>
                      <m:t>ℒ</m:t>
                    </m:r>
                  </m:oMath>
                </a14:m>
                <a:r>
                  <a:rPr lang="en-GB" dirty="0">
                    <a:solidFill>
                      <a:schemeClr val="accent1"/>
                    </a:solidFill>
                  </a:rPr>
                  <a:t> </a:t>
                </a:r>
                <a:r>
                  <a:rPr lang="en-GB" dirty="0" err="1">
                    <a:solidFill>
                      <a:schemeClr val="accent1"/>
                    </a:solidFill>
                  </a:rPr>
                  <a:t>w.r.t.</a:t>
                </a:r>
                <a:r>
                  <a:rPr lang="en-GB" dirty="0">
                    <a:solidFill>
                      <a:schemeClr val="accent1"/>
                    </a:solidFill>
                  </a:rPr>
                  <a:t> to </a:t>
                </a:r>
                <a14:m>
                  <m:oMath xmlns:m="http://schemas.openxmlformats.org/officeDocument/2006/math">
                    <m:r>
                      <a:rPr lang="en-GB" b="0" i="1" smtClean="0">
                        <a:solidFill>
                          <a:schemeClr val="accent1"/>
                        </a:solidFill>
                        <a:latin typeface="Cambria Math" panose="02040503050406030204" pitchFamily="18" charset="0"/>
                      </a:rPr>
                      <m:t>𝜃</m:t>
                    </m:r>
                  </m:oMath>
                </a14:m>
                <a:endParaRPr lang="en-GB" dirty="0">
                  <a:solidFill>
                    <a:schemeClr val="accent1"/>
                  </a:solidFill>
                </a:endParaRPr>
              </a:p>
            </p:txBody>
          </p:sp>
        </mc:Choice>
        <mc:Fallback xmlns="">
          <p:sp>
            <p:nvSpPr>
              <p:cNvPr id="20" name="TextBox 19">
                <a:extLst>
                  <a:ext uri="{FF2B5EF4-FFF2-40B4-BE49-F238E27FC236}">
                    <a16:creationId xmlns:a16="http://schemas.microsoft.com/office/drawing/2014/main" id="{39BBFA29-A1CF-AC43-8CA4-FC17C68B25AC}"/>
                  </a:ext>
                </a:extLst>
              </p:cNvPr>
              <p:cNvSpPr txBox="1">
                <a:spLocks noRot="1" noChangeAspect="1" noMove="1" noResize="1" noEditPoints="1" noAdjustHandles="1" noChangeArrowheads="1" noChangeShapeType="1" noTextEdit="1"/>
              </p:cNvSpPr>
              <p:nvPr/>
            </p:nvSpPr>
            <p:spPr>
              <a:xfrm>
                <a:off x="1905407" y="2101442"/>
                <a:ext cx="2524665" cy="369332"/>
              </a:xfrm>
              <a:prstGeom prst="rect">
                <a:avLst/>
              </a:prstGeom>
              <a:blipFill>
                <a:blip r:embed="rId3"/>
                <a:stretch>
                  <a:fillRect l="-2174" t="-8333" b="-28333"/>
                </a:stretch>
              </a:blipFill>
            </p:spPr>
            <p:txBody>
              <a:bodyPr/>
              <a:lstStyle/>
              <a:p>
                <a:r>
                  <a:rPr lang="en-GB">
                    <a:noFill/>
                  </a:rPr>
                  <a:t> </a:t>
                </a:r>
              </a:p>
            </p:txBody>
          </p:sp>
        </mc:Fallback>
      </mc:AlternateContent>
      <p:sp>
        <p:nvSpPr>
          <p:cNvPr id="128" name="Freeform: Shape 127">
            <a:extLst>
              <a:ext uri="{FF2B5EF4-FFF2-40B4-BE49-F238E27FC236}">
                <a16:creationId xmlns:a16="http://schemas.microsoft.com/office/drawing/2014/main" id="{A9FA1F94-89C9-B27D-66D1-F4582DCC1670}"/>
              </a:ext>
            </a:extLst>
          </p:cNvPr>
          <p:cNvSpPr/>
          <p:nvPr/>
        </p:nvSpPr>
        <p:spPr>
          <a:xfrm>
            <a:off x="1901289" y="2861388"/>
            <a:ext cx="2359891" cy="2562840"/>
          </a:xfrm>
          <a:custGeom>
            <a:avLst/>
            <a:gdLst>
              <a:gd name="connsiteX0" fmla="*/ 0 w 2359891"/>
              <a:gd name="connsiteY0" fmla="*/ 0 h 2562840"/>
              <a:gd name="connsiteX1" fmla="*/ 59056 w 2359891"/>
              <a:gd name="connsiteY1" fmla="*/ 250121 h 2562840"/>
              <a:gd name="connsiteX2" fmla="*/ 115750 w 2359891"/>
              <a:gd name="connsiteY2" fmla="*/ 478157 h 2562840"/>
              <a:gd name="connsiteX3" fmla="*/ 172445 w 2359891"/>
              <a:gd name="connsiteY3" fmla="*/ 694359 h 2562840"/>
              <a:gd name="connsiteX4" fmla="*/ 226776 w 2359891"/>
              <a:gd name="connsiteY4" fmla="*/ 890450 h 2562840"/>
              <a:gd name="connsiteX5" fmla="*/ 278745 w 2359891"/>
              <a:gd name="connsiteY5" fmla="*/ 1067850 h 2562840"/>
              <a:gd name="connsiteX6" fmla="*/ 330715 w 2359891"/>
              <a:gd name="connsiteY6" fmla="*/ 1235299 h 2562840"/>
              <a:gd name="connsiteX7" fmla="*/ 380322 w 2359891"/>
              <a:gd name="connsiteY7" fmla="*/ 1385866 h 2562840"/>
              <a:gd name="connsiteX8" fmla="*/ 429929 w 2359891"/>
              <a:gd name="connsiteY8" fmla="*/ 1527369 h 2562840"/>
              <a:gd name="connsiteX9" fmla="*/ 477175 w 2359891"/>
              <a:gd name="connsiteY9" fmla="*/ 1653718 h 2562840"/>
              <a:gd name="connsiteX10" fmla="*/ 524420 w 2359891"/>
              <a:gd name="connsiteY10" fmla="*/ 1771843 h 2562840"/>
              <a:gd name="connsiteX11" fmla="*/ 569303 w 2359891"/>
              <a:gd name="connsiteY11" fmla="*/ 1876454 h 2562840"/>
              <a:gd name="connsiteX12" fmla="*/ 611824 w 2359891"/>
              <a:gd name="connsiteY12" fmla="*/ 1968709 h 2562840"/>
              <a:gd name="connsiteX13" fmla="*/ 654344 w 2359891"/>
              <a:gd name="connsiteY13" fmla="*/ 2054315 h 2562840"/>
              <a:gd name="connsiteX14" fmla="*/ 694503 w 2359891"/>
              <a:gd name="connsiteY14" fmla="*/ 2129052 h 2562840"/>
              <a:gd name="connsiteX15" fmla="*/ 734661 w 2359891"/>
              <a:gd name="connsiteY15" fmla="*/ 2197852 h 2562840"/>
              <a:gd name="connsiteX16" fmla="*/ 772458 w 2359891"/>
              <a:gd name="connsiteY16" fmla="*/ 2257194 h 2562840"/>
              <a:gd name="connsiteX17" fmla="*/ 810254 w 2359891"/>
              <a:gd name="connsiteY17" fmla="*/ 2311260 h 2562840"/>
              <a:gd name="connsiteX18" fmla="*/ 845691 w 2359891"/>
              <a:gd name="connsiteY18" fmla="*/ 2357177 h 2562840"/>
              <a:gd name="connsiteX19" fmla="*/ 881127 w 2359891"/>
              <a:gd name="connsiteY19" fmla="*/ 2398467 h 2562840"/>
              <a:gd name="connsiteX20" fmla="*/ 914191 w 2359891"/>
              <a:gd name="connsiteY20" fmla="*/ 2432842 h 2562840"/>
              <a:gd name="connsiteX21" fmla="*/ 947267 w 2359891"/>
              <a:gd name="connsiteY21" fmla="*/ 2463174 h 2562840"/>
              <a:gd name="connsiteX22" fmla="*/ 977972 w 2359891"/>
              <a:gd name="connsiteY22" fmla="*/ 2487747 h 2562840"/>
              <a:gd name="connsiteX23" fmla="*/ 1008688 w 2359891"/>
              <a:gd name="connsiteY23" fmla="*/ 2508850 h 2562840"/>
              <a:gd name="connsiteX24" fmla="*/ 1039392 w 2359891"/>
              <a:gd name="connsiteY24" fmla="*/ 2526470 h 2562840"/>
              <a:gd name="connsiteX25" fmla="*/ 1067736 w 2359891"/>
              <a:gd name="connsiteY25" fmla="*/ 2539665 h 2562840"/>
              <a:gd name="connsiteX26" fmla="*/ 1096080 w 2359891"/>
              <a:gd name="connsiteY26" fmla="*/ 2549899 h 2562840"/>
              <a:gd name="connsiteX27" fmla="*/ 1124437 w 2359891"/>
              <a:gd name="connsiteY27" fmla="*/ 2557170 h 2562840"/>
              <a:gd name="connsiteX28" fmla="*/ 1152781 w 2359891"/>
              <a:gd name="connsiteY28" fmla="*/ 2561480 h 2562840"/>
              <a:gd name="connsiteX29" fmla="*/ 1181125 w 2359891"/>
              <a:gd name="connsiteY29" fmla="*/ 2562840 h 2562840"/>
              <a:gd name="connsiteX30" fmla="*/ 1209469 w 2359891"/>
              <a:gd name="connsiteY30" fmla="*/ 2561238 h 2562840"/>
              <a:gd name="connsiteX31" fmla="*/ 1237826 w 2359891"/>
              <a:gd name="connsiteY31" fmla="*/ 2556675 h 2562840"/>
              <a:gd name="connsiteX32" fmla="*/ 1266170 w 2359891"/>
              <a:gd name="connsiteY32" fmla="*/ 2549161 h 2562840"/>
              <a:gd name="connsiteX33" fmla="*/ 1294514 w 2359891"/>
              <a:gd name="connsiteY33" fmla="*/ 2538674 h 2562840"/>
              <a:gd name="connsiteX34" fmla="*/ 1322858 w 2359891"/>
              <a:gd name="connsiteY34" fmla="*/ 2525237 h 2562840"/>
              <a:gd name="connsiteX35" fmla="*/ 1351215 w 2359891"/>
              <a:gd name="connsiteY35" fmla="*/ 2508850 h 2562840"/>
              <a:gd name="connsiteX36" fmla="*/ 1381919 w 2359891"/>
              <a:gd name="connsiteY36" fmla="*/ 2487747 h 2562840"/>
              <a:gd name="connsiteX37" fmla="*/ 1412623 w 2359891"/>
              <a:gd name="connsiteY37" fmla="*/ 2463174 h 2562840"/>
              <a:gd name="connsiteX38" fmla="*/ 1443340 w 2359891"/>
              <a:gd name="connsiteY38" fmla="*/ 2435143 h 2562840"/>
              <a:gd name="connsiteX39" fmla="*/ 1476404 w 2359891"/>
              <a:gd name="connsiteY39" fmla="*/ 2401061 h 2562840"/>
              <a:gd name="connsiteX40" fmla="*/ 1509480 w 2359891"/>
              <a:gd name="connsiteY40" fmla="*/ 2362949 h 2562840"/>
              <a:gd name="connsiteX41" fmla="*/ 1544917 w 2359891"/>
              <a:gd name="connsiteY41" fmla="*/ 2317641 h 2562840"/>
              <a:gd name="connsiteX42" fmla="*/ 1580353 w 2359891"/>
              <a:gd name="connsiteY42" fmla="*/ 2267732 h 2562840"/>
              <a:gd name="connsiteX43" fmla="*/ 1618150 w 2359891"/>
              <a:gd name="connsiteY43" fmla="*/ 2209382 h 2562840"/>
              <a:gd name="connsiteX44" fmla="*/ 1655946 w 2359891"/>
              <a:gd name="connsiteY44" fmla="*/ 2145781 h 2562840"/>
              <a:gd name="connsiteX45" fmla="*/ 1696102 w 2359891"/>
              <a:gd name="connsiteY45" fmla="*/ 2072443 h 2562840"/>
              <a:gd name="connsiteX46" fmla="*/ 1736258 w 2359891"/>
              <a:gd name="connsiteY46" fmla="*/ 1993155 h 2562840"/>
              <a:gd name="connsiteX47" fmla="*/ 1778775 w 2359891"/>
              <a:gd name="connsiteY47" fmla="*/ 1902744 h 2562840"/>
              <a:gd name="connsiteX48" fmla="*/ 1821303 w 2359891"/>
              <a:gd name="connsiteY48" fmla="*/ 1805671 h 2562840"/>
              <a:gd name="connsiteX49" fmla="*/ 1866179 w 2359891"/>
              <a:gd name="connsiteY49" fmla="*/ 1695987 h 2562840"/>
              <a:gd name="connsiteX50" fmla="*/ 1911068 w 2359891"/>
              <a:gd name="connsiteY50" fmla="*/ 1578892 h 2562840"/>
              <a:gd name="connsiteX51" fmla="*/ 1958304 w 2359891"/>
              <a:gd name="connsiteY51" fmla="*/ 1447623 h 2562840"/>
              <a:gd name="connsiteX52" fmla="*/ 2005553 w 2359891"/>
              <a:gd name="connsiteY52" fmla="*/ 1308129 h 2562840"/>
              <a:gd name="connsiteX53" fmla="*/ 2055161 w 2359891"/>
              <a:gd name="connsiteY53" fmla="*/ 1152820 h 2562840"/>
              <a:gd name="connsiteX54" fmla="*/ 2107130 w 2359891"/>
              <a:gd name="connsiteY54" fmla="*/ 980391 h 2562840"/>
              <a:gd name="connsiteX55" fmla="*/ 2159098 w 2359891"/>
              <a:gd name="connsiteY55" fmla="*/ 798023 h 2562840"/>
              <a:gd name="connsiteX56" fmla="*/ 2213439 w 2359891"/>
              <a:gd name="connsiteY56" fmla="*/ 596735 h 2562840"/>
              <a:gd name="connsiteX57" fmla="*/ 2267767 w 2359891"/>
              <a:gd name="connsiteY57" fmla="*/ 384580 h 2562840"/>
              <a:gd name="connsiteX58" fmla="*/ 2324455 w 2359891"/>
              <a:gd name="connsiteY58" fmla="*/ 151613 h 2562840"/>
              <a:gd name="connsiteX59" fmla="*/ 2359892 w 2359891"/>
              <a:gd name="connsiteY59" fmla="*/ 0 h 2562840"/>
              <a:gd name="connsiteX60" fmla="*/ 2359892 w 2359891"/>
              <a:gd name="connsiteY60" fmla="*/ 0 h 256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359891" h="2562840">
                <a:moveTo>
                  <a:pt x="0" y="0"/>
                </a:moveTo>
                <a:lnTo>
                  <a:pt x="59056" y="250121"/>
                </a:lnTo>
                <a:lnTo>
                  <a:pt x="115750" y="478157"/>
                </a:lnTo>
                <a:lnTo>
                  <a:pt x="172445" y="694359"/>
                </a:lnTo>
                <a:lnTo>
                  <a:pt x="226776" y="890450"/>
                </a:lnTo>
                <a:lnTo>
                  <a:pt x="278745" y="1067850"/>
                </a:lnTo>
                <a:lnTo>
                  <a:pt x="330715" y="1235299"/>
                </a:lnTo>
                <a:lnTo>
                  <a:pt x="380322" y="1385866"/>
                </a:lnTo>
                <a:lnTo>
                  <a:pt x="429929" y="1527369"/>
                </a:lnTo>
                <a:lnTo>
                  <a:pt x="477175" y="1653718"/>
                </a:lnTo>
                <a:lnTo>
                  <a:pt x="524420" y="1771843"/>
                </a:lnTo>
                <a:lnTo>
                  <a:pt x="569303" y="1876454"/>
                </a:lnTo>
                <a:lnTo>
                  <a:pt x="611824" y="1968709"/>
                </a:lnTo>
                <a:lnTo>
                  <a:pt x="654344" y="2054315"/>
                </a:lnTo>
                <a:lnTo>
                  <a:pt x="694503" y="2129052"/>
                </a:lnTo>
                <a:lnTo>
                  <a:pt x="734661" y="2197852"/>
                </a:lnTo>
                <a:lnTo>
                  <a:pt x="772458" y="2257194"/>
                </a:lnTo>
                <a:lnTo>
                  <a:pt x="810254" y="2311260"/>
                </a:lnTo>
                <a:lnTo>
                  <a:pt x="845691" y="2357177"/>
                </a:lnTo>
                <a:lnTo>
                  <a:pt x="881127" y="2398467"/>
                </a:lnTo>
                <a:lnTo>
                  <a:pt x="914191" y="2432842"/>
                </a:lnTo>
                <a:lnTo>
                  <a:pt x="947267" y="2463174"/>
                </a:lnTo>
                <a:lnTo>
                  <a:pt x="977972" y="2487747"/>
                </a:lnTo>
                <a:lnTo>
                  <a:pt x="1008688" y="2508850"/>
                </a:lnTo>
                <a:lnTo>
                  <a:pt x="1039392" y="2526470"/>
                </a:lnTo>
                <a:lnTo>
                  <a:pt x="1067736" y="2539665"/>
                </a:lnTo>
                <a:lnTo>
                  <a:pt x="1096080" y="2549899"/>
                </a:lnTo>
                <a:lnTo>
                  <a:pt x="1124437" y="2557170"/>
                </a:lnTo>
                <a:lnTo>
                  <a:pt x="1152781" y="2561480"/>
                </a:lnTo>
                <a:lnTo>
                  <a:pt x="1181125" y="2562840"/>
                </a:lnTo>
                <a:lnTo>
                  <a:pt x="1209469" y="2561238"/>
                </a:lnTo>
                <a:lnTo>
                  <a:pt x="1237826" y="2556675"/>
                </a:lnTo>
                <a:lnTo>
                  <a:pt x="1266170" y="2549161"/>
                </a:lnTo>
                <a:lnTo>
                  <a:pt x="1294514" y="2538674"/>
                </a:lnTo>
                <a:lnTo>
                  <a:pt x="1322858" y="2525237"/>
                </a:lnTo>
                <a:lnTo>
                  <a:pt x="1351215" y="2508850"/>
                </a:lnTo>
                <a:lnTo>
                  <a:pt x="1381919" y="2487747"/>
                </a:lnTo>
                <a:lnTo>
                  <a:pt x="1412623" y="2463174"/>
                </a:lnTo>
                <a:lnTo>
                  <a:pt x="1443340" y="2435143"/>
                </a:lnTo>
                <a:lnTo>
                  <a:pt x="1476404" y="2401061"/>
                </a:lnTo>
                <a:lnTo>
                  <a:pt x="1509480" y="2362949"/>
                </a:lnTo>
                <a:lnTo>
                  <a:pt x="1544917" y="2317641"/>
                </a:lnTo>
                <a:lnTo>
                  <a:pt x="1580353" y="2267732"/>
                </a:lnTo>
                <a:lnTo>
                  <a:pt x="1618150" y="2209382"/>
                </a:lnTo>
                <a:lnTo>
                  <a:pt x="1655946" y="2145781"/>
                </a:lnTo>
                <a:lnTo>
                  <a:pt x="1696102" y="2072443"/>
                </a:lnTo>
                <a:lnTo>
                  <a:pt x="1736258" y="1993155"/>
                </a:lnTo>
                <a:lnTo>
                  <a:pt x="1778775" y="1902744"/>
                </a:lnTo>
                <a:lnTo>
                  <a:pt x="1821303" y="1805671"/>
                </a:lnTo>
                <a:lnTo>
                  <a:pt x="1866179" y="1695987"/>
                </a:lnTo>
                <a:lnTo>
                  <a:pt x="1911068" y="1578892"/>
                </a:lnTo>
                <a:lnTo>
                  <a:pt x="1958304" y="1447623"/>
                </a:lnTo>
                <a:lnTo>
                  <a:pt x="2005553" y="1308129"/>
                </a:lnTo>
                <a:lnTo>
                  <a:pt x="2055161" y="1152820"/>
                </a:lnTo>
                <a:lnTo>
                  <a:pt x="2107130" y="980391"/>
                </a:lnTo>
                <a:lnTo>
                  <a:pt x="2159098" y="798023"/>
                </a:lnTo>
                <a:lnTo>
                  <a:pt x="2213439" y="596735"/>
                </a:lnTo>
                <a:lnTo>
                  <a:pt x="2267767" y="384580"/>
                </a:lnTo>
                <a:lnTo>
                  <a:pt x="2324455" y="151613"/>
                </a:lnTo>
                <a:lnTo>
                  <a:pt x="2359892" y="0"/>
                </a:lnTo>
                <a:lnTo>
                  <a:pt x="2359892" y="0"/>
                </a:lnTo>
              </a:path>
            </a:pathLst>
          </a:custGeom>
          <a:noFill/>
          <a:ln w="19031" cap="sq">
            <a:solidFill>
              <a:srgbClr val="000000"/>
            </a:solid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5DA37E0A-3EA1-510B-5373-CE0156ADD193}"/>
              </a:ext>
            </a:extLst>
          </p:cNvPr>
          <p:cNvSpPr/>
          <p:nvPr/>
        </p:nvSpPr>
        <p:spPr>
          <a:xfrm>
            <a:off x="2807182" y="5283576"/>
            <a:ext cx="76125" cy="76275"/>
          </a:xfrm>
          <a:custGeom>
            <a:avLst/>
            <a:gdLst>
              <a:gd name="connsiteX0" fmla="*/ 38181 w 76125"/>
              <a:gd name="connsiteY0" fmla="*/ 76486 h 76275"/>
              <a:gd name="connsiteX1" fmla="*/ 65096 w 76125"/>
              <a:gd name="connsiteY1" fmla="*/ 65316 h 76275"/>
              <a:gd name="connsiteX2" fmla="*/ 76244 w 76125"/>
              <a:gd name="connsiteY2" fmla="*/ 38348 h 76275"/>
              <a:gd name="connsiteX3" fmla="*/ 65096 w 76125"/>
              <a:gd name="connsiteY3" fmla="*/ 11381 h 76275"/>
              <a:gd name="connsiteX4" fmla="*/ 38181 w 76125"/>
              <a:gd name="connsiteY4" fmla="*/ 211 h 76275"/>
              <a:gd name="connsiteX5" fmla="*/ 11267 w 76125"/>
              <a:gd name="connsiteY5" fmla="*/ 11381 h 76275"/>
              <a:gd name="connsiteX6" fmla="*/ 118 w 76125"/>
              <a:gd name="connsiteY6" fmla="*/ 38348 h 76275"/>
              <a:gd name="connsiteX7" fmla="*/ 11267 w 76125"/>
              <a:gd name="connsiteY7" fmla="*/ 65316 h 76275"/>
              <a:gd name="connsiteX8" fmla="*/ 38181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81" y="76486"/>
                </a:moveTo>
                <a:cubicBezTo>
                  <a:pt x="48276" y="76486"/>
                  <a:pt x="57958" y="72467"/>
                  <a:pt x="65096" y="65316"/>
                </a:cubicBezTo>
                <a:cubicBezTo>
                  <a:pt x="72233" y="58164"/>
                  <a:pt x="76244" y="48462"/>
                  <a:pt x="76244" y="38348"/>
                </a:cubicBezTo>
                <a:cubicBezTo>
                  <a:pt x="76244" y="28234"/>
                  <a:pt x="72233" y="18533"/>
                  <a:pt x="65096" y="11381"/>
                </a:cubicBezTo>
                <a:cubicBezTo>
                  <a:pt x="57958" y="4229"/>
                  <a:pt x="48276" y="211"/>
                  <a:pt x="38181" y="211"/>
                </a:cubicBezTo>
                <a:cubicBezTo>
                  <a:pt x="28087" y="211"/>
                  <a:pt x="18404" y="4229"/>
                  <a:pt x="11267" y="11381"/>
                </a:cubicBezTo>
                <a:cubicBezTo>
                  <a:pt x="4129" y="18533"/>
                  <a:pt x="118" y="28234"/>
                  <a:pt x="118" y="38348"/>
                </a:cubicBezTo>
                <a:cubicBezTo>
                  <a:pt x="118" y="48462"/>
                  <a:pt x="4129" y="58164"/>
                  <a:pt x="11267" y="65316"/>
                </a:cubicBezTo>
                <a:cubicBezTo>
                  <a:pt x="18404" y="72467"/>
                  <a:pt x="28087" y="76486"/>
                  <a:pt x="38181"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39A6F733-239E-FC4F-56ED-43A4E2063AC5}"/>
              </a:ext>
            </a:extLst>
          </p:cNvPr>
          <p:cNvSpPr/>
          <p:nvPr/>
        </p:nvSpPr>
        <p:spPr>
          <a:xfrm>
            <a:off x="3279161" y="5283576"/>
            <a:ext cx="76125" cy="76275"/>
          </a:xfrm>
          <a:custGeom>
            <a:avLst/>
            <a:gdLst>
              <a:gd name="connsiteX0" fmla="*/ 38218 w 76125"/>
              <a:gd name="connsiteY0" fmla="*/ 76486 h 76275"/>
              <a:gd name="connsiteX1" fmla="*/ 65133 w 76125"/>
              <a:gd name="connsiteY1" fmla="*/ 65316 h 76275"/>
              <a:gd name="connsiteX2" fmla="*/ 76281 w 76125"/>
              <a:gd name="connsiteY2" fmla="*/ 38348 h 76275"/>
              <a:gd name="connsiteX3" fmla="*/ 65133 w 76125"/>
              <a:gd name="connsiteY3" fmla="*/ 11381 h 76275"/>
              <a:gd name="connsiteX4" fmla="*/ 38218 w 76125"/>
              <a:gd name="connsiteY4" fmla="*/ 211 h 76275"/>
              <a:gd name="connsiteX5" fmla="*/ 11304 w 76125"/>
              <a:gd name="connsiteY5" fmla="*/ 11381 h 76275"/>
              <a:gd name="connsiteX6" fmla="*/ 156 w 76125"/>
              <a:gd name="connsiteY6" fmla="*/ 38348 h 76275"/>
              <a:gd name="connsiteX7" fmla="*/ 11304 w 76125"/>
              <a:gd name="connsiteY7" fmla="*/ 65316 h 76275"/>
              <a:gd name="connsiteX8" fmla="*/ 38218 w 76125"/>
              <a:gd name="connsiteY8" fmla="*/ 76486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18" y="76486"/>
                </a:moveTo>
                <a:cubicBezTo>
                  <a:pt x="48313" y="76486"/>
                  <a:pt x="57995" y="72467"/>
                  <a:pt x="65133" y="65316"/>
                </a:cubicBezTo>
                <a:cubicBezTo>
                  <a:pt x="72271" y="58164"/>
                  <a:pt x="76281" y="48462"/>
                  <a:pt x="76281" y="38348"/>
                </a:cubicBezTo>
                <a:cubicBezTo>
                  <a:pt x="76281" y="28234"/>
                  <a:pt x="72271" y="18533"/>
                  <a:pt x="65133" y="11381"/>
                </a:cubicBezTo>
                <a:cubicBezTo>
                  <a:pt x="57995" y="4229"/>
                  <a:pt x="48313" y="211"/>
                  <a:pt x="38218" y="211"/>
                </a:cubicBezTo>
                <a:cubicBezTo>
                  <a:pt x="28124" y="211"/>
                  <a:pt x="18442" y="4229"/>
                  <a:pt x="11304" y="11381"/>
                </a:cubicBezTo>
                <a:cubicBezTo>
                  <a:pt x="4166" y="18533"/>
                  <a:pt x="156" y="28234"/>
                  <a:pt x="156" y="38348"/>
                </a:cubicBezTo>
                <a:cubicBezTo>
                  <a:pt x="156" y="48462"/>
                  <a:pt x="4166" y="58164"/>
                  <a:pt x="11304" y="65316"/>
                </a:cubicBezTo>
                <a:cubicBezTo>
                  <a:pt x="18442" y="72467"/>
                  <a:pt x="28124" y="76486"/>
                  <a:pt x="38218" y="76486"/>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0" name="Freeform: Shape 129">
            <a:extLst>
              <a:ext uri="{FF2B5EF4-FFF2-40B4-BE49-F238E27FC236}">
                <a16:creationId xmlns:a16="http://schemas.microsoft.com/office/drawing/2014/main" id="{633DCD83-61D0-724E-4BC1-1E69FCA7B146}"/>
              </a:ext>
            </a:extLst>
          </p:cNvPr>
          <p:cNvSpPr/>
          <p:nvPr/>
        </p:nvSpPr>
        <p:spPr>
          <a:xfrm>
            <a:off x="2099215" y="3745872"/>
            <a:ext cx="76125" cy="76275"/>
          </a:xfrm>
          <a:custGeom>
            <a:avLst/>
            <a:gdLst>
              <a:gd name="connsiteX0" fmla="*/ 38125 w 76125"/>
              <a:gd name="connsiteY0" fmla="*/ 76365 h 76275"/>
              <a:gd name="connsiteX1" fmla="*/ 65040 w 76125"/>
              <a:gd name="connsiteY1" fmla="*/ 65195 h 76275"/>
              <a:gd name="connsiteX2" fmla="*/ 76188 w 76125"/>
              <a:gd name="connsiteY2" fmla="*/ 38227 h 76275"/>
              <a:gd name="connsiteX3" fmla="*/ 65040 w 76125"/>
              <a:gd name="connsiteY3" fmla="*/ 11260 h 76275"/>
              <a:gd name="connsiteX4" fmla="*/ 38125 w 76125"/>
              <a:gd name="connsiteY4" fmla="*/ 90 h 76275"/>
              <a:gd name="connsiteX5" fmla="*/ 11211 w 76125"/>
              <a:gd name="connsiteY5" fmla="*/ 11260 h 76275"/>
              <a:gd name="connsiteX6" fmla="*/ 63 w 76125"/>
              <a:gd name="connsiteY6" fmla="*/ 38227 h 76275"/>
              <a:gd name="connsiteX7" fmla="*/ 11211 w 76125"/>
              <a:gd name="connsiteY7" fmla="*/ 65195 h 76275"/>
              <a:gd name="connsiteX8" fmla="*/ 38125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25" y="76365"/>
                </a:moveTo>
                <a:cubicBezTo>
                  <a:pt x="48220" y="76365"/>
                  <a:pt x="57902" y="72346"/>
                  <a:pt x="65040" y="65195"/>
                </a:cubicBezTo>
                <a:cubicBezTo>
                  <a:pt x="72178" y="58043"/>
                  <a:pt x="76188" y="48342"/>
                  <a:pt x="76188" y="38227"/>
                </a:cubicBezTo>
                <a:cubicBezTo>
                  <a:pt x="76188" y="28113"/>
                  <a:pt x="72178" y="18412"/>
                  <a:pt x="65040" y="11260"/>
                </a:cubicBezTo>
                <a:cubicBezTo>
                  <a:pt x="57902" y="4108"/>
                  <a:pt x="48220" y="90"/>
                  <a:pt x="38125" y="90"/>
                </a:cubicBezTo>
                <a:cubicBezTo>
                  <a:pt x="28031" y="90"/>
                  <a:pt x="18349" y="4108"/>
                  <a:pt x="11211" y="11260"/>
                </a:cubicBezTo>
                <a:cubicBezTo>
                  <a:pt x="4073" y="18412"/>
                  <a:pt x="63" y="28113"/>
                  <a:pt x="63" y="38227"/>
                </a:cubicBezTo>
                <a:cubicBezTo>
                  <a:pt x="63" y="48342"/>
                  <a:pt x="4073" y="58043"/>
                  <a:pt x="11211" y="65195"/>
                </a:cubicBezTo>
                <a:cubicBezTo>
                  <a:pt x="18349" y="72346"/>
                  <a:pt x="28031" y="76365"/>
                  <a:pt x="38125"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1" name="Freeform: Shape 130">
            <a:extLst>
              <a:ext uri="{FF2B5EF4-FFF2-40B4-BE49-F238E27FC236}">
                <a16:creationId xmlns:a16="http://schemas.microsoft.com/office/drawing/2014/main" id="{D967D08E-0464-38D2-5C31-510EB2685E7B}"/>
              </a:ext>
            </a:extLst>
          </p:cNvPr>
          <p:cNvSpPr/>
          <p:nvPr/>
        </p:nvSpPr>
        <p:spPr>
          <a:xfrm>
            <a:off x="2335205" y="4463468"/>
            <a:ext cx="76125" cy="76275"/>
          </a:xfrm>
          <a:custGeom>
            <a:avLst/>
            <a:gdLst>
              <a:gd name="connsiteX0" fmla="*/ 38144 w 76125"/>
              <a:gd name="connsiteY0" fmla="*/ 76421 h 76275"/>
              <a:gd name="connsiteX1" fmla="*/ 65058 w 76125"/>
              <a:gd name="connsiteY1" fmla="*/ 65251 h 76275"/>
              <a:gd name="connsiteX2" fmla="*/ 76207 w 76125"/>
              <a:gd name="connsiteY2" fmla="*/ 38284 h 76275"/>
              <a:gd name="connsiteX3" fmla="*/ 65058 w 76125"/>
              <a:gd name="connsiteY3" fmla="*/ 11317 h 76275"/>
              <a:gd name="connsiteX4" fmla="*/ 38144 w 76125"/>
              <a:gd name="connsiteY4" fmla="*/ 146 h 76275"/>
              <a:gd name="connsiteX5" fmla="*/ 11230 w 76125"/>
              <a:gd name="connsiteY5" fmla="*/ 11317 h 76275"/>
              <a:gd name="connsiteX6" fmla="*/ 81 w 76125"/>
              <a:gd name="connsiteY6" fmla="*/ 38284 h 76275"/>
              <a:gd name="connsiteX7" fmla="*/ 11230 w 76125"/>
              <a:gd name="connsiteY7" fmla="*/ 65251 h 76275"/>
              <a:gd name="connsiteX8" fmla="*/ 38144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44" y="76421"/>
                </a:moveTo>
                <a:cubicBezTo>
                  <a:pt x="48238" y="76421"/>
                  <a:pt x="57921" y="72403"/>
                  <a:pt x="65058" y="65251"/>
                </a:cubicBezTo>
                <a:cubicBezTo>
                  <a:pt x="72196" y="58099"/>
                  <a:pt x="76207" y="48398"/>
                  <a:pt x="76207" y="38284"/>
                </a:cubicBezTo>
                <a:cubicBezTo>
                  <a:pt x="76207" y="28170"/>
                  <a:pt x="72196" y="18468"/>
                  <a:pt x="65058" y="11317"/>
                </a:cubicBezTo>
                <a:cubicBezTo>
                  <a:pt x="57921" y="4165"/>
                  <a:pt x="48238" y="146"/>
                  <a:pt x="38144" y="146"/>
                </a:cubicBezTo>
                <a:cubicBezTo>
                  <a:pt x="28050" y="146"/>
                  <a:pt x="18367" y="4165"/>
                  <a:pt x="11230" y="11317"/>
                </a:cubicBezTo>
                <a:cubicBezTo>
                  <a:pt x="4092" y="18468"/>
                  <a:pt x="81" y="28170"/>
                  <a:pt x="81" y="38284"/>
                </a:cubicBezTo>
                <a:cubicBezTo>
                  <a:pt x="81" y="48398"/>
                  <a:pt x="4092" y="58099"/>
                  <a:pt x="11230" y="65251"/>
                </a:cubicBezTo>
                <a:cubicBezTo>
                  <a:pt x="18367" y="72403"/>
                  <a:pt x="28050" y="76421"/>
                  <a:pt x="38144"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2" name="Freeform: Shape 131">
            <a:extLst>
              <a:ext uri="{FF2B5EF4-FFF2-40B4-BE49-F238E27FC236}">
                <a16:creationId xmlns:a16="http://schemas.microsoft.com/office/drawing/2014/main" id="{210F584B-76C1-ADC8-FBE0-3876C47D67B4}"/>
              </a:ext>
            </a:extLst>
          </p:cNvPr>
          <p:cNvSpPr/>
          <p:nvPr/>
        </p:nvSpPr>
        <p:spPr>
          <a:xfrm>
            <a:off x="2571194" y="4976036"/>
            <a:ext cx="76125" cy="76275"/>
          </a:xfrm>
          <a:custGeom>
            <a:avLst/>
            <a:gdLst>
              <a:gd name="connsiteX0" fmla="*/ 38163 w 76125"/>
              <a:gd name="connsiteY0" fmla="*/ 76462 h 76275"/>
              <a:gd name="connsiteX1" fmla="*/ 65077 w 76125"/>
              <a:gd name="connsiteY1" fmla="*/ 65291 h 76275"/>
              <a:gd name="connsiteX2" fmla="*/ 76225 w 76125"/>
              <a:gd name="connsiteY2" fmla="*/ 38324 h 76275"/>
              <a:gd name="connsiteX3" fmla="*/ 65077 w 76125"/>
              <a:gd name="connsiteY3" fmla="*/ 11357 h 76275"/>
              <a:gd name="connsiteX4" fmla="*/ 38163 w 76125"/>
              <a:gd name="connsiteY4" fmla="*/ 187 h 76275"/>
              <a:gd name="connsiteX5" fmla="*/ 11248 w 76125"/>
              <a:gd name="connsiteY5" fmla="*/ 11357 h 76275"/>
              <a:gd name="connsiteX6" fmla="*/ 100 w 76125"/>
              <a:gd name="connsiteY6" fmla="*/ 38324 h 76275"/>
              <a:gd name="connsiteX7" fmla="*/ 11248 w 76125"/>
              <a:gd name="connsiteY7" fmla="*/ 65291 h 76275"/>
              <a:gd name="connsiteX8" fmla="*/ 38163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163" y="76462"/>
                </a:moveTo>
                <a:cubicBezTo>
                  <a:pt x="48257" y="76462"/>
                  <a:pt x="57939" y="72443"/>
                  <a:pt x="65077" y="65291"/>
                </a:cubicBezTo>
                <a:cubicBezTo>
                  <a:pt x="72215" y="58140"/>
                  <a:pt x="76225" y="48438"/>
                  <a:pt x="76225" y="38324"/>
                </a:cubicBezTo>
                <a:cubicBezTo>
                  <a:pt x="76225" y="28210"/>
                  <a:pt x="72215" y="18509"/>
                  <a:pt x="65077" y="11357"/>
                </a:cubicBezTo>
                <a:cubicBezTo>
                  <a:pt x="57939" y="4205"/>
                  <a:pt x="48257" y="187"/>
                  <a:pt x="38163" y="187"/>
                </a:cubicBezTo>
                <a:cubicBezTo>
                  <a:pt x="28068" y="187"/>
                  <a:pt x="18386" y="4205"/>
                  <a:pt x="11248" y="11357"/>
                </a:cubicBezTo>
                <a:cubicBezTo>
                  <a:pt x="4110" y="18509"/>
                  <a:pt x="100" y="28210"/>
                  <a:pt x="100" y="38324"/>
                </a:cubicBezTo>
                <a:cubicBezTo>
                  <a:pt x="100" y="48438"/>
                  <a:pt x="4110" y="58140"/>
                  <a:pt x="11248" y="65291"/>
                </a:cubicBezTo>
                <a:cubicBezTo>
                  <a:pt x="18386" y="72443"/>
                  <a:pt x="28068" y="76462"/>
                  <a:pt x="38163"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6A4E8A1-53E2-523D-B726-4FEF7F9E1BA7}"/>
              </a:ext>
            </a:extLst>
          </p:cNvPr>
          <p:cNvSpPr/>
          <p:nvPr/>
        </p:nvSpPr>
        <p:spPr>
          <a:xfrm>
            <a:off x="3043171" y="5386090"/>
            <a:ext cx="76125" cy="76275"/>
          </a:xfrm>
          <a:custGeom>
            <a:avLst/>
            <a:gdLst>
              <a:gd name="connsiteX0" fmla="*/ 38200 w 76125"/>
              <a:gd name="connsiteY0" fmla="*/ 76494 h 76275"/>
              <a:gd name="connsiteX1" fmla="*/ 65114 w 76125"/>
              <a:gd name="connsiteY1" fmla="*/ 65324 h 76275"/>
              <a:gd name="connsiteX2" fmla="*/ 76263 w 76125"/>
              <a:gd name="connsiteY2" fmla="*/ 38356 h 76275"/>
              <a:gd name="connsiteX3" fmla="*/ 65114 w 76125"/>
              <a:gd name="connsiteY3" fmla="*/ 11389 h 76275"/>
              <a:gd name="connsiteX4" fmla="*/ 38200 w 76125"/>
              <a:gd name="connsiteY4" fmla="*/ 219 h 76275"/>
              <a:gd name="connsiteX5" fmla="*/ 11285 w 76125"/>
              <a:gd name="connsiteY5" fmla="*/ 11389 h 76275"/>
              <a:gd name="connsiteX6" fmla="*/ 137 w 76125"/>
              <a:gd name="connsiteY6" fmla="*/ 38356 h 76275"/>
              <a:gd name="connsiteX7" fmla="*/ 11285 w 76125"/>
              <a:gd name="connsiteY7" fmla="*/ 65324 h 76275"/>
              <a:gd name="connsiteX8" fmla="*/ 38200 w 76125"/>
              <a:gd name="connsiteY8" fmla="*/ 76494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00" y="76494"/>
                </a:moveTo>
                <a:cubicBezTo>
                  <a:pt x="48294" y="76494"/>
                  <a:pt x="57976" y="72475"/>
                  <a:pt x="65114" y="65324"/>
                </a:cubicBezTo>
                <a:cubicBezTo>
                  <a:pt x="72252" y="58172"/>
                  <a:pt x="76263" y="48471"/>
                  <a:pt x="76263" y="38356"/>
                </a:cubicBezTo>
                <a:cubicBezTo>
                  <a:pt x="76263" y="28242"/>
                  <a:pt x="72252" y="18541"/>
                  <a:pt x="65114" y="11389"/>
                </a:cubicBezTo>
                <a:cubicBezTo>
                  <a:pt x="57976" y="4237"/>
                  <a:pt x="48294" y="219"/>
                  <a:pt x="38200" y="219"/>
                </a:cubicBezTo>
                <a:cubicBezTo>
                  <a:pt x="28105" y="219"/>
                  <a:pt x="18423" y="4237"/>
                  <a:pt x="11285" y="11389"/>
                </a:cubicBezTo>
                <a:cubicBezTo>
                  <a:pt x="4148" y="18541"/>
                  <a:pt x="137" y="28242"/>
                  <a:pt x="137" y="38356"/>
                </a:cubicBezTo>
                <a:cubicBezTo>
                  <a:pt x="137" y="48471"/>
                  <a:pt x="4148" y="58172"/>
                  <a:pt x="11285" y="65324"/>
                </a:cubicBezTo>
                <a:cubicBezTo>
                  <a:pt x="18423" y="72475"/>
                  <a:pt x="28105" y="76494"/>
                  <a:pt x="38200" y="76494"/>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C35B5292-938E-2349-1A15-6B68D91B7F0C}"/>
              </a:ext>
            </a:extLst>
          </p:cNvPr>
          <p:cNvSpPr/>
          <p:nvPr/>
        </p:nvSpPr>
        <p:spPr>
          <a:xfrm>
            <a:off x="3515150" y="4976036"/>
            <a:ext cx="76125" cy="76275"/>
          </a:xfrm>
          <a:custGeom>
            <a:avLst/>
            <a:gdLst>
              <a:gd name="connsiteX0" fmla="*/ 38237 w 76125"/>
              <a:gd name="connsiteY0" fmla="*/ 76462 h 76275"/>
              <a:gd name="connsiteX1" fmla="*/ 65151 w 76125"/>
              <a:gd name="connsiteY1" fmla="*/ 65291 h 76275"/>
              <a:gd name="connsiteX2" fmla="*/ 76300 w 76125"/>
              <a:gd name="connsiteY2" fmla="*/ 38324 h 76275"/>
              <a:gd name="connsiteX3" fmla="*/ 65151 w 76125"/>
              <a:gd name="connsiteY3" fmla="*/ 11357 h 76275"/>
              <a:gd name="connsiteX4" fmla="*/ 38237 w 76125"/>
              <a:gd name="connsiteY4" fmla="*/ 187 h 76275"/>
              <a:gd name="connsiteX5" fmla="*/ 11323 w 76125"/>
              <a:gd name="connsiteY5" fmla="*/ 11357 h 76275"/>
              <a:gd name="connsiteX6" fmla="*/ 174 w 76125"/>
              <a:gd name="connsiteY6" fmla="*/ 38324 h 76275"/>
              <a:gd name="connsiteX7" fmla="*/ 11323 w 76125"/>
              <a:gd name="connsiteY7" fmla="*/ 65291 h 76275"/>
              <a:gd name="connsiteX8" fmla="*/ 38237 w 76125"/>
              <a:gd name="connsiteY8" fmla="*/ 76462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37" y="76462"/>
                </a:moveTo>
                <a:cubicBezTo>
                  <a:pt x="48331" y="76462"/>
                  <a:pt x="58014" y="72443"/>
                  <a:pt x="65151" y="65291"/>
                </a:cubicBezTo>
                <a:cubicBezTo>
                  <a:pt x="72289" y="58140"/>
                  <a:pt x="76300" y="48438"/>
                  <a:pt x="76300" y="38324"/>
                </a:cubicBezTo>
                <a:cubicBezTo>
                  <a:pt x="76300" y="28210"/>
                  <a:pt x="72289" y="18509"/>
                  <a:pt x="65151" y="11357"/>
                </a:cubicBezTo>
                <a:cubicBezTo>
                  <a:pt x="58014" y="4205"/>
                  <a:pt x="48331" y="187"/>
                  <a:pt x="38237" y="187"/>
                </a:cubicBezTo>
                <a:cubicBezTo>
                  <a:pt x="28143" y="187"/>
                  <a:pt x="18460" y="4205"/>
                  <a:pt x="11323" y="11357"/>
                </a:cubicBezTo>
                <a:cubicBezTo>
                  <a:pt x="4185" y="18509"/>
                  <a:pt x="174" y="28210"/>
                  <a:pt x="174" y="38324"/>
                </a:cubicBezTo>
                <a:cubicBezTo>
                  <a:pt x="174" y="48438"/>
                  <a:pt x="4185" y="58140"/>
                  <a:pt x="11323" y="65291"/>
                </a:cubicBezTo>
                <a:cubicBezTo>
                  <a:pt x="18460" y="72443"/>
                  <a:pt x="28143" y="76462"/>
                  <a:pt x="38237" y="76462"/>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7" name="Freeform: Shape 136">
            <a:extLst>
              <a:ext uri="{FF2B5EF4-FFF2-40B4-BE49-F238E27FC236}">
                <a16:creationId xmlns:a16="http://schemas.microsoft.com/office/drawing/2014/main" id="{5A15D504-5326-2798-8E57-AF4B3A5BA9C8}"/>
              </a:ext>
            </a:extLst>
          </p:cNvPr>
          <p:cNvSpPr/>
          <p:nvPr/>
        </p:nvSpPr>
        <p:spPr>
          <a:xfrm>
            <a:off x="3751139" y="4463468"/>
            <a:ext cx="76125" cy="76275"/>
          </a:xfrm>
          <a:custGeom>
            <a:avLst/>
            <a:gdLst>
              <a:gd name="connsiteX0" fmla="*/ 38256 w 76125"/>
              <a:gd name="connsiteY0" fmla="*/ 76421 h 76275"/>
              <a:gd name="connsiteX1" fmla="*/ 65170 w 76125"/>
              <a:gd name="connsiteY1" fmla="*/ 65251 h 76275"/>
              <a:gd name="connsiteX2" fmla="*/ 76318 w 76125"/>
              <a:gd name="connsiteY2" fmla="*/ 38284 h 76275"/>
              <a:gd name="connsiteX3" fmla="*/ 65170 w 76125"/>
              <a:gd name="connsiteY3" fmla="*/ 11317 h 76275"/>
              <a:gd name="connsiteX4" fmla="*/ 38256 w 76125"/>
              <a:gd name="connsiteY4" fmla="*/ 146 h 76275"/>
              <a:gd name="connsiteX5" fmla="*/ 11341 w 76125"/>
              <a:gd name="connsiteY5" fmla="*/ 11317 h 76275"/>
              <a:gd name="connsiteX6" fmla="*/ 193 w 76125"/>
              <a:gd name="connsiteY6" fmla="*/ 38284 h 76275"/>
              <a:gd name="connsiteX7" fmla="*/ 11341 w 76125"/>
              <a:gd name="connsiteY7" fmla="*/ 65251 h 76275"/>
              <a:gd name="connsiteX8" fmla="*/ 38256 w 76125"/>
              <a:gd name="connsiteY8" fmla="*/ 76421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56" y="76421"/>
                </a:moveTo>
                <a:cubicBezTo>
                  <a:pt x="48350" y="76421"/>
                  <a:pt x="58032" y="72403"/>
                  <a:pt x="65170" y="65251"/>
                </a:cubicBezTo>
                <a:cubicBezTo>
                  <a:pt x="72308" y="58099"/>
                  <a:pt x="76318" y="48398"/>
                  <a:pt x="76318" y="38284"/>
                </a:cubicBezTo>
                <a:cubicBezTo>
                  <a:pt x="76318" y="28170"/>
                  <a:pt x="72308" y="18468"/>
                  <a:pt x="65170" y="11317"/>
                </a:cubicBezTo>
                <a:cubicBezTo>
                  <a:pt x="58032" y="4165"/>
                  <a:pt x="48350" y="146"/>
                  <a:pt x="38256" y="146"/>
                </a:cubicBezTo>
                <a:cubicBezTo>
                  <a:pt x="28161" y="146"/>
                  <a:pt x="18479" y="4165"/>
                  <a:pt x="11341" y="11317"/>
                </a:cubicBezTo>
                <a:cubicBezTo>
                  <a:pt x="4203" y="18468"/>
                  <a:pt x="193" y="28170"/>
                  <a:pt x="193" y="38284"/>
                </a:cubicBezTo>
                <a:cubicBezTo>
                  <a:pt x="193" y="48398"/>
                  <a:pt x="4203" y="58099"/>
                  <a:pt x="11341" y="65251"/>
                </a:cubicBezTo>
                <a:cubicBezTo>
                  <a:pt x="18479" y="72403"/>
                  <a:pt x="28161" y="76421"/>
                  <a:pt x="38256" y="76421"/>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8" name="Freeform: Shape 137">
            <a:extLst>
              <a:ext uri="{FF2B5EF4-FFF2-40B4-BE49-F238E27FC236}">
                <a16:creationId xmlns:a16="http://schemas.microsoft.com/office/drawing/2014/main" id="{423CA64A-7FD3-98DE-4431-D13502E41278}"/>
              </a:ext>
            </a:extLst>
          </p:cNvPr>
          <p:cNvSpPr/>
          <p:nvPr/>
        </p:nvSpPr>
        <p:spPr>
          <a:xfrm>
            <a:off x="3987129" y="3745872"/>
            <a:ext cx="76125" cy="76275"/>
          </a:xfrm>
          <a:custGeom>
            <a:avLst/>
            <a:gdLst>
              <a:gd name="connsiteX0" fmla="*/ 38274 w 76125"/>
              <a:gd name="connsiteY0" fmla="*/ 76365 h 76275"/>
              <a:gd name="connsiteX1" fmla="*/ 65189 w 76125"/>
              <a:gd name="connsiteY1" fmla="*/ 65195 h 76275"/>
              <a:gd name="connsiteX2" fmla="*/ 76337 w 76125"/>
              <a:gd name="connsiteY2" fmla="*/ 38227 h 76275"/>
              <a:gd name="connsiteX3" fmla="*/ 65189 w 76125"/>
              <a:gd name="connsiteY3" fmla="*/ 11260 h 76275"/>
              <a:gd name="connsiteX4" fmla="*/ 38274 w 76125"/>
              <a:gd name="connsiteY4" fmla="*/ 90 h 76275"/>
              <a:gd name="connsiteX5" fmla="*/ 11360 w 76125"/>
              <a:gd name="connsiteY5" fmla="*/ 11260 h 76275"/>
              <a:gd name="connsiteX6" fmla="*/ 211 w 76125"/>
              <a:gd name="connsiteY6" fmla="*/ 38227 h 76275"/>
              <a:gd name="connsiteX7" fmla="*/ 11360 w 76125"/>
              <a:gd name="connsiteY7" fmla="*/ 65195 h 76275"/>
              <a:gd name="connsiteX8" fmla="*/ 38274 w 76125"/>
              <a:gd name="connsiteY8" fmla="*/ 76365 h 7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25" h="76275">
                <a:moveTo>
                  <a:pt x="38274" y="76365"/>
                </a:moveTo>
                <a:cubicBezTo>
                  <a:pt x="48369" y="76365"/>
                  <a:pt x="58051" y="72346"/>
                  <a:pt x="65189" y="65195"/>
                </a:cubicBezTo>
                <a:cubicBezTo>
                  <a:pt x="72326" y="58043"/>
                  <a:pt x="76337" y="48342"/>
                  <a:pt x="76337" y="38227"/>
                </a:cubicBezTo>
                <a:cubicBezTo>
                  <a:pt x="76337" y="28113"/>
                  <a:pt x="72326" y="18412"/>
                  <a:pt x="65189" y="11260"/>
                </a:cubicBezTo>
                <a:cubicBezTo>
                  <a:pt x="58051" y="4108"/>
                  <a:pt x="48369" y="90"/>
                  <a:pt x="38274" y="90"/>
                </a:cubicBezTo>
                <a:cubicBezTo>
                  <a:pt x="28180" y="90"/>
                  <a:pt x="18497" y="4108"/>
                  <a:pt x="11360" y="11260"/>
                </a:cubicBezTo>
                <a:cubicBezTo>
                  <a:pt x="4222" y="18412"/>
                  <a:pt x="211" y="28113"/>
                  <a:pt x="211" y="38227"/>
                </a:cubicBezTo>
                <a:cubicBezTo>
                  <a:pt x="211" y="48342"/>
                  <a:pt x="4222" y="58043"/>
                  <a:pt x="11360" y="65195"/>
                </a:cubicBezTo>
                <a:cubicBezTo>
                  <a:pt x="18497" y="72346"/>
                  <a:pt x="28180" y="76365"/>
                  <a:pt x="38274" y="76365"/>
                </a:cubicBezTo>
                <a:close/>
              </a:path>
            </a:pathLst>
          </a:custGeom>
          <a:solidFill>
            <a:srgbClr val="000000"/>
          </a:solidFill>
          <a:ln w="12688" cap="flat">
            <a:solidFill>
              <a:srgbClr val="000000"/>
            </a:solidFill>
            <a:prstDash val="solid"/>
            <a:round/>
          </a:ln>
        </p:spPr>
        <p:txBody>
          <a:bodyPr rtlCol="0" anchor="ctr"/>
          <a:lstStyle/>
          <a:p>
            <a:endParaRPr lang="en-GB"/>
          </a:p>
        </p:txBody>
      </p:sp>
      <p:sp>
        <p:nvSpPr>
          <p:cNvPr id="139" name="Freeform: Shape 138">
            <a:extLst>
              <a:ext uri="{FF2B5EF4-FFF2-40B4-BE49-F238E27FC236}">
                <a16:creationId xmlns:a16="http://schemas.microsoft.com/office/drawing/2014/main" id="{115085E5-3F25-9175-DDF5-4C19A7B2D899}"/>
              </a:ext>
            </a:extLst>
          </p:cNvPr>
          <p:cNvSpPr/>
          <p:nvPr/>
        </p:nvSpPr>
        <p:spPr>
          <a:xfrm>
            <a:off x="1665299" y="2733245"/>
            <a:ext cx="12687" cy="2819124"/>
          </a:xfrm>
          <a:custGeom>
            <a:avLst/>
            <a:gdLst>
              <a:gd name="connsiteX0" fmla="*/ 0 w 12687"/>
              <a:gd name="connsiteY0" fmla="*/ 2819124 h 2819124"/>
              <a:gd name="connsiteX1" fmla="*/ 0 w 12687"/>
              <a:gd name="connsiteY1" fmla="*/ 0 h 2819124"/>
            </a:gdLst>
            <a:ahLst/>
            <a:cxnLst>
              <a:cxn ang="0">
                <a:pos x="connsiteX0" y="connsiteY0"/>
              </a:cxn>
              <a:cxn ang="0">
                <a:pos x="connsiteX1" y="connsiteY1"/>
              </a:cxn>
            </a:cxnLst>
            <a:rect l="l" t="t" r="r" b="b"/>
            <a:pathLst>
              <a:path w="12687" h="2819124">
                <a:moveTo>
                  <a:pt x="0" y="2819124"/>
                </a:moveTo>
                <a:lnTo>
                  <a:pt x="0" y="0"/>
                </a:lnTo>
              </a:path>
            </a:pathLst>
          </a:custGeom>
          <a:noFill/>
          <a:ln w="10150" cap="sq">
            <a:solidFill>
              <a:srgbClr val="000000"/>
            </a:solid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FBA46A93-0E42-490F-15D0-20C7181BC72E}"/>
              </a:ext>
            </a:extLst>
          </p:cNvPr>
          <p:cNvSpPr/>
          <p:nvPr/>
        </p:nvSpPr>
        <p:spPr>
          <a:xfrm>
            <a:off x="1665299" y="5552370"/>
            <a:ext cx="2831870" cy="12712"/>
          </a:xfrm>
          <a:custGeom>
            <a:avLst/>
            <a:gdLst>
              <a:gd name="connsiteX0" fmla="*/ 0 w 2831870"/>
              <a:gd name="connsiteY0" fmla="*/ 0 h 12712"/>
              <a:gd name="connsiteX1" fmla="*/ 2831871 w 2831870"/>
              <a:gd name="connsiteY1" fmla="*/ 0 h 12712"/>
            </a:gdLst>
            <a:ahLst/>
            <a:cxnLst>
              <a:cxn ang="0">
                <a:pos x="connsiteX0" y="connsiteY0"/>
              </a:cxn>
              <a:cxn ang="0">
                <a:pos x="connsiteX1" y="connsiteY1"/>
              </a:cxn>
            </a:cxnLst>
            <a:rect l="l" t="t" r="r" b="b"/>
            <a:pathLst>
              <a:path w="2831870" h="12712">
                <a:moveTo>
                  <a:pt x="0" y="0"/>
                </a:moveTo>
                <a:lnTo>
                  <a:pt x="2831871" y="0"/>
                </a:lnTo>
              </a:path>
            </a:pathLst>
          </a:custGeom>
          <a:noFill/>
          <a:ln w="10150" cap="sq">
            <a:solidFill>
              <a:srgbClr val="000000"/>
            </a:solidFill>
            <a:prstDash val="solid"/>
            <a:miter/>
          </a:ln>
        </p:spPr>
        <p:txBody>
          <a:bodyPr rtlCol="0" anchor="ctr"/>
          <a:lstStyle/>
          <a:p>
            <a:endParaRPr lang="en-GB"/>
          </a:p>
        </p:txBody>
      </p:sp>
      <p:sp>
        <p:nvSpPr>
          <p:cNvPr id="190" name="TextBox 189">
            <a:extLst>
              <a:ext uri="{FF2B5EF4-FFF2-40B4-BE49-F238E27FC236}">
                <a16:creationId xmlns:a16="http://schemas.microsoft.com/office/drawing/2014/main" id="{42ECA143-5F60-CBD2-F743-C9167E6D763E}"/>
              </a:ext>
            </a:extLst>
          </p:cNvPr>
          <p:cNvSpPr txBox="1"/>
          <p:nvPr/>
        </p:nvSpPr>
        <p:spPr>
          <a:xfrm>
            <a:off x="1697122" y="2106553"/>
            <a:ext cx="336952" cy="369332"/>
          </a:xfrm>
          <a:prstGeom prst="rect">
            <a:avLst/>
          </a:prstGeom>
          <a:noFill/>
        </p:spPr>
        <p:txBody>
          <a:bodyPr wrap="none" rtlCol="0">
            <a:spAutoFit/>
          </a:bodyPr>
          <a:lstStyle/>
          <a:p>
            <a:r>
              <a:rPr lang="en-GB" dirty="0">
                <a:solidFill>
                  <a:schemeClr val="accent1"/>
                </a:solidFill>
              </a:rPr>
              <a:t>–</a:t>
            </a:r>
          </a:p>
        </p:txBody>
      </p:sp>
      <mc:AlternateContent xmlns:mc="http://schemas.openxmlformats.org/markup-compatibility/2006" xmlns:a14="http://schemas.microsoft.com/office/drawing/2010/main">
        <mc:Choice Requires="a14">
          <p:sp>
            <p:nvSpPr>
              <p:cNvPr id="191" name="TextBox 190">
                <a:extLst>
                  <a:ext uri="{FF2B5EF4-FFF2-40B4-BE49-F238E27FC236}">
                    <a16:creationId xmlns:a16="http://schemas.microsoft.com/office/drawing/2014/main" id="{EE40934F-B879-D0A8-7126-516AC2493FFE}"/>
                  </a:ext>
                </a:extLst>
              </p:cNvPr>
              <p:cNvSpPr txBox="1"/>
              <p:nvPr/>
            </p:nvSpPr>
            <p:spPr>
              <a:xfrm>
                <a:off x="2431247" y="559824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191" name="TextBox 190">
                <a:extLst>
                  <a:ext uri="{FF2B5EF4-FFF2-40B4-BE49-F238E27FC236}">
                    <a16:creationId xmlns:a16="http://schemas.microsoft.com/office/drawing/2014/main" id="{EE40934F-B879-D0A8-7126-516AC2493FFE}"/>
                  </a:ext>
                </a:extLst>
              </p:cNvPr>
              <p:cNvSpPr txBox="1">
                <a:spLocks noRot="1" noChangeAspect="1" noMove="1" noResize="1" noEditPoints="1" noAdjustHandles="1" noChangeArrowheads="1" noChangeShapeType="1" noTextEdit="1"/>
              </p:cNvSpPr>
              <p:nvPr/>
            </p:nvSpPr>
            <p:spPr>
              <a:xfrm>
                <a:off x="2431247" y="5598241"/>
                <a:ext cx="1299971" cy="338554"/>
              </a:xfrm>
              <a:prstGeom prst="rect">
                <a:avLst/>
              </a:prstGeom>
              <a:blipFill>
                <a:blip r:embed="rId4"/>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2" name="TextBox 191">
                <a:extLst>
                  <a:ext uri="{FF2B5EF4-FFF2-40B4-BE49-F238E27FC236}">
                    <a16:creationId xmlns:a16="http://schemas.microsoft.com/office/drawing/2014/main" id="{24AF3EDC-EA53-01BF-67D3-D3854A8395C5}"/>
                  </a:ext>
                </a:extLst>
              </p:cNvPr>
              <p:cNvSpPr txBox="1"/>
              <p:nvPr/>
            </p:nvSpPr>
            <p:spPr>
              <a:xfrm rot="16200000">
                <a:off x="1096054" y="383201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192" name="TextBox 191">
                <a:extLst>
                  <a:ext uri="{FF2B5EF4-FFF2-40B4-BE49-F238E27FC236}">
                    <a16:creationId xmlns:a16="http://schemas.microsoft.com/office/drawing/2014/main" id="{24AF3EDC-EA53-01BF-67D3-D3854A8395C5}"/>
                  </a:ext>
                </a:extLst>
              </p:cNvPr>
              <p:cNvSpPr txBox="1">
                <a:spLocks noRot="1" noChangeAspect="1" noMove="1" noResize="1" noEditPoints="1" noAdjustHandles="1" noChangeArrowheads="1" noChangeShapeType="1" noTextEdit="1"/>
              </p:cNvSpPr>
              <p:nvPr/>
            </p:nvSpPr>
            <p:spPr>
              <a:xfrm rot="16200000">
                <a:off x="1096054" y="3832016"/>
                <a:ext cx="742639" cy="338554"/>
              </a:xfrm>
              <a:prstGeom prst="rect">
                <a:avLst/>
              </a:prstGeom>
              <a:blipFill>
                <a:blip r:embed="rId5"/>
                <a:stretch>
                  <a:fillRect l="-5455" r="-23636" b="-4918"/>
                </a:stretch>
              </a:blipFill>
            </p:spPr>
            <p:txBody>
              <a:bodyPr/>
              <a:lstStyle/>
              <a:p>
                <a:r>
                  <a:rPr lang="en-GB">
                    <a:noFill/>
                  </a:rPr>
                  <a:t> </a:t>
                </a:r>
              </a:p>
            </p:txBody>
          </p:sp>
        </mc:Fallback>
      </mc:AlternateContent>
    </p:spTree>
    <p:extLst>
      <p:ext uri="{BB962C8B-B14F-4D97-AF65-F5344CB8AC3E}">
        <p14:creationId xmlns:p14="http://schemas.microsoft.com/office/powerpoint/2010/main" val="2300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wipe(left)">
                                      <p:cBhvr>
                                        <p:cTn id="12" dur="500"/>
                                        <p:tgtEl>
                                          <p:spTgt spid="1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animEffect transition="in" filter="fade">
                                      <p:cBhvr>
                                        <p:cTn id="17" dur="500"/>
                                        <p:tgtEl>
                                          <p:spTgt spid="1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41"/>
                                        </p:tgtEl>
                                        <p:attrNameLst>
                                          <p:attrName>style.visibility</p:attrName>
                                        </p:attrNameLst>
                                      </p:cBhvr>
                                      <p:to>
                                        <p:strVal val="visible"/>
                                      </p:to>
                                    </p:set>
                                    <p:animEffect transition="in" filter="wipe(right)">
                                      <p:cBhvr>
                                        <p:cTn id="22" dur="500"/>
                                        <p:tgtEl>
                                          <p:spTgt spid="1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fade">
                                      <p:cBhvr>
                                        <p:cTn id="37" dur="500"/>
                                        <p:tgtEl>
                                          <p:spTgt spid="1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2"/>
                                        </p:tgtEl>
                                        <p:attrNameLst>
                                          <p:attrName>style.visibility</p:attrName>
                                        </p:attrNameLst>
                                      </p:cBhvr>
                                      <p:to>
                                        <p:strVal val="visible"/>
                                      </p:to>
                                    </p:set>
                                    <p:animEffect transition="in" filter="fade">
                                      <p:cBhvr>
                                        <p:cTn id="40" dur="500"/>
                                        <p:tgtEl>
                                          <p:spTgt spid="1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3"/>
                                        </p:tgtEl>
                                        <p:attrNameLst>
                                          <p:attrName>style.visibility</p:attrName>
                                        </p:attrNameLst>
                                      </p:cBhvr>
                                      <p:to>
                                        <p:strVal val="visible"/>
                                      </p:to>
                                    </p:set>
                                    <p:animEffect transition="in" filter="fade">
                                      <p:cBhvr>
                                        <p:cTn id="43" dur="500"/>
                                        <p:tgtEl>
                                          <p:spTgt spid="1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animEffect transition="in" filter="fade">
                                      <p:cBhvr>
                                        <p:cTn id="49" dur="500"/>
                                        <p:tgtEl>
                                          <p:spTgt spid="13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fade">
                                      <p:cBhvr>
                                        <p:cTn id="52" dur="500"/>
                                        <p:tgtEl>
                                          <p:spTgt spid="136"/>
                                        </p:tgtEl>
                                      </p:cBhvr>
                                    </p:animEffect>
                                  </p:childTnLst>
                                </p:cTn>
                              </p:par>
                            </p:childTnLst>
                          </p:cTn>
                        </p:par>
                        <p:par>
                          <p:cTn id="53" fill="hold">
                            <p:stCondLst>
                              <p:cond delay="500"/>
                            </p:stCondLst>
                            <p:childTnLst>
                              <p:par>
                                <p:cTn id="54" presetID="22" presetClass="entr" presetSubtype="2" fill="hold" nodeType="afterEffect">
                                  <p:stCondLst>
                                    <p:cond delay="0"/>
                                  </p:stCondLst>
                                  <p:childTnLst>
                                    <p:set>
                                      <p:cBhvr>
                                        <p:cTn id="55" dur="1" fill="hold">
                                          <p:stCondLst>
                                            <p:cond delay="0"/>
                                          </p:stCondLst>
                                        </p:cTn>
                                        <p:tgtEl>
                                          <p:spTgt spid="144"/>
                                        </p:tgtEl>
                                        <p:attrNameLst>
                                          <p:attrName>style.visibility</p:attrName>
                                        </p:attrNameLst>
                                      </p:cBhvr>
                                      <p:to>
                                        <p:strVal val="visible"/>
                                      </p:to>
                                    </p:set>
                                    <p:animEffect transition="in" filter="wipe(right)">
                                      <p:cBhvr>
                                        <p:cTn id="56" dur="500"/>
                                        <p:tgtEl>
                                          <p:spTgt spid="144"/>
                                        </p:tgtEl>
                                      </p:cBhvr>
                                    </p:animEffect>
                                  </p:childTnLst>
                                </p:cTn>
                              </p:par>
                              <p:par>
                                <p:cTn id="57" presetID="22" presetClass="entr" presetSubtype="2" fill="hold" nodeType="with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wipe(right)">
                                      <p:cBhvr>
                                        <p:cTn id="59" dur="500"/>
                                        <p:tgtEl>
                                          <p:spTgt spid="147"/>
                                        </p:tgtEl>
                                      </p:cBhvr>
                                    </p:animEffect>
                                  </p:childTnLst>
                                </p:cTn>
                              </p:par>
                              <p:par>
                                <p:cTn id="60" presetID="22" presetClass="entr" presetSubtype="2" fill="hold" nodeType="withEffect">
                                  <p:stCondLst>
                                    <p:cond delay="0"/>
                                  </p:stCondLst>
                                  <p:childTnLst>
                                    <p:set>
                                      <p:cBhvr>
                                        <p:cTn id="61" dur="1" fill="hold">
                                          <p:stCondLst>
                                            <p:cond delay="0"/>
                                          </p:stCondLst>
                                        </p:cTn>
                                        <p:tgtEl>
                                          <p:spTgt spid="150"/>
                                        </p:tgtEl>
                                        <p:attrNameLst>
                                          <p:attrName>style.visibility</p:attrName>
                                        </p:attrNameLst>
                                      </p:cBhvr>
                                      <p:to>
                                        <p:strVal val="visible"/>
                                      </p:to>
                                    </p:set>
                                    <p:animEffect transition="in" filter="wipe(right)">
                                      <p:cBhvr>
                                        <p:cTn id="62" dur="500"/>
                                        <p:tgtEl>
                                          <p:spTgt spid="150"/>
                                        </p:tgtEl>
                                      </p:cBhvr>
                                    </p:animEffect>
                                  </p:childTnLst>
                                </p:cTn>
                              </p:par>
                              <p:par>
                                <p:cTn id="63" presetID="22" presetClass="entr" presetSubtype="8" fill="hold" nodeType="withEffect">
                                  <p:stCondLst>
                                    <p:cond delay="0"/>
                                  </p:stCondLst>
                                  <p:childTnLst>
                                    <p:set>
                                      <p:cBhvr>
                                        <p:cTn id="64" dur="1" fill="hold">
                                          <p:stCondLst>
                                            <p:cond delay="0"/>
                                          </p:stCondLst>
                                        </p:cTn>
                                        <p:tgtEl>
                                          <p:spTgt spid="153"/>
                                        </p:tgtEl>
                                        <p:attrNameLst>
                                          <p:attrName>style.visibility</p:attrName>
                                        </p:attrNameLst>
                                      </p:cBhvr>
                                      <p:to>
                                        <p:strVal val="visible"/>
                                      </p:to>
                                    </p:set>
                                    <p:animEffect transition="in" filter="wipe(left)">
                                      <p:cBhvr>
                                        <p:cTn id="65" dur="500"/>
                                        <p:tgtEl>
                                          <p:spTgt spid="153"/>
                                        </p:tgtEl>
                                      </p:cBhvr>
                                    </p:animEffect>
                                  </p:childTnLst>
                                </p:cTn>
                              </p:par>
                              <p:par>
                                <p:cTn id="66" presetID="22" presetClass="entr" presetSubtype="8"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wipe(left)">
                                      <p:cBhvr>
                                        <p:cTn id="68" dur="500"/>
                                        <p:tgtEl>
                                          <p:spTgt spid="15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0"/>
                                        </p:tgtEl>
                                        <p:attrNameLst>
                                          <p:attrName>style.visibility</p:attrName>
                                        </p:attrNameLst>
                                      </p:cBhvr>
                                      <p:to>
                                        <p:strVal val="visible"/>
                                      </p:to>
                                    </p:set>
                                    <p:animEffect transition="in" filter="fade">
                                      <p:cBhvr>
                                        <p:cTn id="73" dur="500"/>
                                        <p:tgtEl>
                                          <p:spTgt spid="190"/>
                                        </p:tgtEl>
                                      </p:cBhvr>
                                    </p:animEffect>
                                  </p:childTnLst>
                                </p:cTn>
                              </p:par>
                            </p:childTnLst>
                          </p:cTn>
                        </p:par>
                        <p:par>
                          <p:cTn id="74" fill="hold">
                            <p:stCondLst>
                              <p:cond delay="500"/>
                            </p:stCondLst>
                            <p:childTnLst>
                              <p:par>
                                <p:cTn id="75" presetID="22" presetClass="exit" presetSubtype="2" fill="hold" nodeType="afterEffect">
                                  <p:stCondLst>
                                    <p:cond delay="0"/>
                                  </p:stCondLst>
                                  <p:childTnLst>
                                    <p:animEffect transition="out" filter="wipe(right)">
                                      <p:cBhvr>
                                        <p:cTn id="76" dur="500"/>
                                        <p:tgtEl>
                                          <p:spTgt spid="162"/>
                                        </p:tgtEl>
                                      </p:cBhvr>
                                    </p:animEffect>
                                    <p:set>
                                      <p:cBhvr>
                                        <p:cTn id="77" dur="1" fill="hold">
                                          <p:stCondLst>
                                            <p:cond delay="499"/>
                                          </p:stCondLst>
                                        </p:cTn>
                                        <p:tgtEl>
                                          <p:spTgt spid="162"/>
                                        </p:tgtEl>
                                        <p:attrNameLst>
                                          <p:attrName>style.visibility</p:attrName>
                                        </p:attrNameLst>
                                      </p:cBhvr>
                                      <p:to>
                                        <p:strVal val="hidden"/>
                                      </p:to>
                                    </p:set>
                                  </p:childTnLst>
                                </p:cTn>
                              </p:par>
                              <p:par>
                                <p:cTn id="78" presetID="22" presetClass="exit" presetSubtype="2" fill="hold" nodeType="withEffect">
                                  <p:stCondLst>
                                    <p:cond delay="0"/>
                                  </p:stCondLst>
                                  <p:childTnLst>
                                    <p:animEffect transition="out" filter="wipe(right)">
                                      <p:cBhvr>
                                        <p:cTn id="79" dur="500"/>
                                        <p:tgtEl>
                                          <p:spTgt spid="159"/>
                                        </p:tgtEl>
                                      </p:cBhvr>
                                    </p:animEffect>
                                    <p:set>
                                      <p:cBhvr>
                                        <p:cTn id="80" dur="1" fill="hold">
                                          <p:stCondLst>
                                            <p:cond delay="499"/>
                                          </p:stCondLst>
                                        </p:cTn>
                                        <p:tgtEl>
                                          <p:spTgt spid="159"/>
                                        </p:tgtEl>
                                        <p:attrNameLst>
                                          <p:attrName>style.visibility</p:attrName>
                                        </p:attrNameLst>
                                      </p:cBhvr>
                                      <p:to>
                                        <p:strVal val="hidden"/>
                                      </p:to>
                                    </p:set>
                                  </p:childTnLst>
                                </p:cTn>
                              </p:par>
                              <p:par>
                                <p:cTn id="81" presetID="22" presetClass="exit" presetSubtype="2" fill="hold" nodeType="withEffect">
                                  <p:stCondLst>
                                    <p:cond delay="0"/>
                                  </p:stCondLst>
                                  <p:childTnLst>
                                    <p:animEffect transition="out" filter="wipe(right)">
                                      <p:cBhvr>
                                        <p:cTn id="82" dur="500"/>
                                        <p:tgtEl>
                                          <p:spTgt spid="153"/>
                                        </p:tgtEl>
                                      </p:cBhvr>
                                    </p:animEffect>
                                    <p:set>
                                      <p:cBhvr>
                                        <p:cTn id="83" dur="1" fill="hold">
                                          <p:stCondLst>
                                            <p:cond delay="499"/>
                                          </p:stCondLst>
                                        </p:cTn>
                                        <p:tgtEl>
                                          <p:spTgt spid="153"/>
                                        </p:tgtEl>
                                        <p:attrNameLst>
                                          <p:attrName>style.visibility</p:attrName>
                                        </p:attrNameLst>
                                      </p:cBhvr>
                                      <p:to>
                                        <p:strVal val="hidden"/>
                                      </p:to>
                                    </p:set>
                                  </p:childTnLst>
                                </p:cTn>
                              </p:par>
                              <p:par>
                                <p:cTn id="84" presetID="22" presetClass="exit" presetSubtype="2" fill="hold" nodeType="withEffect">
                                  <p:stCondLst>
                                    <p:cond delay="0"/>
                                  </p:stCondLst>
                                  <p:childTnLst>
                                    <p:animEffect transition="out" filter="wipe(right)">
                                      <p:cBhvr>
                                        <p:cTn id="85" dur="500"/>
                                        <p:tgtEl>
                                          <p:spTgt spid="156"/>
                                        </p:tgtEl>
                                      </p:cBhvr>
                                    </p:animEffect>
                                    <p:set>
                                      <p:cBhvr>
                                        <p:cTn id="86" dur="1" fill="hold">
                                          <p:stCondLst>
                                            <p:cond delay="499"/>
                                          </p:stCondLst>
                                        </p:cTn>
                                        <p:tgtEl>
                                          <p:spTgt spid="156"/>
                                        </p:tgtEl>
                                        <p:attrNameLst>
                                          <p:attrName>style.visibility</p:attrName>
                                        </p:attrNameLst>
                                      </p:cBhvr>
                                      <p:to>
                                        <p:strVal val="hidden"/>
                                      </p:to>
                                    </p:set>
                                  </p:childTnLst>
                                </p:cTn>
                              </p:par>
                              <p:par>
                                <p:cTn id="87" presetID="22" presetClass="exit" presetSubtype="8" fill="hold" nodeType="withEffect">
                                  <p:stCondLst>
                                    <p:cond delay="0"/>
                                  </p:stCondLst>
                                  <p:childTnLst>
                                    <p:animEffect transition="out" filter="wipe(left)">
                                      <p:cBhvr>
                                        <p:cTn id="88" dur="500"/>
                                        <p:tgtEl>
                                          <p:spTgt spid="141"/>
                                        </p:tgtEl>
                                      </p:cBhvr>
                                    </p:animEffect>
                                    <p:set>
                                      <p:cBhvr>
                                        <p:cTn id="89" dur="1" fill="hold">
                                          <p:stCondLst>
                                            <p:cond delay="499"/>
                                          </p:stCondLst>
                                        </p:cTn>
                                        <p:tgtEl>
                                          <p:spTgt spid="141"/>
                                        </p:tgtEl>
                                        <p:attrNameLst>
                                          <p:attrName>style.visibility</p:attrName>
                                        </p:attrNameLst>
                                      </p:cBhvr>
                                      <p:to>
                                        <p:strVal val="hidden"/>
                                      </p:to>
                                    </p:set>
                                  </p:childTnLst>
                                </p:cTn>
                              </p:par>
                              <p:par>
                                <p:cTn id="90" presetID="22" presetClass="exit" presetSubtype="8" fill="hold" nodeType="withEffect">
                                  <p:stCondLst>
                                    <p:cond delay="0"/>
                                  </p:stCondLst>
                                  <p:childTnLst>
                                    <p:animEffect transition="out" filter="wipe(left)">
                                      <p:cBhvr>
                                        <p:cTn id="91" dur="500"/>
                                        <p:tgtEl>
                                          <p:spTgt spid="144"/>
                                        </p:tgtEl>
                                      </p:cBhvr>
                                    </p:animEffect>
                                    <p:set>
                                      <p:cBhvr>
                                        <p:cTn id="92" dur="1" fill="hold">
                                          <p:stCondLst>
                                            <p:cond delay="499"/>
                                          </p:stCondLst>
                                        </p:cTn>
                                        <p:tgtEl>
                                          <p:spTgt spid="144"/>
                                        </p:tgtEl>
                                        <p:attrNameLst>
                                          <p:attrName>style.visibility</p:attrName>
                                        </p:attrNameLst>
                                      </p:cBhvr>
                                      <p:to>
                                        <p:strVal val="hidden"/>
                                      </p:to>
                                    </p:set>
                                  </p:childTnLst>
                                </p:cTn>
                              </p:par>
                              <p:par>
                                <p:cTn id="93" presetID="22" presetClass="exit" presetSubtype="8" fill="hold" nodeType="withEffect">
                                  <p:stCondLst>
                                    <p:cond delay="0"/>
                                  </p:stCondLst>
                                  <p:childTnLst>
                                    <p:animEffect transition="out" filter="wipe(left)">
                                      <p:cBhvr>
                                        <p:cTn id="94" dur="500"/>
                                        <p:tgtEl>
                                          <p:spTgt spid="147"/>
                                        </p:tgtEl>
                                      </p:cBhvr>
                                    </p:animEffect>
                                    <p:set>
                                      <p:cBhvr>
                                        <p:cTn id="95" dur="1" fill="hold">
                                          <p:stCondLst>
                                            <p:cond delay="499"/>
                                          </p:stCondLst>
                                        </p:cTn>
                                        <p:tgtEl>
                                          <p:spTgt spid="147"/>
                                        </p:tgtEl>
                                        <p:attrNameLst>
                                          <p:attrName>style.visibility</p:attrName>
                                        </p:attrNameLst>
                                      </p:cBhvr>
                                      <p:to>
                                        <p:strVal val="hidden"/>
                                      </p:to>
                                    </p:set>
                                  </p:childTnLst>
                                </p:cTn>
                              </p:par>
                              <p:par>
                                <p:cTn id="96" presetID="22" presetClass="exit" presetSubtype="8" fill="hold" nodeType="withEffect">
                                  <p:stCondLst>
                                    <p:cond delay="0"/>
                                  </p:stCondLst>
                                  <p:childTnLst>
                                    <p:animEffect transition="out" filter="wipe(left)">
                                      <p:cBhvr>
                                        <p:cTn id="97" dur="500"/>
                                        <p:tgtEl>
                                          <p:spTgt spid="150"/>
                                        </p:tgtEl>
                                      </p:cBhvr>
                                    </p:animEffect>
                                    <p:set>
                                      <p:cBhvr>
                                        <p:cTn id="98" dur="1" fill="hold">
                                          <p:stCondLst>
                                            <p:cond delay="499"/>
                                          </p:stCondLst>
                                        </p:cTn>
                                        <p:tgtEl>
                                          <p:spTgt spid="150"/>
                                        </p:tgtEl>
                                        <p:attrNameLst>
                                          <p:attrName>style.visibility</p:attrName>
                                        </p:attrNameLst>
                                      </p:cBhvr>
                                      <p:to>
                                        <p:strVal val="hidden"/>
                                      </p:to>
                                    </p:se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83"/>
                                        </p:tgtEl>
                                        <p:attrNameLst>
                                          <p:attrName>style.visibility</p:attrName>
                                        </p:attrNameLst>
                                      </p:cBhvr>
                                      <p:to>
                                        <p:strVal val="visible"/>
                                      </p:to>
                                    </p:set>
                                    <p:animEffect transition="in" filter="wipe(right)">
                                      <p:cBhvr>
                                        <p:cTn id="102" dur="500"/>
                                        <p:tgtEl>
                                          <p:spTgt spid="183"/>
                                        </p:tgtEl>
                                      </p:cBhvr>
                                    </p:animEffect>
                                  </p:childTnLst>
                                </p:cTn>
                              </p:par>
                              <p:par>
                                <p:cTn id="103" presetID="22" presetClass="entr" presetSubtype="2" fill="hold" nodeType="withEffect">
                                  <p:stCondLst>
                                    <p:cond delay="0"/>
                                  </p:stCondLst>
                                  <p:childTnLst>
                                    <p:set>
                                      <p:cBhvr>
                                        <p:cTn id="104" dur="1" fill="hold">
                                          <p:stCondLst>
                                            <p:cond delay="0"/>
                                          </p:stCondLst>
                                        </p:cTn>
                                        <p:tgtEl>
                                          <p:spTgt spid="186"/>
                                        </p:tgtEl>
                                        <p:attrNameLst>
                                          <p:attrName>style.visibility</p:attrName>
                                        </p:attrNameLst>
                                      </p:cBhvr>
                                      <p:to>
                                        <p:strVal val="visible"/>
                                      </p:to>
                                    </p:set>
                                    <p:animEffect transition="in" filter="wipe(right)">
                                      <p:cBhvr>
                                        <p:cTn id="105" dur="500"/>
                                        <p:tgtEl>
                                          <p:spTgt spid="186"/>
                                        </p:tgtEl>
                                      </p:cBhvr>
                                    </p:animEffect>
                                  </p:childTnLst>
                                </p:cTn>
                              </p:par>
                              <p:par>
                                <p:cTn id="106" presetID="22" presetClass="entr" presetSubtype="2" fill="hold" nodeType="withEffect">
                                  <p:stCondLst>
                                    <p:cond delay="0"/>
                                  </p:stCondLst>
                                  <p:childTnLst>
                                    <p:set>
                                      <p:cBhvr>
                                        <p:cTn id="107" dur="1" fill="hold">
                                          <p:stCondLst>
                                            <p:cond delay="0"/>
                                          </p:stCondLst>
                                        </p:cTn>
                                        <p:tgtEl>
                                          <p:spTgt spid="180"/>
                                        </p:tgtEl>
                                        <p:attrNameLst>
                                          <p:attrName>style.visibility</p:attrName>
                                        </p:attrNameLst>
                                      </p:cBhvr>
                                      <p:to>
                                        <p:strVal val="visible"/>
                                      </p:to>
                                    </p:set>
                                    <p:animEffect transition="in" filter="wipe(right)">
                                      <p:cBhvr>
                                        <p:cTn id="108" dur="500"/>
                                        <p:tgtEl>
                                          <p:spTgt spid="180"/>
                                        </p:tgtEl>
                                      </p:cBhvr>
                                    </p:animEffect>
                                  </p:childTnLst>
                                </p:cTn>
                              </p:par>
                              <p:par>
                                <p:cTn id="109" presetID="22" presetClass="entr" presetSubtype="2" fill="hold" nodeType="with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wipe(right)">
                                      <p:cBhvr>
                                        <p:cTn id="111" dur="500"/>
                                        <p:tgtEl>
                                          <p:spTgt spid="177"/>
                                        </p:tgtEl>
                                      </p:cBhvr>
                                    </p:animEffect>
                                  </p:childTnLst>
                                </p:cTn>
                              </p:par>
                              <p:par>
                                <p:cTn id="112" presetID="22" presetClass="entr" presetSubtype="8" fill="hold" nodeType="withEffect">
                                  <p:stCondLst>
                                    <p:cond delay="0"/>
                                  </p:stCondLst>
                                  <p:childTnLst>
                                    <p:set>
                                      <p:cBhvr>
                                        <p:cTn id="113" dur="1" fill="hold">
                                          <p:stCondLst>
                                            <p:cond delay="0"/>
                                          </p:stCondLst>
                                        </p:cTn>
                                        <p:tgtEl>
                                          <p:spTgt spid="174"/>
                                        </p:tgtEl>
                                        <p:attrNameLst>
                                          <p:attrName>style.visibility</p:attrName>
                                        </p:attrNameLst>
                                      </p:cBhvr>
                                      <p:to>
                                        <p:strVal val="visible"/>
                                      </p:to>
                                    </p:set>
                                    <p:animEffect transition="in" filter="wipe(left)">
                                      <p:cBhvr>
                                        <p:cTn id="114" dur="500"/>
                                        <p:tgtEl>
                                          <p:spTgt spid="174"/>
                                        </p:tgtEl>
                                      </p:cBhvr>
                                    </p:animEffect>
                                  </p:childTnLst>
                                </p:cTn>
                              </p:par>
                              <p:par>
                                <p:cTn id="115" presetID="22" presetClass="entr" presetSubtype="8" fill="hold" nodeType="withEffect">
                                  <p:stCondLst>
                                    <p:cond delay="0"/>
                                  </p:stCondLst>
                                  <p:childTnLst>
                                    <p:set>
                                      <p:cBhvr>
                                        <p:cTn id="116" dur="1" fill="hold">
                                          <p:stCondLst>
                                            <p:cond delay="0"/>
                                          </p:stCondLst>
                                        </p:cTn>
                                        <p:tgtEl>
                                          <p:spTgt spid="171"/>
                                        </p:tgtEl>
                                        <p:attrNameLst>
                                          <p:attrName>style.visibility</p:attrName>
                                        </p:attrNameLst>
                                      </p:cBhvr>
                                      <p:to>
                                        <p:strVal val="visible"/>
                                      </p:to>
                                    </p:set>
                                    <p:animEffect transition="in" filter="wipe(left)">
                                      <p:cBhvr>
                                        <p:cTn id="117" dur="500"/>
                                        <p:tgtEl>
                                          <p:spTgt spid="171"/>
                                        </p:tgtEl>
                                      </p:cBhvr>
                                    </p:animEffect>
                                  </p:childTnLst>
                                </p:cTn>
                              </p:par>
                              <p:par>
                                <p:cTn id="118" presetID="22" presetClass="entr" presetSubtype="8" fill="hold" nodeType="withEffect">
                                  <p:stCondLst>
                                    <p:cond delay="0"/>
                                  </p:stCondLst>
                                  <p:childTnLst>
                                    <p:set>
                                      <p:cBhvr>
                                        <p:cTn id="119" dur="1" fill="hold">
                                          <p:stCondLst>
                                            <p:cond delay="0"/>
                                          </p:stCondLst>
                                        </p:cTn>
                                        <p:tgtEl>
                                          <p:spTgt spid="165"/>
                                        </p:tgtEl>
                                        <p:attrNameLst>
                                          <p:attrName>style.visibility</p:attrName>
                                        </p:attrNameLst>
                                      </p:cBhvr>
                                      <p:to>
                                        <p:strVal val="visible"/>
                                      </p:to>
                                    </p:set>
                                    <p:animEffect transition="in" filter="wipe(left)">
                                      <p:cBhvr>
                                        <p:cTn id="120" dur="500"/>
                                        <p:tgtEl>
                                          <p:spTgt spid="165"/>
                                        </p:tgtEl>
                                      </p:cBhvr>
                                    </p:animEffect>
                                  </p:childTnLst>
                                </p:cTn>
                              </p:par>
                              <p:par>
                                <p:cTn id="121" presetID="22" presetClass="entr" presetSubtype="8" fill="hold" nodeType="withEffect">
                                  <p:stCondLst>
                                    <p:cond delay="0"/>
                                  </p:stCondLst>
                                  <p:childTnLst>
                                    <p:set>
                                      <p:cBhvr>
                                        <p:cTn id="122" dur="1" fill="hold">
                                          <p:stCondLst>
                                            <p:cond delay="0"/>
                                          </p:stCondLst>
                                        </p:cTn>
                                        <p:tgtEl>
                                          <p:spTgt spid="168"/>
                                        </p:tgtEl>
                                        <p:attrNameLst>
                                          <p:attrName>style.visibility</p:attrName>
                                        </p:attrNameLst>
                                      </p:cBhvr>
                                      <p:to>
                                        <p:strVal val="visible"/>
                                      </p:to>
                                    </p:set>
                                    <p:animEffect transition="in" filter="wipe(left)">
                                      <p:cBhvr>
                                        <p:cTn id="123" dur="500"/>
                                        <p:tgtEl>
                                          <p:spTgt spid="168"/>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6">
                                            <p:txEl>
                                              <p:pRg st="0" end="0"/>
                                            </p:txEl>
                                          </p:spTgt>
                                        </p:tgtEl>
                                        <p:attrNameLst>
                                          <p:attrName>style.visibility</p:attrName>
                                        </p:attrNameLst>
                                      </p:cBhvr>
                                      <p:to>
                                        <p:strVal val="visible"/>
                                      </p:to>
                                    </p:set>
                                    <p:animEffect transition="in" filter="fade">
                                      <p:cBhvr>
                                        <p:cTn id="128" dur="500"/>
                                        <p:tgtEl>
                                          <p:spTgt spid="6">
                                            <p:txEl>
                                              <p:pRg st="0" end="0"/>
                                            </p:txEl>
                                          </p:spTgt>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6">
                                            <p:txEl>
                                              <p:pRg st="1" end="1"/>
                                            </p:txEl>
                                          </p:spTgt>
                                        </p:tgtEl>
                                        <p:attrNameLst>
                                          <p:attrName>style.visibility</p:attrName>
                                        </p:attrNameLst>
                                      </p:cBhvr>
                                      <p:to>
                                        <p:strVal val="visible"/>
                                      </p:to>
                                    </p:set>
                                    <p:animEffect transition="in" filter="fade">
                                      <p:cBhvr>
                                        <p:cTn id="133" dur="500"/>
                                        <p:tgtEl>
                                          <p:spTgt spid="6">
                                            <p:txEl>
                                              <p:pRg st="1" end="1"/>
                                            </p:txEl>
                                          </p:spTgt>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6">
                                            <p:txEl>
                                              <p:pRg st="2" end="2"/>
                                            </p:txEl>
                                          </p:spTgt>
                                        </p:tgtEl>
                                        <p:attrNameLst>
                                          <p:attrName>style.visibility</p:attrName>
                                        </p:attrNameLst>
                                      </p:cBhvr>
                                      <p:to>
                                        <p:strVal val="visible"/>
                                      </p:to>
                                    </p:set>
                                    <p:animEffect transition="in" filter="fade">
                                      <p:cBhvr>
                                        <p:cTn id="138" dur="500"/>
                                        <p:tgtEl>
                                          <p:spTgt spid="6">
                                            <p:txEl>
                                              <p:pRg st="2" end="2"/>
                                            </p:txEl>
                                          </p:spTgt>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
                                            <p:txEl>
                                              <p:pRg st="3" end="3"/>
                                            </p:txEl>
                                          </p:spTgt>
                                        </p:tgtEl>
                                        <p:attrNameLst>
                                          <p:attrName>style.visibility</p:attrName>
                                        </p:attrNameLst>
                                      </p:cBhvr>
                                      <p:to>
                                        <p:strVal val="visible"/>
                                      </p:to>
                                    </p:set>
                                    <p:animEffect transition="in" filter="fade">
                                      <p:cBhvr>
                                        <p:cTn id="143"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133" grpId="0" animBg="1"/>
      <p:bldP spid="135" grpId="0" animBg="1"/>
      <p:bldP spid="130" grpId="0" animBg="1"/>
      <p:bldP spid="131" grpId="0" animBg="1"/>
      <p:bldP spid="132" grpId="0" animBg="1"/>
      <p:bldP spid="134" grpId="0" animBg="1"/>
      <p:bldP spid="136" grpId="0" animBg="1"/>
      <p:bldP spid="137" grpId="0" animBg="1"/>
      <p:bldP spid="138" grpId="0" animBg="1"/>
      <p:bldP spid="19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21750-4B86-6EF1-3974-AEF854AE06EB}"/>
              </a:ext>
            </a:extLst>
          </p:cNvPr>
          <p:cNvSpPr>
            <a:spLocks noGrp="1"/>
          </p:cNvSpPr>
          <p:nvPr>
            <p:ph type="title"/>
          </p:nvPr>
        </p:nvSpPr>
        <p:spPr/>
        <p:txBody>
          <a:bodyPr/>
          <a:lstStyle/>
          <a:p>
            <a:r>
              <a:rPr lang="en-GB" dirty="0"/>
              <a:t>Contents</a:t>
            </a:r>
          </a:p>
        </p:txBody>
      </p:sp>
      <p:sp>
        <p:nvSpPr>
          <p:cNvPr id="3" name="Content Placeholder 2">
            <a:extLst>
              <a:ext uri="{FF2B5EF4-FFF2-40B4-BE49-F238E27FC236}">
                <a16:creationId xmlns:a16="http://schemas.microsoft.com/office/drawing/2014/main" id="{17EFB39B-B7EF-4D23-7ABD-7B14C45D88F5}"/>
              </a:ext>
            </a:extLst>
          </p:cNvPr>
          <p:cNvSpPr>
            <a:spLocks noGrp="1"/>
          </p:cNvSpPr>
          <p:nvPr>
            <p:ph idx="1"/>
          </p:nvPr>
        </p:nvSpPr>
        <p:spPr/>
        <p:txBody>
          <a:bodyPr/>
          <a:lstStyle/>
          <a:p>
            <a:pPr marL="514350" indent="-514350">
              <a:buFont typeface="+mj-lt"/>
              <a:buAutoNum type="arabicPeriod"/>
            </a:pPr>
            <a:r>
              <a:rPr lang="en-GB" dirty="0"/>
              <a:t>Introduction to machine learning and artificial neural networks</a:t>
            </a:r>
          </a:p>
          <a:p>
            <a:pPr marL="514350" indent="-514350">
              <a:buFont typeface="+mj-lt"/>
              <a:buAutoNum type="arabicPeriod"/>
            </a:pPr>
            <a:r>
              <a:rPr lang="en-GB" dirty="0"/>
              <a:t>Hands-on: Linear regression</a:t>
            </a:r>
          </a:p>
          <a:p>
            <a:pPr marL="514350" indent="-514350">
              <a:buFont typeface="+mj-lt"/>
              <a:buAutoNum type="arabicPeriod"/>
            </a:pPr>
            <a:r>
              <a:rPr lang="en-GB" dirty="0"/>
              <a:t>Introduction to dense neural networks</a:t>
            </a:r>
          </a:p>
          <a:p>
            <a:pPr marL="514350" indent="-514350">
              <a:buFont typeface="+mj-lt"/>
              <a:buAutoNum type="arabicPeriod"/>
            </a:pPr>
            <a:r>
              <a:rPr lang="en-GB" dirty="0"/>
              <a:t>Hands-on: Image classification using dense neural networks</a:t>
            </a:r>
          </a:p>
          <a:p>
            <a:pPr marL="514350" indent="-514350">
              <a:buFont typeface="+mj-lt"/>
              <a:buAutoNum type="arabicPeriod"/>
            </a:pPr>
            <a:r>
              <a:rPr lang="en-GB" dirty="0"/>
              <a:t>Introduction to convolutional neural networks</a:t>
            </a:r>
          </a:p>
          <a:p>
            <a:pPr marL="514350" indent="-514350">
              <a:buFont typeface="+mj-lt"/>
              <a:buAutoNum type="arabicPeriod"/>
            </a:pPr>
            <a:r>
              <a:rPr lang="en-GB" dirty="0"/>
              <a:t>Hands-on: Image classification using convolutional neural networks</a:t>
            </a:r>
          </a:p>
        </p:txBody>
      </p:sp>
    </p:spTree>
    <p:extLst>
      <p:ext uri="{BB962C8B-B14F-4D97-AF65-F5344CB8AC3E}">
        <p14:creationId xmlns:p14="http://schemas.microsoft.com/office/powerpoint/2010/main" val="171403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The gradient descent algorithm</a:t>
            </a:r>
          </a:p>
        </p:txBody>
      </p:sp>
      <p:sp>
        <p:nvSpPr>
          <p:cNvPr id="7" name="Content Placeholder 6">
            <a:extLst>
              <a:ext uri="{FF2B5EF4-FFF2-40B4-BE49-F238E27FC236}">
                <a16:creationId xmlns:a16="http://schemas.microsoft.com/office/drawing/2014/main" id="{CE793756-0334-89AF-7605-E91DC8819332}"/>
              </a:ext>
            </a:extLst>
          </p:cNvPr>
          <p:cNvSpPr>
            <a:spLocks noGrp="1"/>
          </p:cNvSpPr>
          <p:nvPr>
            <p:ph sz="half" idx="2"/>
          </p:nvPr>
        </p:nvSpPr>
        <p:spPr/>
        <p:txBody>
          <a:bodyPr/>
          <a:lstStyle/>
          <a:p>
            <a:r>
              <a:rPr lang="en-GB" dirty="0"/>
              <a:t>The </a:t>
            </a:r>
            <a:r>
              <a:rPr lang="en-GB" b="1" dirty="0"/>
              <a:t>gradient descent </a:t>
            </a:r>
            <a:r>
              <a:rPr lang="en-GB" dirty="0"/>
              <a:t>algorithm is an iterative method to find the minimum of a differentiable function.</a:t>
            </a:r>
          </a:p>
          <a:p>
            <a:r>
              <a:rPr lang="en-GB" dirty="0"/>
              <a:t>In each iteration, the algorithm takes a step towards the minimum.</a:t>
            </a:r>
          </a:p>
          <a:p>
            <a:r>
              <a:rPr lang="en-GB" dirty="0"/>
              <a:t>The size of the steps is proportional to the gradient and to a parameter called </a:t>
            </a:r>
            <a:r>
              <a:rPr lang="en-GB" b="1" dirty="0"/>
              <a:t>learning rate</a:t>
            </a:r>
            <a:r>
              <a:rPr lang="en-GB" dirty="0"/>
              <a:t>.</a:t>
            </a:r>
          </a:p>
        </p:txBody>
      </p:sp>
      <p:sp>
        <p:nvSpPr>
          <p:cNvPr id="18" name="Freeform: Shape 17">
            <a:extLst>
              <a:ext uri="{FF2B5EF4-FFF2-40B4-BE49-F238E27FC236}">
                <a16:creationId xmlns:a16="http://schemas.microsoft.com/office/drawing/2014/main" id="{9ADE6F78-F92C-28B5-BF23-2B2BD9B20ECD}"/>
              </a:ext>
            </a:extLst>
          </p:cNvPr>
          <p:cNvSpPr/>
          <p:nvPr/>
        </p:nvSpPr>
        <p:spPr>
          <a:xfrm>
            <a:off x="1775761" y="2522674"/>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C421958A-F6E2-480C-33A9-E9C58ECBAF1B}"/>
              </a:ext>
            </a:extLst>
          </p:cNvPr>
          <p:cNvSpPr/>
          <p:nvPr/>
        </p:nvSpPr>
        <p:spPr>
          <a:xfrm>
            <a:off x="4054520" y="3407226"/>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3AA3A9E9-0041-6C43-2F20-B489F1A52A24}"/>
              </a:ext>
            </a:extLst>
          </p:cNvPr>
          <p:cNvSpPr/>
          <p:nvPr/>
        </p:nvSpPr>
        <p:spPr>
          <a:xfrm>
            <a:off x="3655372" y="4432451"/>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B9D88EBC-6206-BD16-1F27-0ECA6E1165CD}"/>
              </a:ext>
            </a:extLst>
          </p:cNvPr>
          <p:cNvSpPr/>
          <p:nvPr/>
        </p:nvSpPr>
        <p:spPr>
          <a:xfrm>
            <a:off x="3407881" y="4820554"/>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9652FE5F-508A-1ECE-1B7E-415AC1706C13}"/>
              </a:ext>
            </a:extLst>
          </p:cNvPr>
          <p:cNvSpPr/>
          <p:nvPr/>
        </p:nvSpPr>
        <p:spPr>
          <a:xfrm>
            <a:off x="3238082" y="4977210"/>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C9C70B9E-0B7E-5760-1D65-09ABE35CD190}"/>
              </a:ext>
            </a:extLst>
          </p:cNvPr>
          <p:cNvSpPr/>
          <p:nvPr/>
        </p:nvSpPr>
        <p:spPr>
          <a:xfrm>
            <a:off x="3150278" y="5023220"/>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7698D2C1-7D7D-28FB-364B-492704EDF1C8}"/>
              </a:ext>
            </a:extLst>
          </p:cNvPr>
          <p:cNvSpPr/>
          <p:nvPr/>
        </p:nvSpPr>
        <p:spPr>
          <a:xfrm>
            <a:off x="3088253" y="5041349"/>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49BF831A-B7C9-C7D0-3411-6EA6E49E8F93}"/>
              </a:ext>
            </a:extLst>
          </p:cNvPr>
          <p:cNvSpPr/>
          <p:nvPr/>
        </p:nvSpPr>
        <p:spPr>
          <a:xfrm>
            <a:off x="3055445" y="5046116"/>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521D4960-9594-6EDF-1E8D-E364FA034A28}"/>
              </a:ext>
            </a:extLst>
          </p:cNvPr>
          <p:cNvSpPr/>
          <p:nvPr/>
        </p:nvSpPr>
        <p:spPr>
          <a:xfrm>
            <a:off x="3051386" y="5046472"/>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9FB00CD8-F5C6-25AC-AC4B-0A1F87927277}"/>
              </a:ext>
            </a:extLst>
          </p:cNvPr>
          <p:cNvSpPr/>
          <p:nvPr/>
        </p:nvSpPr>
        <p:spPr>
          <a:xfrm>
            <a:off x="1647048" y="2394522"/>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B6D308BC-2E1E-58D3-42C4-7194C97E64C5}"/>
              </a:ext>
            </a:extLst>
          </p:cNvPr>
          <p:cNvSpPr/>
          <p:nvPr/>
        </p:nvSpPr>
        <p:spPr>
          <a:xfrm>
            <a:off x="1647048" y="5213858"/>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31" name="Content Placeholder 12">
            <a:extLst>
              <a:ext uri="{FF2B5EF4-FFF2-40B4-BE49-F238E27FC236}">
                <a16:creationId xmlns:a16="http://schemas.microsoft.com/office/drawing/2014/main" id="{E6B2E8DA-078C-EEFB-AD21-C98312CEFE59}"/>
              </a:ext>
            </a:extLst>
          </p:cNvPr>
          <p:cNvGrpSpPr/>
          <p:nvPr/>
        </p:nvGrpSpPr>
        <p:grpSpPr>
          <a:xfrm>
            <a:off x="3709265" y="3480878"/>
            <a:ext cx="369486" cy="927684"/>
            <a:chOff x="3602585" y="3678998"/>
            <a:chExt cx="369486" cy="927684"/>
          </a:xfrm>
          <a:noFill/>
        </p:grpSpPr>
        <p:sp>
          <p:nvSpPr>
            <p:cNvPr id="32" name="Freeform: Shape 31">
              <a:extLst>
                <a:ext uri="{FF2B5EF4-FFF2-40B4-BE49-F238E27FC236}">
                  <a16:creationId xmlns:a16="http://schemas.microsoft.com/office/drawing/2014/main" id="{7D07CF63-C271-3311-5C52-49B197BA5C49}"/>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DF73F7FB-73B0-5260-FEB9-7310F94CE9B0}"/>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34" name="Content Placeholder 12">
            <a:extLst>
              <a:ext uri="{FF2B5EF4-FFF2-40B4-BE49-F238E27FC236}">
                <a16:creationId xmlns:a16="http://schemas.microsoft.com/office/drawing/2014/main" id="{68E45BD0-CF55-D774-9B3E-1105B2B2F764}"/>
              </a:ext>
            </a:extLst>
          </p:cNvPr>
          <p:cNvGrpSpPr/>
          <p:nvPr/>
        </p:nvGrpSpPr>
        <p:grpSpPr>
          <a:xfrm>
            <a:off x="3481692" y="4502769"/>
            <a:ext cx="191225" cy="299859"/>
            <a:chOff x="3375012" y="4700889"/>
            <a:chExt cx="191225" cy="299859"/>
          </a:xfrm>
          <a:noFill/>
        </p:grpSpPr>
        <p:sp>
          <p:nvSpPr>
            <p:cNvPr id="35" name="Freeform: Shape 34">
              <a:extLst>
                <a:ext uri="{FF2B5EF4-FFF2-40B4-BE49-F238E27FC236}">
                  <a16:creationId xmlns:a16="http://schemas.microsoft.com/office/drawing/2014/main" id="{471CC680-0EFB-931D-115D-E7A6313335FB}"/>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96F2C469-28BD-E2A6-2458-39562169CFB2}"/>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37" name="Content Placeholder 12">
            <a:extLst>
              <a:ext uri="{FF2B5EF4-FFF2-40B4-BE49-F238E27FC236}">
                <a16:creationId xmlns:a16="http://schemas.microsoft.com/office/drawing/2014/main" id="{8AA898B2-F2DD-199E-105F-86EF6C548DFE}"/>
              </a:ext>
            </a:extLst>
          </p:cNvPr>
          <p:cNvGrpSpPr/>
          <p:nvPr/>
        </p:nvGrpSpPr>
        <p:grpSpPr>
          <a:xfrm>
            <a:off x="3325024" y="4884503"/>
            <a:ext cx="92929" cy="85752"/>
            <a:chOff x="3218344" y="5082623"/>
            <a:chExt cx="92929" cy="85752"/>
          </a:xfrm>
          <a:noFill/>
        </p:grpSpPr>
        <p:sp>
          <p:nvSpPr>
            <p:cNvPr id="38" name="Freeform: Shape 37">
              <a:extLst>
                <a:ext uri="{FF2B5EF4-FFF2-40B4-BE49-F238E27FC236}">
                  <a16:creationId xmlns:a16="http://schemas.microsoft.com/office/drawing/2014/main" id="{1DAED4B9-67DF-D3BE-F541-51D6A3AA6116}"/>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0B14E662-C620-73F1-F56A-8459B66D470E}"/>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40" name="Content Placeholder 12">
            <a:extLst>
              <a:ext uri="{FF2B5EF4-FFF2-40B4-BE49-F238E27FC236}">
                <a16:creationId xmlns:a16="http://schemas.microsoft.com/office/drawing/2014/main" id="{D26B597B-FBBF-34DA-1953-AEA2335D4E4C}"/>
              </a:ext>
            </a:extLst>
          </p:cNvPr>
          <p:cNvGrpSpPr/>
          <p:nvPr/>
        </p:nvGrpSpPr>
        <p:grpSpPr>
          <a:xfrm>
            <a:off x="3238290" y="4956754"/>
            <a:ext cx="99686" cy="78428"/>
            <a:chOff x="3131610" y="5154874"/>
            <a:chExt cx="99686" cy="78428"/>
          </a:xfrm>
          <a:noFill/>
        </p:grpSpPr>
        <p:sp>
          <p:nvSpPr>
            <p:cNvPr id="41" name="Freeform: Shape 40">
              <a:extLst>
                <a:ext uri="{FF2B5EF4-FFF2-40B4-BE49-F238E27FC236}">
                  <a16:creationId xmlns:a16="http://schemas.microsoft.com/office/drawing/2014/main" id="{72296570-DB2C-DD38-8F6F-6DD478C97A3E}"/>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F58B1F7D-EA07-665A-36DB-1C8B2B5C1CA4}"/>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43" name="Content Placeholder 12">
            <a:extLst>
              <a:ext uri="{FF2B5EF4-FFF2-40B4-BE49-F238E27FC236}">
                <a16:creationId xmlns:a16="http://schemas.microsoft.com/office/drawing/2014/main" id="{5B9592B2-F848-CA7B-F9D8-27D95E2A880F}"/>
              </a:ext>
            </a:extLst>
          </p:cNvPr>
          <p:cNvGrpSpPr/>
          <p:nvPr/>
        </p:nvGrpSpPr>
        <p:grpSpPr>
          <a:xfrm>
            <a:off x="3145842" y="5009692"/>
            <a:ext cx="97010" cy="78111"/>
            <a:chOff x="3039162" y="5207812"/>
            <a:chExt cx="97010" cy="78111"/>
          </a:xfrm>
          <a:noFill/>
        </p:grpSpPr>
        <p:sp>
          <p:nvSpPr>
            <p:cNvPr id="44" name="Freeform: Shape 43">
              <a:extLst>
                <a:ext uri="{FF2B5EF4-FFF2-40B4-BE49-F238E27FC236}">
                  <a16:creationId xmlns:a16="http://schemas.microsoft.com/office/drawing/2014/main" id="{58733CA5-E166-B220-F051-BC1741ACE3F0}"/>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D60D2876-3A02-D701-81DC-7F5769D33455}"/>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46" name="Content Placeholder 12">
            <a:extLst>
              <a:ext uri="{FF2B5EF4-FFF2-40B4-BE49-F238E27FC236}">
                <a16:creationId xmlns:a16="http://schemas.microsoft.com/office/drawing/2014/main" id="{7E83320A-F63E-502F-8766-A2EC8016348C}"/>
              </a:ext>
            </a:extLst>
          </p:cNvPr>
          <p:cNvGrpSpPr/>
          <p:nvPr/>
        </p:nvGrpSpPr>
        <p:grpSpPr>
          <a:xfrm>
            <a:off x="3116730" y="5028216"/>
            <a:ext cx="91043" cy="80527"/>
            <a:chOff x="3010050" y="5226336"/>
            <a:chExt cx="91043" cy="80527"/>
          </a:xfrm>
          <a:noFill/>
        </p:grpSpPr>
        <p:sp>
          <p:nvSpPr>
            <p:cNvPr id="47" name="Freeform: Shape 46">
              <a:extLst>
                <a:ext uri="{FF2B5EF4-FFF2-40B4-BE49-F238E27FC236}">
                  <a16:creationId xmlns:a16="http://schemas.microsoft.com/office/drawing/2014/main" id="{EEAC7B11-9E25-7255-7042-0093F46EB2A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AF185A9-DA62-F28A-2481-9368A18A0809}"/>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49" name="Content Placeholder 12">
            <a:extLst>
              <a:ext uri="{FF2B5EF4-FFF2-40B4-BE49-F238E27FC236}">
                <a16:creationId xmlns:a16="http://schemas.microsoft.com/office/drawing/2014/main" id="{45606052-9BE6-723D-4D39-2BF3C88B4BEF}"/>
              </a:ext>
            </a:extLst>
          </p:cNvPr>
          <p:cNvGrpSpPr/>
          <p:nvPr/>
        </p:nvGrpSpPr>
        <p:grpSpPr>
          <a:xfrm>
            <a:off x="3093361" y="5034433"/>
            <a:ext cx="108792" cy="81048"/>
            <a:chOff x="2986681" y="5232553"/>
            <a:chExt cx="108792" cy="81048"/>
          </a:xfrm>
          <a:noFill/>
        </p:grpSpPr>
        <p:sp>
          <p:nvSpPr>
            <p:cNvPr id="50" name="Freeform: Shape 49">
              <a:extLst>
                <a:ext uri="{FF2B5EF4-FFF2-40B4-BE49-F238E27FC236}">
                  <a16:creationId xmlns:a16="http://schemas.microsoft.com/office/drawing/2014/main" id="{4A0A78BC-196B-BF17-15AB-3B7FED90973C}"/>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005656D6-9A73-4A9D-62AE-F19877C60D69}"/>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52" name="Content Placeholder 12">
            <a:extLst>
              <a:ext uri="{FF2B5EF4-FFF2-40B4-BE49-F238E27FC236}">
                <a16:creationId xmlns:a16="http://schemas.microsoft.com/office/drawing/2014/main" id="{7A6E2513-35B5-61AA-1F99-468223B3AC60}"/>
              </a:ext>
            </a:extLst>
          </p:cNvPr>
          <p:cNvGrpSpPr/>
          <p:nvPr/>
        </p:nvGrpSpPr>
        <p:grpSpPr>
          <a:xfrm>
            <a:off x="3086715" y="5038946"/>
            <a:ext cx="96750" cy="81251"/>
            <a:chOff x="2980035" y="5237066"/>
            <a:chExt cx="96750" cy="81251"/>
          </a:xfrm>
          <a:noFill/>
        </p:grpSpPr>
        <p:sp>
          <p:nvSpPr>
            <p:cNvPr id="53" name="Freeform: Shape 52">
              <a:extLst>
                <a:ext uri="{FF2B5EF4-FFF2-40B4-BE49-F238E27FC236}">
                  <a16:creationId xmlns:a16="http://schemas.microsoft.com/office/drawing/2014/main" id="{B24503DB-AC57-DB1C-949D-421DD54F9B3F}"/>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8F480EF5-64C2-34BE-E6D9-84BD0C7F69C3}"/>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4E645AA-DE3C-252B-2E0F-011A26F4DBD2}"/>
                  </a:ext>
                </a:extLst>
              </p:cNvPr>
              <p:cNvSpPr txBox="1"/>
              <p:nvPr/>
            </p:nvSpPr>
            <p:spPr>
              <a:xfrm>
                <a:off x="2431247" y="524010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55" name="TextBox 54">
                <a:extLst>
                  <a:ext uri="{FF2B5EF4-FFF2-40B4-BE49-F238E27FC236}">
                    <a16:creationId xmlns:a16="http://schemas.microsoft.com/office/drawing/2014/main" id="{D4E645AA-DE3C-252B-2E0F-011A26F4DBD2}"/>
                  </a:ext>
                </a:extLst>
              </p:cNvPr>
              <p:cNvSpPr txBox="1">
                <a:spLocks noRot="1" noChangeAspect="1" noMove="1" noResize="1" noEditPoints="1" noAdjustHandles="1" noChangeArrowheads="1" noChangeShapeType="1" noTextEdit="1"/>
              </p:cNvSpPr>
              <p:nvPr/>
            </p:nvSpPr>
            <p:spPr>
              <a:xfrm>
                <a:off x="2431247" y="5240101"/>
                <a:ext cx="1299971" cy="338554"/>
              </a:xfrm>
              <a:prstGeom prst="rect">
                <a:avLst/>
              </a:prstGeom>
              <a:blipFill>
                <a:blip r:embed="rId3"/>
                <a:stretch>
                  <a:fillRect l="-2817"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563ACCC-0FFE-D540-EF4B-7D422A225317}"/>
                  </a:ext>
                </a:extLst>
              </p:cNvPr>
              <p:cNvSpPr txBox="1"/>
              <p:nvPr/>
            </p:nvSpPr>
            <p:spPr>
              <a:xfrm rot="16200000">
                <a:off x="1096054" y="347387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56" name="TextBox 55">
                <a:extLst>
                  <a:ext uri="{FF2B5EF4-FFF2-40B4-BE49-F238E27FC236}">
                    <a16:creationId xmlns:a16="http://schemas.microsoft.com/office/drawing/2014/main" id="{A563ACCC-0FFE-D540-EF4B-7D422A225317}"/>
                  </a:ext>
                </a:extLst>
              </p:cNvPr>
              <p:cNvSpPr txBox="1">
                <a:spLocks noRot="1" noChangeAspect="1" noMove="1" noResize="1" noEditPoints="1" noAdjustHandles="1" noChangeArrowheads="1" noChangeShapeType="1" noTextEdit="1"/>
              </p:cNvSpPr>
              <p:nvPr/>
            </p:nvSpPr>
            <p:spPr>
              <a:xfrm rot="16200000">
                <a:off x="1096054" y="3473876"/>
                <a:ext cx="742639" cy="338554"/>
              </a:xfrm>
              <a:prstGeom prst="rect">
                <a:avLst/>
              </a:prstGeom>
              <a:blipFill>
                <a:blip r:embed="rId4"/>
                <a:stretch>
                  <a:fillRect l="-5455" r="-23636" b="-4098"/>
                </a:stretch>
              </a:blipFill>
            </p:spPr>
            <p:txBody>
              <a:bodyPr/>
              <a:lstStyle/>
              <a:p>
                <a:r>
                  <a:rPr lang="en-GB">
                    <a:noFill/>
                  </a:rPr>
                  <a:t> </a:t>
                </a:r>
              </a:p>
            </p:txBody>
          </p:sp>
        </mc:Fallback>
      </mc:AlternateContent>
    </p:spTree>
    <p:extLst>
      <p:ext uri="{BB962C8B-B14F-4D97-AF65-F5344CB8AC3E}">
        <p14:creationId xmlns:p14="http://schemas.microsoft.com/office/powerpoint/2010/main" val="101720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right)">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right)">
                                      <p:cBhvr>
                                        <p:cTn id="21" dur="500"/>
                                        <p:tgtEl>
                                          <p:spTgt spid="3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1000"/>
                            </p:stCondLst>
                            <p:childTnLst>
                              <p:par>
                                <p:cTn id="27" presetID="22" presetClass="entr" presetSubtype="2"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par>
                          <p:cTn id="30" fill="hold">
                            <p:stCondLst>
                              <p:cond delay="1500"/>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22" presetClass="entr" presetSubtype="2"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right)">
                                      <p:cBhvr>
                                        <p:cTn id="37" dur="500"/>
                                        <p:tgtEl>
                                          <p:spTgt spid="40"/>
                                        </p:tgtEl>
                                      </p:cBhvr>
                                    </p:animEffect>
                                  </p:childTnLst>
                                </p:cTn>
                              </p:par>
                            </p:childTnLst>
                          </p:cTn>
                        </p:par>
                        <p:par>
                          <p:cTn id="38" fill="hold">
                            <p:stCondLst>
                              <p:cond delay="25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3000"/>
                            </p:stCondLst>
                            <p:childTnLst>
                              <p:par>
                                <p:cTn id="43" presetID="22" presetClass="entr" presetSubtype="2"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right)">
                                      <p:cBhvr>
                                        <p:cTn id="45" dur="500"/>
                                        <p:tgtEl>
                                          <p:spTgt spid="43"/>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par>
                          <p:cTn id="50" fill="hold">
                            <p:stCondLst>
                              <p:cond delay="4000"/>
                            </p:stCondLst>
                            <p:childTnLst>
                              <p:par>
                                <p:cTn id="51" presetID="22" presetClass="entr" presetSubtype="2" fill="hold" nodeType="after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wipe(right)">
                                      <p:cBhvr>
                                        <p:cTn id="53" dur="500"/>
                                        <p:tgtEl>
                                          <p:spTgt spid="46"/>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right)">
                                      <p:cBhvr>
                                        <p:cTn id="61" dur="500"/>
                                        <p:tgtEl>
                                          <p:spTgt spid="49"/>
                                        </p:tgtEl>
                                      </p:cBhvr>
                                    </p:animEffect>
                                  </p:childTnLst>
                                </p:cTn>
                              </p:par>
                            </p:childTnLst>
                          </p:cTn>
                        </p:par>
                        <p:par>
                          <p:cTn id="62" fill="hold">
                            <p:stCondLst>
                              <p:cond delay="5500"/>
                            </p:stCondLst>
                            <p:childTnLst>
                              <p:par>
                                <p:cTn id="63" presetID="10" presetClass="entr" presetSubtype="0" fill="hold" grpId="1"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fade">
                                      <p:cBhvr>
                                        <p:cTn id="65" dur="500"/>
                                        <p:tgtEl>
                                          <p:spTgt spid="28"/>
                                        </p:tgtEl>
                                      </p:cBhvr>
                                    </p:animEffect>
                                  </p:childTnLst>
                                </p:cTn>
                              </p:par>
                            </p:childTnLst>
                          </p:cTn>
                        </p:par>
                        <p:par>
                          <p:cTn id="66" fill="hold">
                            <p:stCondLst>
                              <p:cond delay="6000"/>
                            </p:stCondLst>
                            <p:childTnLst>
                              <p:par>
                                <p:cTn id="67" presetID="22" presetClass="entr" presetSubtype="2" fill="hold" nodeType="after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wipe(right)">
                                      <p:cBhvr>
                                        <p:cTn id="6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P spid="25" grpId="0" animBg="1"/>
      <p:bldP spid="26" grpId="0" animBg="1"/>
      <p:bldP spid="27" grpId="0" animBg="1"/>
      <p:bldP spid="28"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effect of the learning rate</a:t>
            </a:r>
          </a:p>
        </p:txBody>
      </p:sp>
      <p:sp>
        <p:nvSpPr>
          <p:cNvPr id="117" name="Freeform: Shape 116">
            <a:extLst>
              <a:ext uri="{FF2B5EF4-FFF2-40B4-BE49-F238E27FC236}">
                <a16:creationId xmlns:a16="http://schemas.microsoft.com/office/drawing/2014/main" id="{42147380-D170-798A-11DA-20E07331865F}"/>
              </a:ext>
            </a:extLst>
          </p:cNvPr>
          <p:cNvSpPr/>
          <p:nvPr/>
        </p:nvSpPr>
        <p:spPr>
          <a:xfrm>
            <a:off x="8555970" y="2621921"/>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7EC89D4E-8AD5-05A1-BFEB-DAB40A771982}"/>
              </a:ext>
            </a:extLst>
          </p:cNvPr>
          <p:cNvSpPr/>
          <p:nvPr/>
        </p:nvSpPr>
        <p:spPr>
          <a:xfrm>
            <a:off x="10834729" y="3506473"/>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19" name="Freeform: Shape 118">
            <a:extLst>
              <a:ext uri="{FF2B5EF4-FFF2-40B4-BE49-F238E27FC236}">
                <a16:creationId xmlns:a16="http://schemas.microsoft.com/office/drawing/2014/main" id="{1F079013-2073-9A1F-3DCD-F0A265DD0E75}"/>
              </a:ext>
            </a:extLst>
          </p:cNvPr>
          <p:cNvSpPr/>
          <p:nvPr/>
        </p:nvSpPr>
        <p:spPr>
          <a:xfrm>
            <a:off x="8838989" y="3703022"/>
            <a:ext cx="76119" cy="76280"/>
          </a:xfrm>
          <a:custGeom>
            <a:avLst/>
            <a:gdLst>
              <a:gd name="connsiteX0" fmla="*/ 38103 w 76119"/>
              <a:gd name="connsiteY0" fmla="*/ 76386 h 76280"/>
              <a:gd name="connsiteX1" fmla="*/ 65015 w 76119"/>
              <a:gd name="connsiteY1" fmla="*/ 65215 h 76280"/>
              <a:gd name="connsiteX2" fmla="*/ 76163 w 76119"/>
              <a:gd name="connsiteY2" fmla="*/ 38246 h 76280"/>
              <a:gd name="connsiteX3" fmla="*/ 65015 w 76119"/>
              <a:gd name="connsiteY3" fmla="*/ 11276 h 76280"/>
              <a:gd name="connsiteX4" fmla="*/ 38103 w 76119"/>
              <a:gd name="connsiteY4" fmla="*/ 105 h 76280"/>
              <a:gd name="connsiteX5" fmla="*/ 11190 w 76119"/>
              <a:gd name="connsiteY5" fmla="*/ 11276 h 76280"/>
              <a:gd name="connsiteX6" fmla="*/ 43 w 76119"/>
              <a:gd name="connsiteY6" fmla="*/ 38246 h 76280"/>
              <a:gd name="connsiteX7" fmla="*/ 11190 w 76119"/>
              <a:gd name="connsiteY7" fmla="*/ 65215 h 76280"/>
              <a:gd name="connsiteX8" fmla="*/ 38103 w 76119"/>
              <a:gd name="connsiteY8" fmla="*/ 7638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03" y="76386"/>
                </a:moveTo>
                <a:cubicBezTo>
                  <a:pt x="48196" y="76386"/>
                  <a:pt x="57878" y="72367"/>
                  <a:pt x="65015" y="65215"/>
                </a:cubicBezTo>
                <a:cubicBezTo>
                  <a:pt x="72152" y="58063"/>
                  <a:pt x="76163" y="48361"/>
                  <a:pt x="76163" y="38246"/>
                </a:cubicBezTo>
                <a:cubicBezTo>
                  <a:pt x="76163" y="28131"/>
                  <a:pt x="72152" y="18429"/>
                  <a:pt x="65015" y="11276"/>
                </a:cubicBezTo>
                <a:cubicBezTo>
                  <a:pt x="57878" y="4124"/>
                  <a:pt x="48196" y="105"/>
                  <a:pt x="38103" y="105"/>
                </a:cubicBezTo>
                <a:cubicBezTo>
                  <a:pt x="28009" y="105"/>
                  <a:pt x="18327" y="4124"/>
                  <a:pt x="11190" y="11276"/>
                </a:cubicBezTo>
                <a:cubicBezTo>
                  <a:pt x="4053" y="18429"/>
                  <a:pt x="43" y="28131"/>
                  <a:pt x="43" y="38246"/>
                </a:cubicBezTo>
                <a:cubicBezTo>
                  <a:pt x="43" y="48361"/>
                  <a:pt x="4053" y="58063"/>
                  <a:pt x="11190" y="65215"/>
                </a:cubicBezTo>
                <a:cubicBezTo>
                  <a:pt x="18327" y="72367"/>
                  <a:pt x="28009" y="76386"/>
                  <a:pt x="38103" y="7638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0" name="Freeform: Shape 119">
            <a:extLst>
              <a:ext uri="{FF2B5EF4-FFF2-40B4-BE49-F238E27FC236}">
                <a16:creationId xmlns:a16="http://schemas.microsoft.com/office/drawing/2014/main" id="{CF430909-21ED-231C-185F-6B0D80D1DA5A}"/>
              </a:ext>
            </a:extLst>
          </p:cNvPr>
          <p:cNvSpPr/>
          <p:nvPr/>
        </p:nvSpPr>
        <p:spPr>
          <a:xfrm>
            <a:off x="10794740" y="3631400"/>
            <a:ext cx="76119" cy="76280"/>
          </a:xfrm>
          <a:custGeom>
            <a:avLst/>
            <a:gdLst>
              <a:gd name="connsiteX0" fmla="*/ 38257 w 76119"/>
              <a:gd name="connsiteY0" fmla="*/ 76380 h 76280"/>
              <a:gd name="connsiteX1" fmla="*/ 65169 w 76119"/>
              <a:gd name="connsiteY1" fmla="*/ 65209 h 76280"/>
              <a:gd name="connsiteX2" fmla="*/ 76317 w 76119"/>
              <a:gd name="connsiteY2" fmla="*/ 38240 h 76280"/>
              <a:gd name="connsiteX3" fmla="*/ 65169 w 76119"/>
              <a:gd name="connsiteY3" fmla="*/ 11271 h 76280"/>
              <a:gd name="connsiteX4" fmla="*/ 38257 w 76119"/>
              <a:gd name="connsiteY4" fmla="*/ 100 h 76280"/>
              <a:gd name="connsiteX5" fmla="*/ 11344 w 76119"/>
              <a:gd name="connsiteY5" fmla="*/ 11271 h 76280"/>
              <a:gd name="connsiteX6" fmla="*/ 197 w 76119"/>
              <a:gd name="connsiteY6" fmla="*/ 38240 h 76280"/>
              <a:gd name="connsiteX7" fmla="*/ 11344 w 76119"/>
              <a:gd name="connsiteY7" fmla="*/ 65209 h 76280"/>
              <a:gd name="connsiteX8" fmla="*/ 38257 w 76119"/>
              <a:gd name="connsiteY8" fmla="*/ 7638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7" y="76380"/>
                </a:moveTo>
                <a:cubicBezTo>
                  <a:pt x="48350" y="76380"/>
                  <a:pt x="58032" y="72362"/>
                  <a:pt x="65169" y="65209"/>
                </a:cubicBezTo>
                <a:cubicBezTo>
                  <a:pt x="72307" y="58057"/>
                  <a:pt x="76317" y="48355"/>
                  <a:pt x="76317" y="38240"/>
                </a:cubicBezTo>
                <a:cubicBezTo>
                  <a:pt x="76317" y="28125"/>
                  <a:pt x="72307" y="18423"/>
                  <a:pt x="65169" y="11271"/>
                </a:cubicBezTo>
                <a:cubicBezTo>
                  <a:pt x="58032" y="4118"/>
                  <a:pt x="48350" y="100"/>
                  <a:pt x="38257" y="100"/>
                </a:cubicBezTo>
                <a:cubicBezTo>
                  <a:pt x="28163" y="100"/>
                  <a:pt x="18482" y="4118"/>
                  <a:pt x="11344" y="11271"/>
                </a:cubicBezTo>
                <a:cubicBezTo>
                  <a:pt x="4207" y="18423"/>
                  <a:pt x="197" y="28125"/>
                  <a:pt x="197" y="38240"/>
                </a:cubicBezTo>
                <a:cubicBezTo>
                  <a:pt x="197" y="48355"/>
                  <a:pt x="4207" y="58057"/>
                  <a:pt x="11344" y="65209"/>
                </a:cubicBezTo>
                <a:cubicBezTo>
                  <a:pt x="18482" y="72362"/>
                  <a:pt x="28163" y="76380"/>
                  <a:pt x="38257" y="7638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BC102731-3606-A04B-BB44-CCCBC7F1B56A}"/>
              </a:ext>
            </a:extLst>
          </p:cNvPr>
          <p:cNvSpPr/>
          <p:nvPr/>
        </p:nvSpPr>
        <p:spPr>
          <a:xfrm>
            <a:off x="8732434" y="3366946"/>
            <a:ext cx="76119" cy="76280"/>
          </a:xfrm>
          <a:custGeom>
            <a:avLst/>
            <a:gdLst>
              <a:gd name="connsiteX0" fmla="*/ 38094 w 76119"/>
              <a:gd name="connsiteY0" fmla="*/ 76360 h 76280"/>
              <a:gd name="connsiteX1" fmla="*/ 65007 w 76119"/>
              <a:gd name="connsiteY1" fmla="*/ 65189 h 76280"/>
              <a:gd name="connsiteX2" fmla="*/ 76154 w 76119"/>
              <a:gd name="connsiteY2" fmla="*/ 38219 h 76280"/>
              <a:gd name="connsiteX3" fmla="*/ 65007 w 76119"/>
              <a:gd name="connsiteY3" fmla="*/ 11250 h 76280"/>
              <a:gd name="connsiteX4" fmla="*/ 38094 w 76119"/>
              <a:gd name="connsiteY4" fmla="*/ 79 h 76280"/>
              <a:gd name="connsiteX5" fmla="*/ 11182 w 76119"/>
              <a:gd name="connsiteY5" fmla="*/ 11250 h 76280"/>
              <a:gd name="connsiteX6" fmla="*/ 34 w 76119"/>
              <a:gd name="connsiteY6" fmla="*/ 38219 h 76280"/>
              <a:gd name="connsiteX7" fmla="*/ 11182 w 76119"/>
              <a:gd name="connsiteY7" fmla="*/ 65189 h 76280"/>
              <a:gd name="connsiteX8" fmla="*/ 38094 w 76119"/>
              <a:gd name="connsiteY8" fmla="*/ 763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4" y="76360"/>
                </a:moveTo>
                <a:cubicBezTo>
                  <a:pt x="48188" y="76360"/>
                  <a:pt x="57869" y="72341"/>
                  <a:pt x="65007" y="65189"/>
                </a:cubicBezTo>
                <a:cubicBezTo>
                  <a:pt x="72144" y="58036"/>
                  <a:pt x="76154" y="48334"/>
                  <a:pt x="76154" y="38219"/>
                </a:cubicBezTo>
                <a:cubicBezTo>
                  <a:pt x="76154" y="28104"/>
                  <a:pt x="72144" y="18402"/>
                  <a:pt x="65007" y="11250"/>
                </a:cubicBezTo>
                <a:cubicBezTo>
                  <a:pt x="57869" y="4098"/>
                  <a:pt x="48188" y="79"/>
                  <a:pt x="38094" y="79"/>
                </a:cubicBezTo>
                <a:cubicBezTo>
                  <a:pt x="28001" y="79"/>
                  <a:pt x="18319" y="4098"/>
                  <a:pt x="11182" y="11250"/>
                </a:cubicBezTo>
                <a:cubicBezTo>
                  <a:pt x="4045" y="18402"/>
                  <a:pt x="34" y="28104"/>
                  <a:pt x="34" y="38219"/>
                </a:cubicBezTo>
                <a:cubicBezTo>
                  <a:pt x="34" y="48334"/>
                  <a:pt x="4045" y="58036"/>
                  <a:pt x="11182" y="65189"/>
                </a:cubicBezTo>
                <a:cubicBezTo>
                  <a:pt x="18319" y="72341"/>
                  <a:pt x="28001" y="76360"/>
                  <a:pt x="38094" y="763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2" name="Freeform: Shape 121">
            <a:extLst>
              <a:ext uri="{FF2B5EF4-FFF2-40B4-BE49-F238E27FC236}">
                <a16:creationId xmlns:a16="http://schemas.microsoft.com/office/drawing/2014/main" id="{381F74DB-95CB-AE41-359E-F54D6D5B6EBB}"/>
              </a:ext>
            </a:extLst>
          </p:cNvPr>
          <p:cNvSpPr/>
          <p:nvPr/>
        </p:nvSpPr>
        <p:spPr>
          <a:xfrm>
            <a:off x="10865139" y="3408135"/>
            <a:ext cx="76119" cy="76280"/>
          </a:xfrm>
          <a:custGeom>
            <a:avLst/>
            <a:gdLst>
              <a:gd name="connsiteX0" fmla="*/ 38262 w 76119"/>
              <a:gd name="connsiteY0" fmla="*/ 76363 h 76280"/>
              <a:gd name="connsiteX1" fmla="*/ 65175 w 76119"/>
              <a:gd name="connsiteY1" fmla="*/ 65192 h 76280"/>
              <a:gd name="connsiteX2" fmla="*/ 76322 w 76119"/>
              <a:gd name="connsiteY2" fmla="*/ 38222 h 76280"/>
              <a:gd name="connsiteX3" fmla="*/ 65175 w 76119"/>
              <a:gd name="connsiteY3" fmla="*/ 11253 h 76280"/>
              <a:gd name="connsiteX4" fmla="*/ 38262 w 76119"/>
              <a:gd name="connsiteY4" fmla="*/ 82 h 76280"/>
              <a:gd name="connsiteX5" fmla="*/ 11350 w 76119"/>
              <a:gd name="connsiteY5" fmla="*/ 11253 h 76280"/>
              <a:gd name="connsiteX6" fmla="*/ 202 w 76119"/>
              <a:gd name="connsiteY6" fmla="*/ 38222 h 76280"/>
              <a:gd name="connsiteX7" fmla="*/ 11350 w 76119"/>
              <a:gd name="connsiteY7" fmla="*/ 65192 h 76280"/>
              <a:gd name="connsiteX8" fmla="*/ 38262 w 76119"/>
              <a:gd name="connsiteY8" fmla="*/ 7636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2" y="76363"/>
                </a:moveTo>
                <a:cubicBezTo>
                  <a:pt x="48356" y="76363"/>
                  <a:pt x="58038" y="72344"/>
                  <a:pt x="65175" y="65192"/>
                </a:cubicBezTo>
                <a:cubicBezTo>
                  <a:pt x="72312" y="58039"/>
                  <a:pt x="76322" y="48337"/>
                  <a:pt x="76322" y="38222"/>
                </a:cubicBezTo>
                <a:cubicBezTo>
                  <a:pt x="76322" y="28108"/>
                  <a:pt x="72312" y="18406"/>
                  <a:pt x="65175" y="11253"/>
                </a:cubicBezTo>
                <a:cubicBezTo>
                  <a:pt x="58038" y="4101"/>
                  <a:pt x="48356" y="82"/>
                  <a:pt x="38262" y="82"/>
                </a:cubicBezTo>
                <a:cubicBezTo>
                  <a:pt x="28169" y="82"/>
                  <a:pt x="18487" y="4101"/>
                  <a:pt x="11350" y="11253"/>
                </a:cubicBezTo>
                <a:cubicBezTo>
                  <a:pt x="4213" y="18406"/>
                  <a:pt x="202" y="28108"/>
                  <a:pt x="202" y="38222"/>
                </a:cubicBezTo>
                <a:cubicBezTo>
                  <a:pt x="202" y="48337"/>
                  <a:pt x="4213" y="58039"/>
                  <a:pt x="11350" y="65192"/>
                </a:cubicBezTo>
                <a:cubicBezTo>
                  <a:pt x="18487" y="72344"/>
                  <a:pt x="28169" y="76363"/>
                  <a:pt x="38262" y="7636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3" name="Freeform: Shape 122">
            <a:extLst>
              <a:ext uri="{FF2B5EF4-FFF2-40B4-BE49-F238E27FC236}">
                <a16:creationId xmlns:a16="http://schemas.microsoft.com/office/drawing/2014/main" id="{F281D5EE-9800-8CEE-080A-71A7817A1306}"/>
              </a:ext>
            </a:extLst>
          </p:cNvPr>
          <p:cNvSpPr/>
          <p:nvPr/>
        </p:nvSpPr>
        <p:spPr>
          <a:xfrm>
            <a:off x="8685695" y="3208449"/>
            <a:ext cx="76119" cy="76280"/>
          </a:xfrm>
          <a:custGeom>
            <a:avLst/>
            <a:gdLst>
              <a:gd name="connsiteX0" fmla="*/ 38091 w 76119"/>
              <a:gd name="connsiteY0" fmla="*/ 76347 h 76280"/>
              <a:gd name="connsiteX1" fmla="*/ 65003 w 76119"/>
              <a:gd name="connsiteY1" fmla="*/ 65176 h 76280"/>
              <a:gd name="connsiteX2" fmla="*/ 76151 w 76119"/>
              <a:gd name="connsiteY2" fmla="*/ 38207 h 76280"/>
              <a:gd name="connsiteX3" fmla="*/ 65003 w 76119"/>
              <a:gd name="connsiteY3" fmla="*/ 11237 h 76280"/>
              <a:gd name="connsiteX4" fmla="*/ 38091 w 76119"/>
              <a:gd name="connsiteY4" fmla="*/ 66 h 76280"/>
              <a:gd name="connsiteX5" fmla="*/ 11178 w 76119"/>
              <a:gd name="connsiteY5" fmla="*/ 11237 h 76280"/>
              <a:gd name="connsiteX6" fmla="*/ 31 w 76119"/>
              <a:gd name="connsiteY6" fmla="*/ 38207 h 76280"/>
              <a:gd name="connsiteX7" fmla="*/ 11178 w 76119"/>
              <a:gd name="connsiteY7" fmla="*/ 65176 h 76280"/>
              <a:gd name="connsiteX8" fmla="*/ 38091 w 76119"/>
              <a:gd name="connsiteY8" fmla="*/ 7634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1" y="76347"/>
                </a:moveTo>
                <a:cubicBezTo>
                  <a:pt x="48184" y="76347"/>
                  <a:pt x="57866" y="72328"/>
                  <a:pt x="65003" y="65176"/>
                </a:cubicBezTo>
                <a:cubicBezTo>
                  <a:pt x="72140" y="58024"/>
                  <a:pt x="76151" y="48322"/>
                  <a:pt x="76151" y="38207"/>
                </a:cubicBezTo>
                <a:cubicBezTo>
                  <a:pt x="76151" y="28092"/>
                  <a:pt x="72140" y="18390"/>
                  <a:pt x="65003" y="11237"/>
                </a:cubicBezTo>
                <a:cubicBezTo>
                  <a:pt x="57866" y="4085"/>
                  <a:pt x="48184" y="66"/>
                  <a:pt x="38091" y="66"/>
                </a:cubicBezTo>
                <a:cubicBezTo>
                  <a:pt x="27997" y="66"/>
                  <a:pt x="18315" y="4085"/>
                  <a:pt x="11178" y="11237"/>
                </a:cubicBezTo>
                <a:cubicBezTo>
                  <a:pt x="4041" y="18390"/>
                  <a:pt x="31" y="28092"/>
                  <a:pt x="31" y="38207"/>
                </a:cubicBezTo>
                <a:cubicBezTo>
                  <a:pt x="31" y="48322"/>
                  <a:pt x="4041" y="58024"/>
                  <a:pt x="11178" y="65176"/>
                </a:cubicBezTo>
                <a:cubicBezTo>
                  <a:pt x="18315" y="72328"/>
                  <a:pt x="27997" y="76347"/>
                  <a:pt x="38091" y="7634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2EFC3777-42CD-952B-3951-54B7DBABABDA}"/>
              </a:ext>
            </a:extLst>
          </p:cNvPr>
          <p:cNvSpPr/>
          <p:nvPr/>
        </p:nvSpPr>
        <p:spPr>
          <a:xfrm>
            <a:off x="10887226" y="3334947"/>
            <a:ext cx="76119" cy="76280"/>
          </a:xfrm>
          <a:custGeom>
            <a:avLst/>
            <a:gdLst>
              <a:gd name="connsiteX0" fmla="*/ 38264 w 76119"/>
              <a:gd name="connsiteY0" fmla="*/ 76357 h 76280"/>
              <a:gd name="connsiteX1" fmla="*/ 65177 w 76119"/>
              <a:gd name="connsiteY1" fmla="*/ 65186 h 76280"/>
              <a:gd name="connsiteX2" fmla="*/ 76324 w 76119"/>
              <a:gd name="connsiteY2" fmla="*/ 38217 h 76280"/>
              <a:gd name="connsiteX3" fmla="*/ 65177 w 76119"/>
              <a:gd name="connsiteY3" fmla="*/ 11247 h 76280"/>
              <a:gd name="connsiteX4" fmla="*/ 38264 w 76119"/>
              <a:gd name="connsiteY4" fmla="*/ 76 h 76280"/>
              <a:gd name="connsiteX5" fmla="*/ 11352 w 76119"/>
              <a:gd name="connsiteY5" fmla="*/ 11247 h 76280"/>
              <a:gd name="connsiteX6" fmla="*/ 204 w 76119"/>
              <a:gd name="connsiteY6" fmla="*/ 38217 h 76280"/>
              <a:gd name="connsiteX7" fmla="*/ 11352 w 76119"/>
              <a:gd name="connsiteY7" fmla="*/ 65186 h 76280"/>
              <a:gd name="connsiteX8" fmla="*/ 38264 w 76119"/>
              <a:gd name="connsiteY8" fmla="*/ 7635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4" y="76357"/>
                </a:moveTo>
                <a:cubicBezTo>
                  <a:pt x="48358" y="76357"/>
                  <a:pt x="58039" y="72338"/>
                  <a:pt x="65177" y="65186"/>
                </a:cubicBezTo>
                <a:cubicBezTo>
                  <a:pt x="72314" y="58034"/>
                  <a:pt x="76324" y="48332"/>
                  <a:pt x="76324" y="38217"/>
                </a:cubicBezTo>
                <a:cubicBezTo>
                  <a:pt x="76324" y="28102"/>
                  <a:pt x="72314" y="18400"/>
                  <a:pt x="65177" y="11247"/>
                </a:cubicBezTo>
                <a:cubicBezTo>
                  <a:pt x="58039" y="4095"/>
                  <a:pt x="48358" y="76"/>
                  <a:pt x="38264" y="76"/>
                </a:cubicBezTo>
                <a:cubicBezTo>
                  <a:pt x="28170" y="76"/>
                  <a:pt x="18489" y="4095"/>
                  <a:pt x="11352" y="11247"/>
                </a:cubicBezTo>
                <a:cubicBezTo>
                  <a:pt x="4214" y="18400"/>
                  <a:pt x="204" y="28102"/>
                  <a:pt x="204" y="38217"/>
                </a:cubicBezTo>
                <a:cubicBezTo>
                  <a:pt x="204" y="48332"/>
                  <a:pt x="4214" y="58034"/>
                  <a:pt x="11352" y="65186"/>
                </a:cubicBezTo>
                <a:cubicBezTo>
                  <a:pt x="18489" y="72338"/>
                  <a:pt x="28170" y="76357"/>
                  <a:pt x="38264" y="7635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5F708908-41FA-E669-904F-7AD99B6689D3}"/>
              </a:ext>
            </a:extLst>
          </p:cNvPr>
          <p:cNvSpPr/>
          <p:nvPr/>
        </p:nvSpPr>
        <p:spPr>
          <a:xfrm>
            <a:off x="8763795" y="3469507"/>
            <a:ext cx="76119" cy="76280"/>
          </a:xfrm>
          <a:custGeom>
            <a:avLst/>
            <a:gdLst>
              <a:gd name="connsiteX0" fmla="*/ 38097 w 76119"/>
              <a:gd name="connsiteY0" fmla="*/ 76368 h 76280"/>
              <a:gd name="connsiteX1" fmla="*/ 65009 w 76119"/>
              <a:gd name="connsiteY1" fmla="*/ 65197 h 76280"/>
              <a:gd name="connsiteX2" fmla="*/ 76157 w 76119"/>
              <a:gd name="connsiteY2" fmla="*/ 38227 h 76280"/>
              <a:gd name="connsiteX3" fmla="*/ 65009 w 76119"/>
              <a:gd name="connsiteY3" fmla="*/ 11258 h 76280"/>
              <a:gd name="connsiteX4" fmla="*/ 38097 w 76119"/>
              <a:gd name="connsiteY4" fmla="*/ 87 h 76280"/>
              <a:gd name="connsiteX5" fmla="*/ 11184 w 76119"/>
              <a:gd name="connsiteY5" fmla="*/ 11258 h 76280"/>
              <a:gd name="connsiteX6" fmla="*/ 37 w 76119"/>
              <a:gd name="connsiteY6" fmla="*/ 38227 h 76280"/>
              <a:gd name="connsiteX7" fmla="*/ 11184 w 76119"/>
              <a:gd name="connsiteY7" fmla="*/ 65197 h 76280"/>
              <a:gd name="connsiteX8" fmla="*/ 38097 w 76119"/>
              <a:gd name="connsiteY8" fmla="*/ 7636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097" y="76368"/>
                </a:moveTo>
                <a:cubicBezTo>
                  <a:pt x="48190" y="76368"/>
                  <a:pt x="57872" y="72349"/>
                  <a:pt x="65009" y="65197"/>
                </a:cubicBezTo>
                <a:cubicBezTo>
                  <a:pt x="72146" y="58044"/>
                  <a:pt x="76157" y="48342"/>
                  <a:pt x="76157" y="38227"/>
                </a:cubicBezTo>
                <a:cubicBezTo>
                  <a:pt x="76157" y="28112"/>
                  <a:pt x="72146" y="18410"/>
                  <a:pt x="65009" y="11258"/>
                </a:cubicBezTo>
                <a:cubicBezTo>
                  <a:pt x="57872" y="4106"/>
                  <a:pt x="48190" y="87"/>
                  <a:pt x="38097" y="87"/>
                </a:cubicBezTo>
                <a:cubicBezTo>
                  <a:pt x="28003" y="87"/>
                  <a:pt x="18322" y="4106"/>
                  <a:pt x="11184" y="11258"/>
                </a:cubicBezTo>
                <a:cubicBezTo>
                  <a:pt x="4047" y="18410"/>
                  <a:pt x="37" y="28112"/>
                  <a:pt x="37" y="38227"/>
                </a:cubicBezTo>
                <a:cubicBezTo>
                  <a:pt x="37" y="48342"/>
                  <a:pt x="4047" y="58044"/>
                  <a:pt x="11184" y="65197"/>
                </a:cubicBezTo>
                <a:cubicBezTo>
                  <a:pt x="18322" y="72349"/>
                  <a:pt x="28003" y="76368"/>
                  <a:pt x="38097" y="7636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AD950605-A304-F9B0-9AAF-5014F9433835}"/>
              </a:ext>
            </a:extLst>
          </p:cNvPr>
          <p:cNvSpPr/>
          <p:nvPr/>
        </p:nvSpPr>
        <p:spPr>
          <a:xfrm>
            <a:off x="8427257" y="2493769"/>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D1757C37-E180-4A86-DC2A-98425A9338F2}"/>
              </a:ext>
            </a:extLst>
          </p:cNvPr>
          <p:cNvSpPr/>
          <p:nvPr/>
        </p:nvSpPr>
        <p:spPr>
          <a:xfrm>
            <a:off x="8427257" y="5313105"/>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130" name="Graphic 5">
            <a:extLst>
              <a:ext uri="{FF2B5EF4-FFF2-40B4-BE49-F238E27FC236}">
                <a16:creationId xmlns:a16="http://schemas.microsoft.com/office/drawing/2014/main" id="{B57648BA-75EA-4EE8-080B-5B4A1A06B979}"/>
              </a:ext>
            </a:extLst>
          </p:cNvPr>
          <p:cNvGrpSpPr/>
          <p:nvPr/>
        </p:nvGrpSpPr>
        <p:grpSpPr>
          <a:xfrm>
            <a:off x="8943103" y="3548339"/>
            <a:ext cx="1891853" cy="218848"/>
            <a:chOff x="8914922" y="3913117"/>
            <a:chExt cx="1891853" cy="218848"/>
          </a:xfrm>
          <a:noFill/>
        </p:grpSpPr>
        <p:sp>
          <p:nvSpPr>
            <p:cNvPr id="133" name="Freeform: Shape 132">
              <a:extLst>
                <a:ext uri="{FF2B5EF4-FFF2-40B4-BE49-F238E27FC236}">
                  <a16:creationId xmlns:a16="http://schemas.microsoft.com/office/drawing/2014/main" id="{C2B56D7E-99E6-356B-69CA-4318427979ED}"/>
                </a:ext>
              </a:extLst>
            </p:cNvPr>
            <p:cNvSpPr/>
            <p:nvPr/>
          </p:nvSpPr>
          <p:spPr>
            <a:xfrm>
              <a:off x="8914922" y="3913117"/>
              <a:ext cx="1891853" cy="186314"/>
            </a:xfrm>
            <a:custGeom>
              <a:avLst/>
              <a:gdLst>
                <a:gd name="connsiteX0" fmla="*/ 1891854 w 1891853"/>
                <a:gd name="connsiteY0" fmla="*/ 0 h 186314"/>
                <a:gd name="connsiteX1" fmla="*/ 0 w 1891853"/>
                <a:gd name="connsiteY1" fmla="*/ 186314 h 186314"/>
              </a:gdLst>
              <a:ahLst/>
              <a:cxnLst>
                <a:cxn ang="0">
                  <a:pos x="connsiteX0" y="connsiteY0"/>
                </a:cxn>
                <a:cxn ang="0">
                  <a:pos x="connsiteX1" y="connsiteY1"/>
                </a:cxn>
              </a:cxnLst>
              <a:rect l="l" t="t" r="r" b="b"/>
              <a:pathLst>
                <a:path w="1891853" h="186314">
                  <a:moveTo>
                    <a:pt x="1891854" y="0"/>
                  </a:moveTo>
                  <a:cubicBezTo>
                    <a:pt x="1251825" y="63031"/>
                    <a:pt x="621209" y="125135"/>
                    <a:pt x="0" y="186314"/>
                  </a:cubicBezTo>
                </a:path>
              </a:pathLst>
            </a:custGeom>
            <a:noFill/>
            <a:ln w="25373" cap="rnd">
              <a:solidFill>
                <a:srgbClr val="D50032"/>
              </a:solidFill>
              <a:prstDash val="solid"/>
              <a:round/>
            </a:ln>
          </p:spPr>
          <p:txBody>
            <a:bodyPr rtlCol="0" anchor="ctr"/>
            <a:lstStyle/>
            <a:p>
              <a:endParaRPr lang="en-GB"/>
            </a:p>
          </p:txBody>
        </p:sp>
        <p:sp>
          <p:nvSpPr>
            <p:cNvPr id="136" name="Freeform: Shape 135">
              <a:extLst>
                <a:ext uri="{FF2B5EF4-FFF2-40B4-BE49-F238E27FC236}">
                  <a16:creationId xmlns:a16="http://schemas.microsoft.com/office/drawing/2014/main" id="{9456DD04-F793-9A4E-5217-AB265AF83E51}"/>
                </a:ext>
              </a:extLst>
            </p:cNvPr>
            <p:cNvSpPr/>
            <p:nvPr/>
          </p:nvSpPr>
          <p:spPr>
            <a:xfrm>
              <a:off x="8914922" y="4050980"/>
              <a:ext cx="84776" cy="80984"/>
            </a:xfrm>
            <a:custGeom>
              <a:avLst/>
              <a:gdLst>
                <a:gd name="connsiteX0" fmla="*/ 84776 w 84776"/>
                <a:gd name="connsiteY0" fmla="*/ 80985 h 80984"/>
                <a:gd name="connsiteX1" fmla="*/ 0 w 84776"/>
                <a:gd name="connsiteY1" fmla="*/ 48451 h 80984"/>
                <a:gd name="connsiteX2" fmla="*/ 76835 w 84776"/>
                <a:gd name="connsiteY2" fmla="*/ 0 h 80984"/>
              </a:gdLst>
              <a:ahLst/>
              <a:cxnLst>
                <a:cxn ang="0">
                  <a:pos x="connsiteX0" y="connsiteY0"/>
                </a:cxn>
                <a:cxn ang="0">
                  <a:pos x="connsiteX1" y="connsiteY1"/>
                </a:cxn>
                <a:cxn ang="0">
                  <a:pos x="connsiteX2" y="connsiteY2"/>
                </a:cxn>
              </a:cxnLst>
              <a:rect l="l" t="t" r="r" b="b"/>
              <a:pathLst>
                <a:path w="84776" h="80984">
                  <a:moveTo>
                    <a:pt x="84776" y="80985"/>
                  </a:moveTo>
                  <a:lnTo>
                    <a:pt x="0" y="48451"/>
                  </a:lnTo>
                  <a:lnTo>
                    <a:pt x="76835" y="0"/>
                  </a:lnTo>
                </a:path>
              </a:pathLst>
            </a:custGeom>
            <a:noFill/>
            <a:ln w="25373" cap="rnd">
              <a:solidFill>
                <a:srgbClr val="D50032"/>
              </a:solidFill>
              <a:prstDash val="solid"/>
              <a:round/>
            </a:ln>
          </p:spPr>
          <p:txBody>
            <a:bodyPr rtlCol="0" anchor="ctr"/>
            <a:lstStyle/>
            <a:p>
              <a:endParaRPr lang="en-GB"/>
            </a:p>
          </p:txBody>
        </p:sp>
      </p:grpSp>
      <p:grpSp>
        <p:nvGrpSpPr>
          <p:cNvPr id="139" name="Graphic 5">
            <a:extLst>
              <a:ext uri="{FF2B5EF4-FFF2-40B4-BE49-F238E27FC236}">
                <a16:creationId xmlns:a16="http://schemas.microsoft.com/office/drawing/2014/main" id="{9CCF209E-CE81-2AAC-DA99-C382CB710045}"/>
              </a:ext>
            </a:extLst>
          </p:cNvPr>
          <p:cNvGrpSpPr/>
          <p:nvPr/>
        </p:nvGrpSpPr>
        <p:grpSpPr>
          <a:xfrm>
            <a:off x="8915068" y="3634284"/>
            <a:ext cx="1851393" cy="105479"/>
            <a:chOff x="8886887" y="3999062"/>
            <a:chExt cx="1851393" cy="105479"/>
          </a:xfrm>
          <a:noFill/>
        </p:grpSpPr>
        <p:sp>
          <p:nvSpPr>
            <p:cNvPr id="143" name="Freeform: Shape 142">
              <a:extLst>
                <a:ext uri="{FF2B5EF4-FFF2-40B4-BE49-F238E27FC236}">
                  <a16:creationId xmlns:a16="http://schemas.microsoft.com/office/drawing/2014/main" id="{23BF1238-75FD-AD94-AEC0-69884FA1D9E0}"/>
                </a:ext>
              </a:extLst>
            </p:cNvPr>
            <p:cNvSpPr/>
            <p:nvPr/>
          </p:nvSpPr>
          <p:spPr>
            <a:xfrm>
              <a:off x="8886887" y="4036748"/>
              <a:ext cx="1851393" cy="67794"/>
            </a:xfrm>
            <a:custGeom>
              <a:avLst/>
              <a:gdLst>
                <a:gd name="connsiteX0" fmla="*/ 0 w 1851393"/>
                <a:gd name="connsiteY0" fmla="*/ 67795 h 67794"/>
                <a:gd name="connsiteX1" fmla="*/ 1851393 w 1851393"/>
                <a:gd name="connsiteY1" fmla="*/ 0 h 67794"/>
              </a:gdLst>
              <a:ahLst/>
              <a:cxnLst>
                <a:cxn ang="0">
                  <a:pos x="connsiteX0" y="connsiteY0"/>
                </a:cxn>
                <a:cxn ang="0">
                  <a:pos x="connsiteX1" y="connsiteY1"/>
                </a:cxn>
              </a:cxnLst>
              <a:rect l="l" t="t" r="r" b="b"/>
              <a:pathLst>
                <a:path w="1851393" h="67794">
                  <a:moveTo>
                    <a:pt x="0" y="67795"/>
                  </a:moveTo>
                  <a:cubicBezTo>
                    <a:pt x="626583" y="44847"/>
                    <a:pt x="1243715" y="22255"/>
                    <a:pt x="1851393" y="0"/>
                  </a:cubicBezTo>
                </a:path>
              </a:pathLst>
            </a:custGeom>
            <a:noFill/>
            <a:ln w="25373" cap="rnd">
              <a:solidFill>
                <a:srgbClr val="D50032"/>
              </a:solidFill>
              <a:prstDash val="solid"/>
              <a:round/>
            </a:ln>
          </p:spPr>
          <p:txBody>
            <a:bodyPr rtlCol="0" anchor="ctr"/>
            <a:lstStyle/>
            <a:p>
              <a:endParaRPr lang="en-GB"/>
            </a:p>
          </p:txBody>
        </p:sp>
        <p:sp>
          <p:nvSpPr>
            <p:cNvPr id="145" name="Freeform: Shape 144">
              <a:extLst>
                <a:ext uri="{FF2B5EF4-FFF2-40B4-BE49-F238E27FC236}">
                  <a16:creationId xmlns:a16="http://schemas.microsoft.com/office/drawing/2014/main" id="{214293A3-C94A-FB10-2676-21880E6ABA38}"/>
                </a:ext>
              </a:extLst>
            </p:cNvPr>
            <p:cNvSpPr/>
            <p:nvPr/>
          </p:nvSpPr>
          <p:spPr>
            <a:xfrm>
              <a:off x="10655665" y="3999062"/>
              <a:ext cx="82615" cy="81311"/>
            </a:xfrm>
            <a:custGeom>
              <a:avLst/>
              <a:gdLst>
                <a:gd name="connsiteX0" fmla="*/ 0 w 82615"/>
                <a:gd name="connsiteY0" fmla="*/ 0 h 81311"/>
                <a:gd name="connsiteX1" fmla="*/ 82615 w 82615"/>
                <a:gd name="connsiteY1" fmla="*/ 37685 h 81311"/>
                <a:gd name="connsiteX2" fmla="*/ 2956 w 82615"/>
                <a:gd name="connsiteY2" fmla="*/ 81311 h 81311"/>
              </a:gdLst>
              <a:ahLst/>
              <a:cxnLst>
                <a:cxn ang="0">
                  <a:pos x="connsiteX0" y="connsiteY0"/>
                </a:cxn>
                <a:cxn ang="0">
                  <a:pos x="connsiteX1" y="connsiteY1"/>
                </a:cxn>
                <a:cxn ang="0">
                  <a:pos x="connsiteX2" y="connsiteY2"/>
                </a:cxn>
              </a:cxnLst>
              <a:rect l="l" t="t" r="r" b="b"/>
              <a:pathLst>
                <a:path w="82615" h="81311">
                  <a:moveTo>
                    <a:pt x="0" y="0"/>
                  </a:moveTo>
                  <a:lnTo>
                    <a:pt x="82615" y="37685"/>
                  </a:lnTo>
                  <a:lnTo>
                    <a:pt x="2956" y="81311"/>
                  </a:lnTo>
                </a:path>
              </a:pathLst>
            </a:custGeom>
            <a:noFill/>
            <a:ln w="25373" cap="rnd">
              <a:solidFill>
                <a:srgbClr val="D50032"/>
              </a:solidFill>
              <a:prstDash val="solid"/>
              <a:round/>
            </a:ln>
          </p:spPr>
          <p:txBody>
            <a:bodyPr rtlCol="0" anchor="ctr"/>
            <a:lstStyle/>
            <a:p>
              <a:endParaRPr lang="en-GB"/>
            </a:p>
          </p:txBody>
        </p:sp>
      </p:grpSp>
      <p:grpSp>
        <p:nvGrpSpPr>
          <p:cNvPr id="146" name="Graphic 5">
            <a:extLst>
              <a:ext uri="{FF2B5EF4-FFF2-40B4-BE49-F238E27FC236}">
                <a16:creationId xmlns:a16="http://schemas.microsoft.com/office/drawing/2014/main" id="{32E0DC45-B88E-430E-FBB3-3833992332B2}"/>
              </a:ext>
            </a:extLst>
          </p:cNvPr>
          <p:cNvGrpSpPr/>
          <p:nvPr/>
        </p:nvGrpSpPr>
        <p:grpSpPr>
          <a:xfrm>
            <a:off x="8836383" y="3383509"/>
            <a:ext cx="1958686" cy="281192"/>
            <a:chOff x="8808202" y="3748287"/>
            <a:chExt cx="1958686" cy="281192"/>
          </a:xfrm>
          <a:noFill/>
        </p:grpSpPr>
        <p:sp>
          <p:nvSpPr>
            <p:cNvPr id="148" name="Freeform: Shape 147">
              <a:extLst>
                <a:ext uri="{FF2B5EF4-FFF2-40B4-BE49-F238E27FC236}">
                  <a16:creationId xmlns:a16="http://schemas.microsoft.com/office/drawing/2014/main" id="{B2AB0056-1564-5240-708C-5C871B0BC8B6}"/>
                </a:ext>
              </a:extLst>
            </p:cNvPr>
            <p:cNvSpPr/>
            <p:nvPr/>
          </p:nvSpPr>
          <p:spPr>
            <a:xfrm>
              <a:off x="8808202" y="3778314"/>
              <a:ext cx="1958686" cy="251165"/>
            </a:xfrm>
            <a:custGeom>
              <a:avLst/>
              <a:gdLst>
                <a:gd name="connsiteX0" fmla="*/ 1958687 w 1958686"/>
                <a:gd name="connsiteY0" fmla="*/ 251166 h 251165"/>
                <a:gd name="connsiteX1" fmla="*/ 0 w 1958686"/>
                <a:gd name="connsiteY1" fmla="*/ 0 h 251165"/>
              </a:gdLst>
              <a:ahLst/>
              <a:cxnLst>
                <a:cxn ang="0">
                  <a:pos x="connsiteX0" y="connsiteY0"/>
                </a:cxn>
                <a:cxn ang="0">
                  <a:pos x="connsiteX1" y="connsiteY1"/>
                </a:cxn>
              </a:cxnLst>
              <a:rect l="l" t="t" r="r" b="b"/>
              <a:pathLst>
                <a:path w="1958686" h="251165">
                  <a:moveTo>
                    <a:pt x="1958687" y="251166"/>
                  </a:moveTo>
                  <a:cubicBezTo>
                    <a:pt x="1296405" y="166241"/>
                    <a:pt x="643516" y="82519"/>
                    <a:pt x="0" y="0"/>
                  </a:cubicBezTo>
                </a:path>
              </a:pathLst>
            </a:custGeom>
            <a:noFill/>
            <a:ln w="25373" cap="rnd">
              <a:solidFill>
                <a:srgbClr val="D50032"/>
              </a:solid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DDD979D0-FEBD-4975-E481-E0D860E490F0}"/>
                </a:ext>
              </a:extLst>
            </p:cNvPr>
            <p:cNvSpPr/>
            <p:nvPr/>
          </p:nvSpPr>
          <p:spPr>
            <a:xfrm>
              <a:off x="8808202" y="3748287"/>
              <a:ext cx="85690" cy="80708"/>
            </a:xfrm>
            <a:custGeom>
              <a:avLst/>
              <a:gdLst>
                <a:gd name="connsiteX0" fmla="*/ 75385 w 85690"/>
                <a:gd name="connsiteY0" fmla="*/ 80709 h 80708"/>
                <a:gd name="connsiteX1" fmla="*/ 0 w 85690"/>
                <a:gd name="connsiteY1" fmla="*/ 30027 h 80708"/>
                <a:gd name="connsiteX2" fmla="*/ 85691 w 85690"/>
                <a:gd name="connsiteY2" fmla="*/ 0 h 80708"/>
              </a:gdLst>
              <a:ahLst/>
              <a:cxnLst>
                <a:cxn ang="0">
                  <a:pos x="connsiteX0" y="connsiteY0"/>
                </a:cxn>
                <a:cxn ang="0">
                  <a:pos x="connsiteX1" y="connsiteY1"/>
                </a:cxn>
                <a:cxn ang="0">
                  <a:pos x="connsiteX2" y="connsiteY2"/>
                </a:cxn>
              </a:cxnLst>
              <a:rect l="l" t="t" r="r" b="b"/>
              <a:pathLst>
                <a:path w="85690" h="80708">
                  <a:moveTo>
                    <a:pt x="75385" y="80709"/>
                  </a:moveTo>
                  <a:lnTo>
                    <a:pt x="0" y="30027"/>
                  </a:lnTo>
                  <a:lnTo>
                    <a:pt x="85691" y="0"/>
                  </a:lnTo>
                </a:path>
              </a:pathLst>
            </a:custGeom>
            <a:noFill/>
            <a:ln w="25373" cap="rnd">
              <a:solidFill>
                <a:srgbClr val="D50032"/>
              </a:solidFill>
              <a:prstDash val="solid"/>
              <a:round/>
            </a:ln>
          </p:spPr>
          <p:txBody>
            <a:bodyPr rtlCol="0" anchor="ctr"/>
            <a:lstStyle/>
            <a:p>
              <a:endParaRPr lang="en-GB"/>
            </a:p>
          </p:txBody>
        </p:sp>
      </p:grpSp>
      <p:grpSp>
        <p:nvGrpSpPr>
          <p:cNvPr id="151" name="Graphic 5">
            <a:extLst>
              <a:ext uri="{FF2B5EF4-FFF2-40B4-BE49-F238E27FC236}">
                <a16:creationId xmlns:a16="http://schemas.microsoft.com/office/drawing/2014/main" id="{CBE61543-E491-7629-4AD6-89A811140D48}"/>
              </a:ext>
            </a:extLst>
          </p:cNvPr>
          <p:cNvGrpSpPr/>
          <p:nvPr/>
        </p:nvGrpSpPr>
        <p:grpSpPr>
          <a:xfrm>
            <a:off x="8808536" y="3402750"/>
            <a:ext cx="2028235" cy="81350"/>
            <a:chOff x="8780355" y="3767528"/>
            <a:chExt cx="2028235" cy="81350"/>
          </a:xfrm>
          <a:noFill/>
        </p:grpSpPr>
        <p:sp>
          <p:nvSpPr>
            <p:cNvPr id="152" name="Freeform: Shape 151">
              <a:extLst>
                <a:ext uri="{FF2B5EF4-FFF2-40B4-BE49-F238E27FC236}">
                  <a16:creationId xmlns:a16="http://schemas.microsoft.com/office/drawing/2014/main" id="{1BF9040C-52AD-9131-0B93-161A340CBEBD}"/>
                </a:ext>
              </a:extLst>
            </p:cNvPr>
            <p:cNvSpPr/>
            <p:nvPr/>
          </p:nvSpPr>
          <p:spPr>
            <a:xfrm>
              <a:off x="8780355" y="3770599"/>
              <a:ext cx="2028235" cy="39171"/>
            </a:xfrm>
            <a:custGeom>
              <a:avLst/>
              <a:gdLst>
                <a:gd name="connsiteX0" fmla="*/ 0 w 2028235"/>
                <a:gd name="connsiteY0" fmla="*/ 0 h 39171"/>
                <a:gd name="connsiteX1" fmla="*/ 2028235 w 2028235"/>
                <a:gd name="connsiteY1" fmla="*/ 39171 h 39171"/>
              </a:gdLst>
              <a:ahLst/>
              <a:cxnLst>
                <a:cxn ang="0">
                  <a:pos x="connsiteX0" y="connsiteY0"/>
                </a:cxn>
                <a:cxn ang="0">
                  <a:pos x="connsiteX1" y="connsiteY1"/>
                </a:cxn>
              </a:cxnLst>
              <a:rect l="l" t="t" r="r" b="b"/>
              <a:pathLst>
                <a:path w="2028235" h="39171">
                  <a:moveTo>
                    <a:pt x="0" y="0"/>
                  </a:moveTo>
                  <a:cubicBezTo>
                    <a:pt x="685533" y="13240"/>
                    <a:pt x="1361615" y="26298"/>
                    <a:pt x="2028235" y="39171"/>
                  </a:cubicBezTo>
                </a:path>
              </a:pathLst>
            </a:custGeom>
            <a:noFill/>
            <a:ln w="25373" cap="rnd">
              <a:solidFill>
                <a:srgbClr val="D50032"/>
              </a:solidFill>
              <a:prstDash val="solid"/>
              <a:round/>
            </a:ln>
          </p:spPr>
          <p:txBody>
            <a:bodyPr rtlCol="0" anchor="ctr"/>
            <a:lstStyle/>
            <a:p>
              <a:endParaRPr lang="en-GB"/>
            </a:p>
          </p:txBody>
        </p:sp>
        <p:sp>
          <p:nvSpPr>
            <p:cNvPr id="153" name="Freeform: Shape 152">
              <a:extLst>
                <a:ext uri="{FF2B5EF4-FFF2-40B4-BE49-F238E27FC236}">
                  <a16:creationId xmlns:a16="http://schemas.microsoft.com/office/drawing/2014/main" id="{A5F8B4AC-FADD-D9C8-ACD2-14163FC652E6}"/>
                </a:ext>
              </a:extLst>
            </p:cNvPr>
            <p:cNvSpPr/>
            <p:nvPr/>
          </p:nvSpPr>
          <p:spPr>
            <a:xfrm>
              <a:off x="10726622" y="3767528"/>
              <a:ext cx="81968" cy="81350"/>
            </a:xfrm>
            <a:custGeom>
              <a:avLst/>
              <a:gdLst>
                <a:gd name="connsiteX0" fmla="*/ 1573 w 81968"/>
                <a:gd name="connsiteY0" fmla="*/ 0 h 81350"/>
                <a:gd name="connsiteX1" fmla="*/ 81968 w 81968"/>
                <a:gd name="connsiteY1" fmla="*/ 42243 h 81350"/>
                <a:gd name="connsiteX2" fmla="*/ 0 w 81968"/>
                <a:gd name="connsiteY2" fmla="*/ 81351 h 81350"/>
              </a:gdLst>
              <a:ahLst/>
              <a:cxnLst>
                <a:cxn ang="0">
                  <a:pos x="connsiteX0" y="connsiteY0"/>
                </a:cxn>
                <a:cxn ang="0">
                  <a:pos x="connsiteX1" y="connsiteY1"/>
                </a:cxn>
                <a:cxn ang="0">
                  <a:pos x="connsiteX2" y="connsiteY2"/>
                </a:cxn>
              </a:cxnLst>
              <a:rect l="l" t="t" r="r" b="b"/>
              <a:pathLst>
                <a:path w="81968" h="81350">
                  <a:moveTo>
                    <a:pt x="1573" y="0"/>
                  </a:moveTo>
                  <a:lnTo>
                    <a:pt x="81968" y="42243"/>
                  </a:lnTo>
                  <a:lnTo>
                    <a:pt x="0" y="81351"/>
                  </a:lnTo>
                </a:path>
              </a:pathLst>
            </a:custGeom>
            <a:noFill/>
            <a:ln w="25373" cap="rnd">
              <a:solidFill>
                <a:srgbClr val="D50032"/>
              </a:solidFill>
              <a:prstDash val="solid"/>
              <a:round/>
            </a:ln>
          </p:spPr>
          <p:txBody>
            <a:bodyPr rtlCol="0" anchor="ctr"/>
            <a:lstStyle/>
            <a:p>
              <a:endParaRPr lang="en-GB"/>
            </a:p>
          </p:txBody>
        </p:sp>
      </p:grpSp>
      <p:grpSp>
        <p:nvGrpSpPr>
          <p:cNvPr id="155" name="Graphic 5">
            <a:extLst>
              <a:ext uri="{FF2B5EF4-FFF2-40B4-BE49-F238E27FC236}">
                <a16:creationId xmlns:a16="http://schemas.microsoft.com/office/drawing/2014/main" id="{EB1F64B1-4880-256A-057B-7435C5EFF11F}"/>
              </a:ext>
            </a:extLst>
          </p:cNvPr>
          <p:cNvGrpSpPr/>
          <p:nvPr/>
        </p:nvGrpSpPr>
        <p:grpSpPr>
          <a:xfrm>
            <a:off x="8789879" y="3219542"/>
            <a:ext cx="2075437" cy="223263"/>
            <a:chOff x="8761698" y="3584320"/>
            <a:chExt cx="2075437" cy="223263"/>
          </a:xfrm>
          <a:noFill/>
        </p:grpSpPr>
        <p:sp>
          <p:nvSpPr>
            <p:cNvPr id="156" name="Freeform: Shape 155">
              <a:extLst>
                <a:ext uri="{FF2B5EF4-FFF2-40B4-BE49-F238E27FC236}">
                  <a16:creationId xmlns:a16="http://schemas.microsoft.com/office/drawing/2014/main" id="{065DF7E3-BEC2-6E41-BEFB-DB8FA58DD6D8}"/>
                </a:ext>
              </a:extLst>
            </p:cNvPr>
            <p:cNvSpPr/>
            <p:nvPr/>
          </p:nvSpPr>
          <p:spPr>
            <a:xfrm>
              <a:off x="8761698" y="3617426"/>
              <a:ext cx="2075437" cy="190157"/>
            </a:xfrm>
            <a:custGeom>
              <a:avLst/>
              <a:gdLst>
                <a:gd name="connsiteX0" fmla="*/ 2075437 w 2075437"/>
                <a:gd name="connsiteY0" fmla="*/ 190158 h 190157"/>
                <a:gd name="connsiteX1" fmla="*/ 0 w 2075437"/>
                <a:gd name="connsiteY1" fmla="*/ 0 h 190157"/>
              </a:gdLst>
              <a:ahLst/>
              <a:cxnLst>
                <a:cxn ang="0">
                  <a:pos x="connsiteX0" y="connsiteY0"/>
                </a:cxn>
                <a:cxn ang="0">
                  <a:pos x="connsiteX1" y="connsiteY1"/>
                </a:cxn>
              </a:cxnLst>
              <a:rect l="l" t="t" r="r" b="b"/>
              <a:pathLst>
                <a:path w="2075437" h="190157">
                  <a:moveTo>
                    <a:pt x="2075437" y="190158"/>
                  </a:moveTo>
                  <a:cubicBezTo>
                    <a:pt x="1374208" y="125909"/>
                    <a:pt x="682398" y="62522"/>
                    <a:pt x="0" y="0"/>
                  </a:cubicBezTo>
                </a:path>
              </a:pathLst>
            </a:custGeom>
            <a:noFill/>
            <a:ln w="25373" cap="rnd">
              <a:solidFill>
                <a:srgbClr val="D50032"/>
              </a:solidFill>
              <a:prstDash val="solid"/>
              <a:round/>
            </a:ln>
          </p:spPr>
          <p:txBody>
            <a:bodyPr rtlCol="0" anchor="ctr"/>
            <a:lstStyle/>
            <a:p>
              <a:endParaRPr lang="en-GB"/>
            </a:p>
          </p:txBody>
        </p:sp>
        <p:sp>
          <p:nvSpPr>
            <p:cNvPr id="158" name="Freeform: Shape 157">
              <a:extLst>
                <a:ext uri="{FF2B5EF4-FFF2-40B4-BE49-F238E27FC236}">
                  <a16:creationId xmlns:a16="http://schemas.microsoft.com/office/drawing/2014/main" id="{B628D244-5CD4-5488-8BFB-82236E32AA78}"/>
                </a:ext>
              </a:extLst>
            </p:cNvPr>
            <p:cNvSpPr/>
            <p:nvPr/>
          </p:nvSpPr>
          <p:spPr>
            <a:xfrm>
              <a:off x="8761698" y="3584320"/>
              <a:ext cx="84554" cy="81027"/>
            </a:xfrm>
            <a:custGeom>
              <a:avLst/>
              <a:gdLst>
                <a:gd name="connsiteX0" fmla="*/ 77162 w 84554"/>
                <a:gd name="connsiteY0" fmla="*/ 81028 h 81027"/>
                <a:gd name="connsiteX1" fmla="*/ 0 w 84554"/>
                <a:gd name="connsiteY1" fmla="*/ 33106 h 81027"/>
                <a:gd name="connsiteX2" fmla="*/ 84554 w 84554"/>
                <a:gd name="connsiteY2" fmla="*/ 0 h 81027"/>
              </a:gdLst>
              <a:ahLst/>
              <a:cxnLst>
                <a:cxn ang="0">
                  <a:pos x="connsiteX0" y="connsiteY0"/>
                </a:cxn>
                <a:cxn ang="0">
                  <a:pos x="connsiteX1" y="connsiteY1"/>
                </a:cxn>
                <a:cxn ang="0">
                  <a:pos x="connsiteX2" y="connsiteY2"/>
                </a:cxn>
              </a:cxnLst>
              <a:rect l="l" t="t" r="r" b="b"/>
              <a:pathLst>
                <a:path w="84554" h="81027">
                  <a:moveTo>
                    <a:pt x="77162" y="81028"/>
                  </a:moveTo>
                  <a:lnTo>
                    <a:pt x="0" y="33106"/>
                  </a:lnTo>
                  <a:lnTo>
                    <a:pt x="84554" y="0"/>
                  </a:lnTo>
                </a:path>
              </a:pathLst>
            </a:custGeom>
            <a:noFill/>
            <a:ln w="25373" cap="rnd">
              <a:solidFill>
                <a:srgbClr val="D50032"/>
              </a:solidFill>
              <a:prstDash val="solid"/>
              <a:round/>
            </a:ln>
          </p:spPr>
          <p:txBody>
            <a:bodyPr rtlCol="0" anchor="ctr"/>
            <a:lstStyle/>
            <a:p>
              <a:endParaRPr lang="en-GB"/>
            </a:p>
          </p:txBody>
        </p:sp>
      </p:grpSp>
      <p:grpSp>
        <p:nvGrpSpPr>
          <p:cNvPr id="160" name="Graphic 5">
            <a:extLst>
              <a:ext uri="{FF2B5EF4-FFF2-40B4-BE49-F238E27FC236}">
                <a16:creationId xmlns:a16="http://schemas.microsoft.com/office/drawing/2014/main" id="{0364BDA0-5B67-3520-5266-587F009969DF}"/>
              </a:ext>
            </a:extLst>
          </p:cNvPr>
          <p:cNvGrpSpPr/>
          <p:nvPr/>
        </p:nvGrpSpPr>
        <p:grpSpPr>
          <a:xfrm>
            <a:off x="8761749" y="3248773"/>
            <a:ext cx="2097211" cy="156461"/>
            <a:chOff x="8733568" y="3613551"/>
            <a:chExt cx="2097211" cy="156461"/>
          </a:xfrm>
          <a:noFill/>
        </p:grpSpPr>
        <p:sp>
          <p:nvSpPr>
            <p:cNvPr id="161" name="Freeform: Shape 160">
              <a:extLst>
                <a:ext uri="{FF2B5EF4-FFF2-40B4-BE49-F238E27FC236}">
                  <a16:creationId xmlns:a16="http://schemas.microsoft.com/office/drawing/2014/main" id="{AE8C5439-7BA9-6710-7E1A-B3E86E47421C}"/>
                </a:ext>
              </a:extLst>
            </p:cNvPr>
            <p:cNvSpPr/>
            <p:nvPr/>
          </p:nvSpPr>
          <p:spPr>
            <a:xfrm>
              <a:off x="8733568" y="3613551"/>
              <a:ext cx="2097211" cy="120503"/>
            </a:xfrm>
            <a:custGeom>
              <a:avLst/>
              <a:gdLst>
                <a:gd name="connsiteX0" fmla="*/ 0 w 2097211"/>
                <a:gd name="connsiteY0" fmla="*/ 0 h 120503"/>
                <a:gd name="connsiteX1" fmla="*/ 2097211 w 2097211"/>
                <a:gd name="connsiteY1" fmla="*/ 120503 h 120503"/>
              </a:gdLst>
              <a:ahLst/>
              <a:cxnLst>
                <a:cxn ang="0">
                  <a:pos x="connsiteX0" y="connsiteY0"/>
                </a:cxn>
                <a:cxn ang="0">
                  <a:pos x="connsiteX1" y="connsiteY1"/>
                </a:cxn>
              </a:cxnLst>
              <a:rect l="l" t="t" r="r" b="b"/>
              <a:pathLst>
                <a:path w="2097211" h="120503">
                  <a:moveTo>
                    <a:pt x="0" y="0"/>
                  </a:moveTo>
                  <a:cubicBezTo>
                    <a:pt x="708512" y="40710"/>
                    <a:pt x="1407577" y="80878"/>
                    <a:pt x="2097211" y="120503"/>
                  </a:cubicBezTo>
                </a:path>
              </a:pathLst>
            </a:custGeom>
            <a:noFill/>
            <a:ln w="25373" cap="rnd">
              <a:solidFill>
                <a:srgbClr val="D50032"/>
              </a:solid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5917F1F4-A6F4-B626-8535-845DE6EC0BDB}"/>
                </a:ext>
              </a:extLst>
            </p:cNvPr>
            <p:cNvSpPr/>
            <p:nvPr/>
          </p:nvSpPr>
          <p:spPr>
            <a:xfrm>
              <a:off x="10747390" y="3688780"/>
              <a:ext cx="83389" cy="81232"/>
            </a:xfrm>
            <a:custGeom>
              <a:avLst/>
              <a:gdLst>
                <a:gd name="connsiteX0" fmla="*/ 4656 w 83389"/>
                <a:gd name="connsiteY0" fmla="*/ 0 h 81232"/>
                <a:gd name="connsiteX1" fmla="*/ 83389 w 83389"/>
                <a:gd name="connsiteY1" fmla="*/ 45274 h 81232"/>
                <a:gd name="connsiteX2" fmla="*/ 0 w 83389"/>
                <a:gd name="connsiteY2" fmla="*/ 81233 h 81232"/>
              </a:gdLst>
              <a:ahLst/>
              <a:cxnLst>
                <a:cxn ang="0">
                  <a:pos x="connsiteX0" y="connsiteY0"/>
                </a:cxn>
                <a:cxn ang="0">
                  <a:pos x="connsiteX1" y="connsiteY1"/>
                </a:cxn>
                <a:cxn ang="0">
                  <a:pos x="connsiteX2" y="connsiteY2"/>
                </a:cxn>
              </a:cxnLst>
              <a:rect l="l" t="t" r="r" b="b"/>
              <a:pathLst>
                <a:path w="83389" h="81232">
                  <a:moveTo>
                    <a:pt x="4656" y="0"/>
                  </a:moveTo>
                  <a:lnTo>
                    <a:pt x="83389" y="45274"/>
                  </a:lnTo>
                  <a:lnTo>
                    <a:pt x="0" y="81233"/>
                  </a:lnTo>
                </a:path>
              </a:pathLst>
            </a:custGeom>
            <a:noFill/>
            <a:ln w="25373" cap="rnd">
              <a:solidFill>
                <a:srgbClr val="D50032"/>
              </a:solidFill>
              <a:prstDash val="solid"/>
              <a:round/>
            </a:ln>
          </p:spPr>
          <p:txBody>
            <a:bodyPr rtlCol="0" anchor="ctr"/>
            <a:lstStyle/>
            <a:p>
              <a:endParaRPr lang="en-GB"/>
            </a:p>
          </p:txBody>
        </p:sp>
      </p:grpSp>
      <p:grpSp>
        <p:nvGrpSpPr>
          <p:cNvPr id="165" name="Graphic 5">
            <a:extLst>
              <a:ext uri="{FF2B5EF4-FFF2-40B4-BE49-F238E27FC236}">
                <a16:creationId xmlns:a16="http://schemas.microsoft.com/office/drawing/2014/main" id="{D2E52687-7CA7-9A88-74B5-6D4B1FFC4F8F}"/>
              </a:ext>
            </a:extLst>
          </p:cNvPr>
          <p:cNvGrpSpPr/>
          <p:nvPr/>
        </p:nvGrpSpPr>
        <p:grpSpPr>
          <a:xfrm>
            <a:off x="8868129" y="3375496"/>
            <a:ext cx="2019147" cy="163418"/>
            <a:chOff x="8839948" y="3740274"/>
            <a:chExt cx="2019147" cy="163418"/>
          </a:xfrm>
          <a:noFill/>
        </p:grpSpPr>
        <p:sp>
          <p:nvSpPr>
            <p:cNvPr id="166" name="Freeform: Shape 165">
              <a:extLst>
                <a:ext uri="{FF2B5EF4-FFF2-40B4-BE49-F238E27FC236}">
                  <a16:creationId xmlns:a16="http://schemas.microsoft.com/office/drawing/2014/main" id="{21260594-8709-2682-9715-11837135A1EB}"/>
                </a:ext>
              </a:extLst>
            </p:cNvPr>
            <p:cNvSpPr/>
            <p:nvPr/>
          </p:nvSpPr>
          <p:spPr>
            <a:xfrm>
              <a:off x="8839948" y="3740274"/>
              <a:ext cx="2019147" cy="127952"/>
            </a:xfrm>
            <a:custGeom>
              <a:avLst/>
              <a:gdLst>
                <a:gd name="connsiteX0" fmla="*/ 2019148 w 2019147"/>
                <a:gd name="connsiteY0" fmla="*/ 0 h 127952"/>
                <a:gd name="connsiteX1" fmla="*/ 0 w 2019147"/>
                <a:gd name="connsiteY1" fmla="*/ 127952 h 127952"/>
              </a:gdLst>
              <a:ahLst/>
              <a:cxnLst>
                <a:cxn ang="0">
                  <a:pos x="connsiteX0" y="connsiteY0"/>
                </a:cxn>
                <a:cxn ang="0">
                  <a:pos x="connsiteX1" y="connsiteY1"/>
                </a:cxn>
              </a:cxnLst>
              <a:rect l="l" t="t" r="r" b="b"/>
              <a:pathLst>
                <a:path w="2019147" h="127952">
                  <a:moveTo>
                    <a:pt x="2019148" y="0"/>
                  </a:moveTo>
                  <a:cubicBezTo>
                    <a:pt x="1336656" y="43249"/>
                    <a:pt x="663613" y="85900"/>
                    <a:pt x="0" y="127952"/>
                  </a:cubicBezTo>
                </a:path>
              </a:pathLst>
            </a:custGeom>
            <a:noFill/>
            <a:ln w="25373" cap="rnd">
              <a:solidFill>
                <a:srgbClr val="D50032"/>
              </a:solid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8F47FAB3-2F36-86C0-B05E-320A968B4B54}"/>
                </a:ext>
              </a:extLst>
            </p:cNvPr>
            <p:cNvSpPr/>
            <p:nvPr/>
          </p:nvSpPr>
          <p:spPr>
            <a:xfrm>
              <a:off x="8839948" y="3822489"/>
              <a:ext cx="83594" cy="81203"/>
            </a:xfrm>
            <a:custGeom>
              <a:avLst/>
              <a:gdLst>
                <a:gd name="connsiteX0" fmla="*/ 83595 w 83594"/>
                <a:gd name="connsiteY0" fmla="*/ 81203 h 81203"/>
                <a:gd name="connsiteX1" fmla="*/ 0 w 83594"/>
                <a:gd name="connsiteY1" fmla="*/ 45737 h 81203"/>
                <a:gd name="connsiteX2" fmla="*/ 78471 w 83594"/>
                <a:gd name="connsiteY2" fmla="*/ 0 h 81203"/>
              </a:gdLst>
              <a:ahLst/>
              <a:cxnLst>
                <a:cxn ang="0">
                  <a:pos x="connsiteX0" y="connsiteY0"/>
                </a:cxn>
                <a:cxn ang="0">
                  <a:pos x="connsiteX1" y="connsiteY1"/>
                </a:cxn>
                <a:cxn ang="0">
                  <a:pos x="connsiteX2" y="connsiteY2"/>
                </a:cxn>
              </a:cxnLst>
              <a:rect l="l" t="t" r="r" b="b"/>
              <a:pathLst>
                <a:path w="83594" h="81203">
                  <a:moveTo>
                    <a:pt x="83595" y="81203"/>
                  </a:moveTo>
                  <a:lnTo>
                    <a:pt x="0" y="45737"/>
                  </a:lnTo>
                  <a:lnTo>
                    <a:pt x="78471" y="0"/>
                  </a:lnTo>
                </a:path>
              </a:pathLst>
            </a:custGeom>
            <a:noFill/>
            <a:ln w="25373" cap="rnd">
              <a:solidFill>
                <a:srgbClr val="D50032"/>
              </a:solidFill>
              <a:prstDash val="solid"/>
              <a:round/>
            </a:ln>
          </p:spPr>
          <p:txBody>
            <a:bodyPr rtlCol="0" anchor="ctr"/>
            <a:lstStyle/>
            <a:p>
              <a:endParaRPr lang="en-GB"/>
            </a:p>
          </p:txBody>
        </p:sp>
      </p:grpSp>
      <p:sp>
        <p:nvSpPr>
          <p:cNvPr id="14" name="Freeform: Shape 13">
            <a:extLst>
              <a:ext uri="{FF2B5EF4-FFF2-40B4-BE49-F238E27FC236}">
                <a16:creationId xmlns:a16="http://schemas.microsoft.com/office/drawing/2014/main" id="{95A98E0B-A5D0-13F9-DF86-E6DE1B1164C3}"/>
              </a:ext>
            </a:extLst>
          </p:cNvPr>
          <p:cNvSpPr/>
          <p:nvPr/>
        </p:nvSpPr>
        <p:spPr>
          <a:xfrm>
            <a:off x="925343" y="2636179"/>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E29EFBFC-FF89-7BBB-E44C-660784A21C65}"/>
              </a:ext>
            </a:extLst>
          </p:cNvPr>
          <p:cNvSpPr/>
          <p:nvPr/>
        </p:nvSpPr>
        <p:spPr>
          <a:xfrm>
            <a:off x="3204102" y="3520731"/>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6" name="Freeform: Shape 15">
            <a:extLst>
              <a:ext uri="{FF2B5EF4-FFF2-40B4-BE49-F238E27FC236}">
                <a16:creationId xmlns:a16="http://schemas.microsoft.com/office/drawing/2014/main" id="{8181D9C1-9BFF-23B4-8512-889934AE7F95}"/>
              </a:ext>
            </a:extLst>
          </p:cNvPr>
          <p:cNvSpPr/>
          <p:nvPr/>
        </p:nvSpPr>
        <p:spPr>
          <a:xfrm>
            <a:off x="3124265" y="3765210"/>
            <a:ext cx="76119" cy="76280"/>
          </a:xfrm>
          <a:custGeom>
            <a:avLst/>
            <a:gdLst>
              <a:gd name="connsiteX0" fmla="*/ 38254 w 76119"/>
              <a:gd name="connsiteY0" fmla="*/ 76390 h 76280"/>
              <a:gd name="connsiteX1" fmla="*/ 65166 w 76119"/>
              <a:gd name="connsiteY1" fmla="*/ 65219 h 76280"/>
              <a:gd name="connsiteX2" fmla="*/ 76314 w 76119"/>
              <a:gd name="connsiteY2" fmla="*/ 38249 h 76280"/>
              <a:gd name="connsiteX3" fmla="*/ 65166 w 76119"/>
              <a:gd name="connsiteY3" fmla="*/ 11280 h 76280"/>
              <a:gd name="connsiteX4" fmla="*/ 38254 w 76119"/>
              <a:gd name="connsiteY4" fmla="*/ 109 h 76280"/>
              <a:gd name="connsiteX5" fmla="*/ 11341 w 76119"/>
              <a:gd name="connsiteY5" fmla="*/ 11280 h 76280"/>
              <a:gd name="connsiteX6" fmla="*/ 194 w 76119"/>
              <a:gd name="connsiteY6" fmla="*/ 38249 h 76280"/>
              <a:gd name="connsiteX7" fmla="*/ 11341 w 76119"/>
              <a:gd name="connsiteY7" fmla="*/ 65219 h 76280"/>
              <a:gd name="connsiteX8" fmla="*/ 38254 w 76119"/>
              <a:gd name="connsiteY8" fmla="*/ 7639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54" y="76390"/>
                </a:moveTo>
                <a:cubicBezTo>
                  <a:pt x="48347" y="76390"/>
                  <a:pt x="58029" y="72371"/>
                  <a:pt x="65166" y="65219"/>
                </a:cubicBezTo>
                <a:cubicBezTo>
                  <a:pt x="72303" y="58066"/>
                  <a:pt x="76314" y="48364"/>
                  <a:pt x="76314" y="38249"/>
                </a:cubicBezTo>
                <a:cubicBezTo>
                  <a:pt x="76314" y="28135"/>
                  <a:pt x="72303" y="18432"/>
                  <a:pt x="65166" y="11280"/>
                </a:cubicBezTo>
                <a:cubicBezTo>
                  <a:pt x="58029" y="4128"/>
                  <a:pt x="48347" y="109"/>
                  <a:pt x="38254" y="109"/>
                </a:cubicBezTo>
                <a:cubicBezTo>
                  <a:pt x="28160" y="109"/>
                  <a:pt x="18478" y="4128"/>
                  <a:pt x="11341" y="11280"/>
                </a:cubicBezTo>
                <a:cubicBezTo>
                  <a:pt x="4204" y="18432"/>
                  <a:pt x="194" y="28135"/>
                  <a:pt x="194" y="38249"/>
                </a:cubicBezTo>
                <a:cubicBezTo>
                  <a:pt x="194" y="48364"/>
                  <a:pt x="4204" y="58066"/>
                  <a:pt x="11341" y="65219"/>
                </a:cubicBezTo>
                <a:cubicBezTo>
                  <a:pt x="18478" y="72371"/>
                  <a:pt x="28160" y="76390"/>
                  <a:pt x="38254" y="7639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875F5E62-6137-92A5-45E9-0C791C414AA4}"/>
              </a:ext>
            </a:extLst>
          </p:cNvPr>
          <p:cNvSpPr/>
          <p:nvPr/>
        </p:nvSpPr>
        <p:spPr>
          <a:xfrm>
            <a:off x="3049223" y="3977054"/>
            <a:ext cx="76119" cy="76280"/>
          </a:xfrm>
          <a:custGeom>
            <a:avLst/>
            <a:gdLst>
              <a:gd name="connsiteX0" fmla="*/ 38248 w 76119"/>
              <a:gd name="connsiteY0" fmla="*/ 76406 h 76280"/>
              <a:gd name="connsiteX1" fmla="*/ 65160 w 76119"/>
              <a:gd name="connsiteY1" fmla="*/ 65235 h 76280"/>
              <a:gd name="connsiteX2" fmla="*/ 76308 w 76119"/>
              <a:gd name="connsiteY2" fmla="*/ 38266 h 76280"/>
              <a:gd name="connsiteX3" fmla="*/ 65160 w 76119"/>
              <a:gd name="connsiteY3" fmla="*/ 11297 h 76280"/>
              <a:gd name="connsiteX4" fmla="*/ 38248 w 76119"/>
              <a:gd name="connsiteY4" fmla="*/ 126 h 76280"/>
              <a:gd name="connsiteX5" fmla="*/ 11335 w 76119"/>
              <a:gd name="connsiteY5" fmla="*/ 11297 h 76280"/>
              <a:gd name="connsiteX6" fmla="*/ 188 w 76119"/>
              <a:gd name="connsiteY6" fmla="*/ 38266 h 76280"/>
              <a:gd name="connsiteX7" fmla="*/ 11335 w 76119"/>
              <a:gd name="connsiteY7" fmla="*/ 65235 h 76280"/>
              <a:gd name="connsiteX8" fmla="*/ 38248 w 76119"/>
              <a:gd name="connsiteY8" fmla="*/ 7640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8" y="76406"/>
                </a:moveTo>
                <a:cubicBezTo>
                  <a:pt x="48341" y="76406"/>
                  <a:pt x="58023" y="72388"/>
                  <a:pt x="65160" y="65235"/>
                </a:cubicBezTo>
                <a:cubicBezTo>
                  <a:pt x="72297" y="58083"/>
                  <a:pt x="76308" y="48381"/>
                  <a:pt x="76308" y="38266"/>
                </a:cubicBezTo>
                <a:cubicBezTo>
                  <a:pt x="76308" y="28151"/>
                  <a:pt x="72297" y="18449"/>
                  <a:pt x="65160" y="11297"/>
                </a:cubicBezTo>
                <a:cubicBezTo>
                  <a:pt x="58023" y="4144"/>
                  <a:pt x="48341" y="126"/>
                  <a:pt x="38248" y="126"/>
                </a:cubicBezTo>
                <a:cubicBezTo>
                  <a:pt x="28154" y="126"/>
                  <a:pt x="18473" y="4144"/>
                  <a:pt x="11335" y="11297"/>
                </a:cubicBezTo>
                <a:cubicBezTo>
                  <a:pt x="4198" y="18449"/>
                  <a:pt x="188" y="28151"/>
                  <a:pt x="188" y="38266"/>
                </a:cubicBezTo>
                <a:cubicBezTo>
                  <a:pt x="188" y="48381"/>
                  <a:pt x="4198" y="58083"/>
                  <a:pt x="11335" y="65235"/>
                </a:cubicBezTo>
                <a:cubicBezTo>
                  <a:pt x="18473" y="72388"/>
                  <a:pt x="28154" y="76406"/>
                  <a:pt x="38248" y="7640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8" name="Freeform: Shape 17">
            <a:extLst>
              <a:ext uri="{FF2B5EF4-FFF2-40B4-BE49-F238E27FC236}">
                <a16:creationId xmlns:a16="http://schemas.microsoft.com/office/drawing/2014/main" id="{FA0D4660-900C-E335-4E69-342A0012C76E}"/>
              </a:ext>
            </a:extLst>
          </p:cNvPr>
          <p:cNvSpPr/>
          <p:nvPr/>
        </p:nvSpPr>
        <p:spPr>
          <a:xfrm>
            <a:off x="2975919" y="4167158"/>
            <a:ext cx="76119" cy="76280"/>
          </a:xfrm>
          <a:custGeom>
            <a:avLst/>
            <a:gdLst>
              <a:gd name="connsiteX0" fmla="*/ 38242 w 76119"/>
              <a:gd name="connsiteY0" fmla="*/ 76421 h 76280"/>
              <a:gd name="connsiteX1" fmla="*/ 65154 w 76119"/>
              <a:gd name="connsiteY1" fmla="*/ 65250 h 76280"/>
              <a:gd name="connsiteX2" fmla="*/ 76302 w 76119"/>
              <a:gd name="connsiteY2" fmla="*/ 38281 h 76280"/>
              <a:gd name="connsiteX3" fmla="*/ 65154 w 76119"/>
              <a:gd name="connsiteY3" fmla="*/ 11312 h 76280"/>
              <a:gd name="connsiteX4" fmla="*/ 38242 w 76119"/>
              <a:gd name="connsiteY4" fmla="*/ 141 h 76280"/>
              <a:gd name="connsiteX5" fmla="*/ 11329 w 76119"/>
              <a:gd name="connsiteY5" fmla="*/ 11312 h 76280"/>
              <a:gd name="connsiteX6" fmla="*/ 182 w 76119"/>
              <a:gd name="connsiteY6" fmla="*/ 38281 h 76280"/>
              <a:gd name="connsiteX7" fmla="*/ 11329 w 76119"/>
              <a:gd name="connsiteY7" fmla="*/ 65250 h 76280"/>
              <a:gd name="connsiteX8" fmla="*/ 38242 w 76119"/>
              <a:gd name="connsiteY8" fmla="*/ 7642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42" y="76421"/>
                </a:moveTo>
                <a:cubicBezTo>
                  <a:pt x="48336" y="76421"/>
                  <a:pt x="58017" y="72403"/>
                  <a:pt x="65154" y="65250"/>
                </a:cubicBezTo>
                <a:cubicBezTo>
                  <a:pt x="72292" y="58098"/>
                  <a:pt x="76302" y="48396"/>
                  <a:pt x="76302" y="38281"/>
                </a:cubicBezTo>
                <a:cubicBezTo>
                  <a:pt x="76302" y="28166"/>
                  <a:pt x="72292" y="18464"/>
                  <a:pt x="65154" y="11312"/>
                </a:cubicBezTo>
                <a:cubicBezTo>
                  <a:pt x="58017" y="4159"/>
                  <a:pt x="48336" y="141"/>
                  <a:pt x="38242" y="141"/>
                </a:cubicBezTo>
                <a:cubicBezTo>
                  <a:pt x="28148" y="141"/>
                  <a:pt x="18467" y="4159"/>
                  <a:pt x="11329" y="11312"/>
                </a:cubicBezTo>
                <a:cubicBezTo>
                  <a:pt x="4192" y="18464"/>
                  <a:pt x="182" y="28166"/>
                  <a:pt x="182" y="38281"/>
                </a:cubicBezTo>
                <a:cubicBezTo>
                  <a:pt x="182" y="48396"/>
                  <a:pt x="4192" y="58098"/>
                  <a:pt x="11329" y="65250"/>
                </a:cubicBezTo>
                <a:cubicBezTo>
                  <a:pt x="18467" y="72403"/>
                  <a:pt x="28148" y="76421"/>
                  <a:pt x="38242" y="7642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 name="Freeform: Shape 18">
            <a:extLst>
              <a:ext uri="{FF2B5EF4-FFF2-40B4-BE49-F238E27FC236}">
                <a16:creationId xmlns:a16="http://schemas.microsoft.com/office/drawing/2014/main" id="{81005E87-8CC2-EC51-CFA7-2D3E5514503F}"/>
              </a:ext>
            </a:extLst>
          </p:cNvPr>
          <p:cNvSpPr/>
          <p:nvPr/>
        </p:nvSpPr>
        <p:spPr>
          <a:xfrm>
            <a:off x="2911306" y="4320966"/>
            <a:ext cx="76119" cy="76280"/>
          </a:xfrm>
          <a:custGeom>
            <a:avLst/>
            <a:gdLst>
              <a:gd name="connsiteX0" fmla="*/ 38237 w 76119"/>
              <a:gd name="connsiteY0" fmla="*/ 76434 h 76280"/>
              <a:gd name="connsiteX1" fmla="*/ 65149 w 76119"/>
              <a:gd name="connsiteY1" fmla="*/ 65262 h 76280"/>
              <a:gd name="connsiteX2" fmla="*/ 76297 w 76119"/>
              <a:gd name="connsiteY2" fmla="*/ 38293 h 76280"/>
              <a:gd name="connsiteX3" fmla="*/ 65149 w 76119"/>
              <a:gd name="connsiteY3" fmla="*/ 11324 h 76280"/>
              <a:gd name="connsiteX4" fmla="*/ 38237 w 76119"/>
              <a:gd name="connsiteY4" fmla="*/ 153 h 76280"/>
              <a:gd name="connsiteX5" fmla="*/ 11324 w 76119"/>
              <a:gd name="connsiteY5" fmla="*/ 11324 h 76280"/>
              <a:gd name="connsiteX6" fmla="*/ 177 w 76119"/>
              <a:gd name="connsiteY6" fmla="*/ 38293 h 76280"/>
              <a:gd name="connsiteX7" fmla="*/ 11324 w 76119"/>
              <a:gd name="connsiteY7" fmla="*/ 65262 h 76280"/>
              <a:gd name="connsiteX8" fmla="*/ 38237 w 76119"/>
              <a:gd name="connsiteY8" fmla="*/ 7643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7" y="76434"/>
                </a:moveTo>
                <a:cubicBezTo>
                  <a:pt x="48330" y="76434"/>
                  <a:pt x="58012" y="72415"/>
                  <a:pt x="65149" y="65262"/>
                </a:cubicBezTo>
                <a:cubicBezTo>
                  <a:pt x="72287" y="58110"/>
                  <a:pt x="76297" y="48408"/>
                  <a:pt x="76297" y="38293"/>
                </a:cubicBezTo>
                <a:cubicBezTo>
                  <a:pt x="76297" y="28178"/>
                  <a:pt x="72287" y="18476"/>
                  <a:pt x="65149" y="11324"/>
                </a:cubicBezTo>
                <a:cubicBezTo>
                  <a:pt x="58012" y="4172"/>
                  <a:pt x="48330" y="153"/>
                  <a:pt x="38237" y="153"/>
                </a:cubicBezTo>
                <a:cubicBezTo>
                  <a:pt x="28143" y="153"/>
                  <a:pt x="18462" y="4172"/>
                  <a:pt x="11324" y="11324"/>
                </a:cubicBezTo>
                <a:cubicBezTo>
                  <a:pt x="4187" y="18476"/>
                  <a:pt x="177" y="28178"/>
                  <a:pt x="177" y="38293"/>
                </a:cubicBezTo>
                <a:cubicBezTo>
                  <a:pt x="177" y="48408"/>
                  <a:pt x="4187" y="58110"/>
                  <a:pt x="11324" y="65262"/>
                </a:cubicBezTo>
                <a:cubicBezTo>
                  <a:pt x="18462" y="72415"/>
                  <a:pt x="28143" y="76434"/>
                  <a:pt x="38237" y="7643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1" name="Freeform: Shape 20">
            <a:extLst>
              <a:ext uri="{FF2B5EF4-FFF2-40B4-BE49-F238E27FC236}">
                <a16:creationId xmlns:a16="http://schemas.microsoft.com/office/drawing/2014/main" id="{6BE49BD4-2963-27CE-D151-0D3AFC7E0826}"/>
              </a:ext>
            </a:extLst>
          </p:cNvPr>
          <p:cNvSpPr/>
          <p:nvPr/>
        </p:nvSpPr>
        <p:spPr>
          <a:xfrm>
            <a:off x="2849979" y="4454966"/>
            <a:ext cx="76119" cy="76280"/>
          </a:xfrm>
          <a:custGeom>
            <a:avLst/>
            <a:gdLst>
              <a:gd name="connsiteX0" fmla="*/ 38232 w 76119"/>
              <a:gd name="connsiteY0" fmla="*/ 76444 h 76280"/>
              <a:gd name="connsiteX1" fmla="*/ 65144 w 76119"/>
              <a:gd name="connsiteY1" fmla="*/ 65273 h 76280"/>
              <a:gd name="connsiteX2" fmla="*/ 76292 w 76119"/>
              <a:gd name="connsiteY2" fmla="*/ 38304 h 76280"/>
              <a:gd name="connsiteX3" fmla="*/ 65144 w 76119"/>
              <a:gd name="connsiteY3" fmla="*/ 11334 h 76280"/>
              <a:gd name="connsiteX4" fmla="*/ 38232 w 76119"/>
              <a:gd name="connsiteY4" fmla="*/ 163 h 76280"/>
              <a:gd name="connsiteX5" fmla="*/ 11320 w 76119"/>
              <a:gd name="connsiteY5" fmla="*/ 11334 h 76280"/>
              <a:gd name="connsiteX6" fmla="*/ 172 w 76119"/>
              <a:gd name="connsiteY6" fmla="*/ 38304 h 76280"/>
              <a:gd name="connsiteX7" fmla="*/ 11320 w 76119"/>
              <a:gd name="connsiteY7" fmla="*/ 65273 h 76280"/>
              <a:gd name="connsiteX8" fmla="*/ 38232 w 76119"/>
              <a:gd name="connsiteY8" fmla="*/ 7644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32" y="76444"/>
                </a:moveTo>
                <a:cubicBezTo>
                  <a:pt x="48326" y="76444"/>
                  <a:pt x="58007" y="72425"/>
                  <a:pt x="65144" y="65273"/>
                </a:cubicBezTo>
                <a:cubicBezTo>
                  <a:pt x="72282" y="58121"/>
                  <a:pt x="76292" y="48419"/>
                  <a:pt x="76292" y="38304"/>
                </a:cubicBezTo>
                <a:cubicBezTo>
                  <a:pt x="76292" y="28189"/>
                  <a:pt x="72282" y="18487"/>
                  <a:pt x="65144" y="11334"/>
                </a:cubicBezTo>
                <a:cubicBezTo>
                  <a:pt x="58007" y="4182"/>
                  <a:pt x="48326" y="163"/>
                  <a:pt x="38232" y="163"/>
                </a:cubicBezTo>
                <a:cubicBezTo>
                  <a:pt x="28138" y="163"/>
                  <a:pt x="18457" y="4182"/>
                  <a:pt x="11320" y="11334"/>
                </a:cubicBezTo>
                <a:cubicBezTo>
                  <a:pt x="4182" y="18487"/>
                  <a:pt x="172" y="28189"/>
                  <a:pt x="172" y="38304"/>
                </a:cubicBezTo>
                <a:cubicBezTo>
                  <a:pt x="172" y="48419"/>
                  <a:pt x="4182" y="58121"/>
                  <a:pt x="11320" y="65273"/>
                </a:cubicBezTo>
                <a:cubicBezTo>
                  <a:pt x="18457" y="72425"/>
                  <a:pt x="28138" y="76444"/>
                  <a:pt x="38232" y="7644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55FCEF3F-EE84-FB27-1458-811B3881C8C0}"/>
              </a:ext>
            </a:extLst>
          </p:cNvPr>
          <p:cNvSpPr/>
          <p:nvPr/>
        </p:nvSpPr>
        <p:spPr>
          <a:xfrm>
            <a:off x="2794449" y="4566272"/>
            <a:ext cx="76119" cy="76280"/>
          </a:xfrm>
          <a:custGeom>
            <a:avLst/>
            <a:gdLst>
              <a:gd name="connsiteX0" fmla="*/ 38228 w 76119"/>
              <a:gd name="connsiteY0" fmla="*/ 76453 h 76280"/>
              <a:gd name="connsiteX1" fmla="*/ 65140 w 76119"/>
              <a:gd name="connsiteY1" fmla="*/ 65282 h 76280"/>
              <a:gd name="connsiteX2" fmla="*/ 76288 w 76119"/>
              <a:gd name="connsiteY2" fmla="*/ 38312 h 76280"/>
              <a:gd name="connsiteX3" fmla="*/ 65140 w 76119"/>
              <a:gd name="connsiteY3" fmla="*/ 11343 h 76280"/>
              <a:gd name="connsiteX4" fmla="*/ 38228 w 76119"/>
              <a:gd name="connsiteY4" fmla="*/ 172 h 76280"/>
              <a:gd name="connsiteX5" fmla="*/ 11315 w 76119"/>
              <a:gd name="connsiteY5" fmla="*/ 11343 h 76280"/>
              <a:gd name="connsiteX6" fmla="*/ 168 w 76119"/>
              <a:gd name="connsiteY6" fmla="*/ 38312 h 76280"/>
              <a:gd name="connsiteX7" fmla="*/ 11315 w 76119"/>
              <a:gd name="connsiteY7" fmla="*/ 65282 h 76280"/>
              <a:gd name="connsiteX8" fmla="*/ 38228 w 76119"/>
              <a:gd name="connsiteY8" fmla="*/ 7645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3"/>
                </a:moveTo>
                <a:cubicBezTo>
                  <a:pt x="48321" y="76453"/>
                  <a:pt x="58003" y="72434"/>
                  <a:pt x="65140" y="65282"/>
                </a:cubicBezTo>
                <a:cubicBezTo>
                  <a:pt x="72277" y="58129"/>
                  <a:pt x="76288" y="48427"/>
                  <a:pt x="76288" y="38312"/>
                </a:cubicBezTo>
                <a:cubicBezTo>
                  <a:pt x="76288" y="28198"/>
                  <a:pt x="72277" y="18495"/>
                  <a:pt x="65140" y="11343"/>
                </a:cubicBezTo>
                <a:cubicBezTo>
                  <a:pt x="58003" y="4191"/>
                  <a:pt x="48321" y="172"/>
                  <a:pt x="38228" y="172"/>
                </a:cubicBezTo>
                <a:cubicBezTo>
                  <a:pt x="28134" y="172"/>
                  <a:pt x="18452" y="4191"/>
                  <a:pt x="11315" y="11343"/>
                </a:cubicBezTo>
                <a:cubicBezTo>
                  <a:pt x="4178" y="18495"/>
                  <a:pt x="168" y="28198"/>
                  <a:pt x="168" y="38312"/>
                </a:cubicBezTo>
                <a:cubicBezTo>
                  <a:pt x="168" y="48427"/>
                  <a:pt x="4178" y="58129"/>
                  <a:pt x="11315" y="65282"/>
                </a:cubicBezTo>
                <a:cubicBezTo>
                  <a:pt x="18452" y="72434"/>
                  <a:pt x="28134" y="76453"/>
                  <a:pt x="38228" y="7645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411C85D-6B8C-7A68-D518-F954D4C3B553}"/>
              </a:ext>
            </a:extLst>
          </p:cNvPr>
          <p:cNvSpPr/>
          <p:nvPr/>
        </p:nvSpPr>
        <p:spPr>
          <a:xfrm>
            <a:off x="2746481" y="4654745"/>
            <a:ext cx="76119" cy="76280"/>
          </a:xfrm>
          <a:custGeom>
            <a:avLst/>
            <a:gdLst>
              <a:gd name="connsiteX0" fmla="*/ 38224 w 76119"/>
              <a:gd name="connsiteY0" fmla="*/ 76460 h 76280"/>
              <a:gd name="connsiteX1" fmla="*/ 65136 w 76119"/>
              <a:gd name="connsiteY1" fmla="*/ 65289 h 76280"/>
              <a:gd name="connsiteX2" fmla="*/ 76284 w 76119"/>
              <a:gd name="connsiteY2" fmla="*/ 38319 h 76280"/>
              <a:gd name="connsiteX3" fmla="*/ 65136 w 76119"/>
              <a:gd name="connsiteY3" fmla="*/ 11350 h 76280"/>
              <a:gd name="connsiteX4" fmla="*/ 38224 w 76119"/>
              <a:gd name="connsiteY4" fmla="*/ 179 h 76280"/>
              <a:gd name="connsiteX5" fmla="*/ 11311 w 76119"/>
              <a:gd name="connsiteY5" fmla="*/ 11350 h 76280"/>
              <a:gd name="connsiteX6" fmla="*/ 164 w 76119"/>
              <a:gd name="connsiteY6" fmla="*/ 38319 h 76280"/>
              <a:gd name="connsiteX7" fmla="*/ 11311 w 76119"/>
              <a:gd name="connsiteY7" fmla="*/ 65289 h 76280"/>
              <a:gd name="connsiteX8" fmla="*/ 38224 w 76119"/>
              <a:gd name="connsiteY8" fmla="*/ 7646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4" y="76460"/>
                </a:moveTo>
                <a:cubicBezTo>
                  <a:pt x="48317" y="76460"/>
                  <a:pt x="57999" y="72441"/>
                  <a:pt x="65136" y="65289"/>
                </a:cubicBezTo>
                <a:cubicBezTo>
                  <a:pt x="72274" y="58136"/>
                  <a:pt x="76284" y="48434"/>
                  <a:pt x="76284" y="38319"/>
                </a:cubicBezTo>
                <a:cubicBezTo>
                  <a:pt x="76284" y="28204"/>
                  <a:pt x="72274" y="18502"/>
                  <a:pt x="65136" y="11350"/>
                </a:cubicBezTo>
                <a:cubicBezTo>
                  <a:pt x="57999" y="4198"/>
                  <a:pt x="48317" y="179"/>
                  <a:pt x="38224" y="179"/>
                </a:cubicBezTo>
                <a:cubicBezTo>
                  <a:pt x="28130" y="179"/>
                  <a:pt x="18449" y="4198"/>
                  <a:pt x="11311" y="11350"/>
                </a:cubicBezTo>
                <a:cubicBezTo>
                  <a:pt x="4174" y="18502"/>
                  <a:pt x="164" y="28204"/>
                  <a:pt x="164" y="38319"/>
                </a:cubicBezTo>
                <a:cubicBezTo>
                  <a:pt x="164" y="48434"/>
                  <a:pt x="4174" y="58136"/>
                  <a:pt x="11311" y="65289"/>
                </a:cubicBezTo>
                <a:cubicBezTo>
                  <a:pt x="18449" y="72441"/>
                  <a:pt x="28130" y="76460"/>
                  <a:pt x="38224" y="7646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6D5756A-B91E-3F8B-7A51-F39608CE02C0}"/>
              </a:ext>
            </a:extLst>
          </p:cNvPr>
          <p:cNvSpPr/>
          <p:nvPr/>
        </p:nvSpPr>
        <p:spPr>
          <a:xfrm>
            <a:off x="2699325" y="4734789"/>
            <a:ext cx="76119" cy="76280"/>
          </a:xfrm>
          <a:custGeom>
            <a:avLst/>
            <a:gdLst>
              <a:gd name="connsiteX0" fmla="*/ 38220 w 76119"/>
              <a:gd name="connsiteY0" fmla="*/ 76466 h 76280"/>
              <a:gd name="connsiteX1" fmla="*/ 65133 w 76119"/>
              <a:gd name="connsiteY1" fmla="*/ 65295 h 76280"/>
              <a:gd name="connsiteX2" fmla="*/ 76280 w 76119"/>
              <a:gd name="connsiteY2" fmla="*/ 38326 h 76280"/>
              <a:gd name="connsiteX3" fmla="*/ 65133 w 76119"/>
              <a:gd name="connsiteY3" fmla="*/ 11356 h 76280"/>
              <a:gd name="connsiteX4" fmla="*/ 38220 w 76119"/>
              <a:gd name="connsiteY4" fmla="*/ 185 h 76280"/>
              <a:gd name="connsiteX5" fmla="*/ 11308 w 76119"/>
              <a:gd name="connsiteY5" fmla="*/ 11356 h 76280"/>
              <a:gd name="connsiteX6" fmla="*/ 160 w 76119"/>
              <a:gd name="connsiteY6" fmla="*/ 38326 h 76280"/>
              <a:gd name="connsiteX7" fmla="*/ 11308 w 76119"/>
              <a:gd name="connsiteY7" fmla="*/ 65295 h 76280"/>
              <a:gd name="connsiteX8" fmla="*/ 38220 w 76119"/>
              <a:gd name="connsiteY8" fmla="*/ 76466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0" y="76466"/>
                </a:moveTo>
                <a:cubicBezTo>
                  <a:pt x="48314" y="76466"/>
                  <a:pt x="57995" y="72447"/>
                  <a:pt x="65133" y="65295"/>
                </a:cubicBezTo>
                <a:cubicBezTo>
                  <a:pt x="72270" y="58143"/>
                  <a:pt x="76280" y="48441"/>
                  <a:pt x="76280" y="38326"/>
                </a:cubicBezTo>
                <a:cubicBezTo>
                  <a:pt x="76280" y="28211"/>
                  <a:pt x="72270" y="18509"/>
                  <a:pt x="65133" y="11356"/>
                </a:cubicBezTo>
                <a:cubicBezTo>
                  <a:pt x="57995" y="4204"/>
                  <a:pt x="48314" y="185"/>
                  <a:pt x="38220" y="185"/>
                </a:cubicBezTo>
                <a:cubicBezTo>
                  <a:pt x="28127" y="185"/>
                  <a:pt x="18445" y="4204"/>
                  <a:pt x="11308" y="11356"/>
                </a:cubicBezTo>
                <a:cubicBezTo>
                  <a:pt x="4170" y="18509"/>
                  <a:pt x="160" y="28211"/>
                  <a:pt x="160" y="38326"/>
                </a:cubicBezTo>
                <a:cubicBezTo>
                  <a:pt x="160" y="48441"/>
                  <a:pt x="4170" y="58143"/>
                  <a:pt x="11308" y="65295"/>
                </a:cubicBezTo>
                <a:cubicBezTo>
                  <a:pt x="18445" y="72447"/>
                  <a:pt x="28127" y="76466"/>
                  <a:pt x="38220" y="76466"/>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3ECD604B-DC10-C5F9-6061-DCBA18C0E768}"/>
              </a:ext>
            </a:extLst>
          </p:cNvPr>
          <p:cNvSpPr/>
          <p:nvPr/>
        </p:nvSpPr>
        <p:spPr>
          <a:xfrm>
            <a:off x="2658144" y="4799043"/>
            <a:ext cx="76119" cy="76280"/>
          </a:xfrm>
          <a:custGeom>
            <a:avLst/>
            <a:gdLst>
              <a:gd name="connsiteX0" fmla="*/ 38217 w 76119"/>
              <a:gd name="connsiteY0" fmla="*/ 76471 h 76280"/>
              <a:gd name="connsiteX1" fmla="*/ 65129 w 76119"/>
              <a:gd name="connsiteY1" fmla="*/ 65300 h 76280"/>
              <a:gd name="connsiteX2" fmla="*/ 76277 w 76119"/>
              <a:gd name="connsiteY2" fmla="*/ 38331 h 76280"/>
              <a:gd name="connsiteX3" fmla="*/ 65129 w 76119"/>
              <a:gd name="connsiteY3" fmla="*/ 11361 h 76280"/>
              <a:gd name="connsiteX4" fmla="*/ 38217 w 76119"/>
              <a:gd name="connsiteY4" fmla="*/ 190 h 76280"/>
              <a:gd name="connsiteX5" fmla="*/ 11304 w 76119"/>
              <a:gd name="connsiteY5" fmla="*/ 11361 h 76280"/>
              <a:gd name="connsiteX6" fmla="*/ 157 w 76119"/>
              <a:gd name="connsiteY6" fmla="*/ 38331 h 76280"/>
              <a:gd name="connsiteX7" fmla="*/ 11304 w 76119"/>
              <a:gd name="connsiteY7" fmla="*/ 65300 h 76280"/>
              <a:gd name="connsiteX8" fmla="*/ 38217 w 76119"/>
              <a:gd name="connsiteY8" fmla="*/ 764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7" y="76471"/>
                </a:moveTo>
                <a:cubicBezTo>
                  <a:pt x="48311" y="76471"/>
                  <a:pt x="57992" y="72452"/>
                  <a:pt x="65129" y="65300"/>
                </a:cubicBezTo>
                <a:cubicBezTo>
                  <a:pt x="72267" y="58148"/>
                  <a:pt x="76277" y="48446"/>
                  <a:pt x="76277" y="38331"/>
                </a:cubicBezTo>
                <a:cubicBezTo>
                  <a:pt x="76277" y="28216"/>
                  <a:pt x="72267" y="18514"/>
                  <a:pt x="65129" y="11361"/>
                </a:cubicBezTo>
                <a:cubicBezTo>
                  <a:pt x="57992" y="4209"/>
                  <a:pt x="48311" y="190"/>
                  <a:pt x="38217" y="190"/>
                </a:cubicBezTo>
                <a:cubicBezTo>
                  <a:pt x="28123" y="190"/>
                  <a:pt x="18442" y="4209"/>
                  <a:pt x="11304" y="11361"/>
                </a:cubicBezTo>
                <a:cubicBezTo>
                  <a:pt x="4167" y="18514"/>
                  <a:pt x="157" y="28216"/>
                  <a:pt x="157" y="38331"/>
                </a:cubicBezTo>
                <a:cubicBezTo>
                  <a:pt x="157" y="48446"/>
                  <a:pt x="4167" y="58148"/>
                  <a:pt x="11304" y="65300"/>
                </a:cubicBezTo>
                <a:cubicBezTo>
                  <a:pt x="18442" y="72452"/>
                  <a:pt x="28123" y="76471"/>
                  <a:pt x="38217" y="764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04C089F5-5EED-DA52-BB96-54646327F804}"/>
              </a:ext>
            </a:extLst>
          </p:cNvPr>
          <p:cNvSpPr/>
          <p:nvPr/>
        </p:nvSpPr>
        <p:spPr>
          <a:xfrm>
            <a:off x="2620274" y="4853507"/>
            <a:ext cx="76119" cy="76280"/>
          </a:xfrm>
          <a:custGeom>
            <a:avLst/>
            <a:gdLst>
              <a:gd name="connsiteX0" fmla="*/ 38214 w 76119"/>
              <a:gd name="connsiteY0" fmla="*/ 76475 h 76280"/>
              <a:gd name="connsiteX1" fmla="*/ 65126 w 76119"/>
              <a:gd name="connsiteY1" fmla="*/ 65304 h 76280"/>
              <a:gd name="connsiteX2" fmla="*/ 76274 w 76119"/>
              <a:gd name="connsiteY2" fmla="*/ 38335 h 76280"/>
              <a:gd name="connsiteX3" fmla="*/ 65126 w 76119"/>
              <a:gd name="connsiteY3" fmla="*/ 11366 h 76280"/>
              <a:gd name="connsiteX4" fmla="*/ 38214 w 76119"/>
              <a:gd name="connsiteY4" fmla="*/ 195 h 76280"/>
              <a:gd name="connsiteX5" fmla="*/ 11301 w 76119"/>
              <a:gd name="connsiteY5" fmla="*/ 11366 h 76280"/>
              <a:gd name="connsiteX6" fmla="*/ 154 w 76119"/>
              <a:gd name="connsiteY6" fmla="*/ 38335 h 76280"/>
              <a:gd name="connsiteX7" fmla="*/ 11301 w 76119"/>
              <a:gd name="connsiteY7" fmla="*/ 65304 h 76280"/>
              <a:gd name="connsiteX8" fmla="*/ 38214 w 76119"/>
              <a:gd name="connsiteY8" fmla="*/ 7647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4" y="76475"/>
                </a:moveTo>
                <a:cubicBezTo>
                  <a:pt x="48308" y="76475"/>
                  <a:pt x="57989" y="72457"/>
                  <a:pt x="65126" y="65304"/>
                </a:cubicBezTo>
                <a:cubicBezTo>
                  <a:pt x="72264" y="58152"/>
                  <a:pt x="76274" y="48450"/>
                  <a:pt x="76274" y="38335"/>
                </a:cubicBezTo>
                <a:cubicBezTo>
                  <a:pt x="76274" y="28220"/>
                  <a:pt x="72264" y="18518"/>
                  <a:pt x="65126" y="11366"/>
                </a:cubicBezTo>
                <a:cubicBezTo>
                  <a:pt x="57989" y="4213"/>
                  <a:pt x="48308" y="195"/>
                  <a:pt x="38214" y="195"/>
                </a:cubicBezTo>
                <a:cubicBezTo>
                  <a:pt x="28120" y="195"/>
                  <a:pt x="18439" y="4213"/>
                  <a:pt x="11301" y="11366"/>
                </a:cubicBezTo>
                <a:cubicBezTo>
                  <a:pt x="4164" y="18518"/>
                  <a:pt x="154" y="28220"/>
                  <a:pt x="154" y="38335"/>
                </a:cubicBezTo>
                <a:cubicBezTo>
                  <a:pt x="154" y="48450"/>
                  <a:pt x="4164" y="58152"/>
                  <a:pt x="11301" y="65304"/>
                </a:cubicBezTo>
                <a:cubicBezTo>
                  <a:pt x="18439" y="72457"/>
                  <a:pt x="28120" y="76475"/>
                  <a:pt x="38214" y="7647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B3D48B39-83DC-17AD-E6C5-32C994ED2376}"/>
              </a:ext>
            </a:extLst>
          </p:cNvPr>
          <p:cNvSpPr/>
          <p:nvPr/>
        </p:nvSpPr>
        <p:spPr>
          <a:xfrm>
            <a:off x="2584358" y="4901068"/>
            <a:ext cx="76119" cy="76280"/>
          </a:xfrm>
          <a:custGeom>
            <a:avLst/>
            <a:gdLst>
              <a:gd name="connsiteX0" fmla="*/ 38211 w 76119"/>
              <a:gd name="connsiteY0" fmla="*/ 76479 h 76280"/>
              <a:gd name="connsiteX1" fmla="*/ 65124 w 76119"/>
              <a:gd name="connsiteY1" fmla="*/ 65308 h 76280"/>
              <a:gd name="connsiteX2" fmla="*/ 76271 w 76119"/>
              <a:gd name="connsiteY2" fmla="*/ 38339 h 76280"/>
              <a:gd name="connsiteX3" fmla="*/ 65124 w 76119"/>
              <a:gd name="connsiteY3" fmla="*/ 11369 h 76280"/>
              <a:gd name="connsiteX4" fmla="*/ 38211 w 76119"/>
              <a:gd name="connsiteY4" fmla="*/ 198 h 76280"/>
              <a:gd name="connsiteX5" fmla="*/ 11299 w 76119"/>
              <a:gd name="connsiteY5" fmla="*/ 11369 h 76280"/>
              <a:gd name="connsiteX6" fmla="*/ 151 w 76119"/>
              <a:gd name="connsiteY6" fmla="*/ 38339 h 76280"/>
              <a:gd name="connsiteX7" fmla="*/ 11299 w 76119"/>
              <a:gd name="connsiteY7" fmla="*/ 65308 h 76280"/>
              <a:gd name="connsiteX8" fmla="*/ 38211 w 76119"/>
              <a:gd name="connsiteY8" fmla="*/ 7647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11" y="76479"/>
                </a:moveTo>
                <a:cubicBezTo>
                  <a:pt x="48305" y="76479"/>
                  <a:pt x="57986" y="72460"/>
                  <a:pt x="65124" y="65308"/>
                </a:cubicBezTo>
                <a:cubicBezTo>
                  <a:pt x="72261" y="58156"/>
                  <a:pt x="76271" y="48454"/>
                  <a:pt x="76271" y="38339"/>
                </a:cubicBezTo>
                <a:cubicBezTo>
                  <a:pt x="76271" y="28224"/>
                  <a:pt x="72261" y="18522"/>
                  <a:pt x="65124" y="11369"/>
                </a:cubicBezTo>
                <a:cubicBezTo>
                  <a:pt x="57986" y="4217"/>
                  <a:pt x="48305" y="198"/>
                  <a:pt x="38211" y="198"/>
                </a:cubicBezTo>
                <a:cubicBezTo>
                  <a:pt x="28117" y="198"/>
                  <a:pt x="18436" y="4217"/>
                  <a:pt x="11299" y="11369"/>
                </a:cubicBezTo>
                <a:cubicBezTo>
                  <a:pt x="4161" y="18522"/>
                  <a:pt x="151" y="28224"/>
                  <a:pt x="151" y="38339"/>
                </a:cubicBezTo>
                <a:cubicBezTo>
                  <a:pt x="151" y="48454"/>
                  <a:pt x="4161" y="58156"/>
                  <a:pt x="11299" y="65308"/>
                </a:cubicBezTo>
                <a:cubicBezTo>
                  <a:pt x="18436" y="72460"/>
                  <a:pt x="28117" y="76479"/>
                  <a:pt x="38211" y="7647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4F75910B-C46D-31C4-BCA0-AA23DBC08699}"/>
              </a:ext>
            </a:extLst>
          </p:cNvPr>
          <p:cNvSpPr/>
          <p:nvPr/>
        </p:nvSpPr>
        <p:spPr>
          <a:xfrm>
            <a:off x="2555484" y="4936399"/>
            <a:ext cx="76119" cy="76280"/>
          </a:xfrm>
          <a:custGeom>
            <a:avLst/>
            <a:gdLst>
              <a:gd name="connsiteX0" fmla="*/ 38209 w 76119"/>
              <a:gd name="connsiteY0" fmla="*/ 76482 h 76280"/>
              <a:gd name="connsiteX1" fmla="*/ 65121 w 76119"/>
              <a:gd name="connsiteY1" fmla="*/ 65311 h 76280"/>
              <a:gd name="connsiteX2" fmla="*/ 76269 w 76119"/>
              <a:gd name="connsiteY2" fmla="*/ 38342 h 76280"/>
              <a:gd name="connsiteX3" fmla="*/ 65121 w 76119"/>
              <a:gd name="connsiteY3" fmla="*/ 11372 h 76280"/>
              <a:gd name="connsiteX4" fmla="*/ 38209 w 76119"/>
              <a:gd name="connsiteY4" fmla="*/ 201 h 76280"/>
              <a:gd name="connsiteX5" fmla="*/ 11296 w 76119"/>
              <a:gd name="connsiteY5" fmla="*/ 11372 h 76280"/>
              <a:gd name="connsiteX6" fmla="*/ 149 w 76119"/>
              <a:gd name="connsiteY6" fmla="*/ 38342 h 76280"/>
              <a:gd name="connsiteX7" fmla="*/ 11296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2" y="76482"/>
                  <a:pt x="57984" y="72463"/>
                  <a:pt x="65121" y="65311"/>
                </a:cubicBezTo>
                <a:cubicBezTo>
                  <a:pt x="72259" y="58159"/>
                  <a:pt x="76269" y="48457"/>
                  <a:pt x="76269" y="38342"/>
                </a:cubicBezTo>
                <a:cubicBezTo>
                  <a:pt x="76269" y="28227"/>
                  <a:pt x="72259" y="18525"/>
                  <a:pt x="65121" y="11372"/>
                </a:cubicBezTo>
                <a:cubicBezTo>
                  <a:pt x="57984" y="4220"/>
                  <a:pt x="48302" y="201"/>
                  <a:pt x="38209" y="201"/>
                </a:cubicBezTo>
                <a:cubicBezTo>
                  <a:pt x="28115" y="201"/>
                  <a:pt x="18434" y="4220"/>
                  <a:pt x="11296" y="11372"/>
                </a:cubicBezTo>
                <a:cubicBezTo>
                  <a:pt x="4159" y="18525"/>
                  <a:pt x="149" y="28227"/>
                  <a:pt x="149" y="38342"/>
                </a:cubicBezTo>
                <a:cubicBezTo>
                  <a:pt x="149" y="48457"/>
                  <a:pt x="4159" y="58159"/>
                  <a:pt x="11296"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2BC6DA30-1403-C40B-21F8-1C2514DD53AA}"/>
              </a:ext>
            </a:extLst>
          </p:cNvPr>
          <p:cNvSpPr/>
          <p:nvPr/>
        </p:nvSpPr>
        <p:spPr>
          <a:xfrm>
            <a:off x="2521927" y="4974221"/>
            <a:ext cx="76119" cy="76280"/>
          </a:xfrm>
          <a:custGeom>
            <a:avLst/>
            <a:gdLst>
              <a:gd name="connsiteX0" fmla="*/ 38206 w 76119"/>
              <a:gd name="connsiteY0" fmla="*/ 76485 h 76280"/>
              <a:gd name="connsiteX1" fmla="*/ 65119 w 76119"/>
              <a:gd name="connsiteY1" fmla="*/ 65314 h 76280"/>
              <a:gd name="connsiteX2" fmla="*/ 76266 w 76119"/>
              <a:gd name="connsiteY2" fmla="*/ 38345 h 76280"/>
              <a:gd name="connsiteX3" fmla="*/ 65119 w 76119"/>
              <a:gd name="connsiteY3" fmla="*/ 11375 h 76280"/>
              <a:gd name="connsiteX4" fmla="*/ 38206 w 76119"/>
              <a:gd name="connsiteY4" fmla="*/ 204 h 76280"/>
              <a:gd name="connsiteX5" fmla="*/ 11294 w 76119"/>
              <a:gd name="connsiteY5" fmla="*/ 11375 h 76280"/>
              <a:gd name="connsiteX6" fmla="*/ 146 w 76119"/>
              <a:gd name="connsiteY6" fmla="*/ 38345 h 76280"/>
              <a:gd name="connsiteX7" fmla="*/ 11294 w 76119"/>
              <a:gd name="connsiteY7" fmla="*/ 65314 h 76280"/>
              <a:gd name="connsiteX8" fmla="*/ 38206 w 76119"/>
              <a:gd name="connsiteY8" fmla="*/ 76485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6" y="76485"/>
                </a:moveTo>
                <a:cubicBezTo>
                  <a:pt x="48300" y="76485"/>
                  <a:pt x="57981" y="72466"/>
                  <a:pt x="65119" y="65314"/>
                </a:cubicBezTo>
                <a:cubicBezTo>
                  <a:pt x="72256" y="58162"/>
                  <a:pt x="76266" y="48459"/>
                  <a:pt x="76266" y="38345"/>
                </a:cubicBezTo>
                <a:cubicBezTo>
                  <a:pt x="76266" y="28230"/>
                  <a:pt x="72256" y="18528"/>
                  <a:pt x="65119" y="11375"/>
                </a:cubicBezTo>
                <a:cubicBezTo>
                  <a:pt x="57981" y="4223"/>
                  <a:pt x="48300" y="204"/>
                  <a:pt x="38206" y="204"/>
                </a:cubicBezTo>
                <a:cubicBezTo>
                  <a:pt x="28113" y="204"/>
                  <a:pt x="18431" y="4223"/>
                  <a:pt x="11294" y="11375"/>
                </a:cubicBezTo>
                <a:cubicBezTo>
                  <a:pt x="4156" y="18528"/>
                  <a:pt x="146" y="28230"/>
                  <a:pt x="146" y="38345"/>
                </a:cubicBezTo>
                <a:cubicBezTo>
                  <a:pt x="146" y="48459"/>
                  <a:pt x="4156" y="58162"/>
                  <a:pt x="11294" y="65314"/>
                </a:cubicBezTo>
                <a:cubicBezTo>
                  <a:pt x="18431" y="72466"/>
                  <a:pt x="28113" y="76485"/>
                  <a:pt x="38206" y="76485"/>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4E7BE4E7-A662-B91B-39D3-AA44405B4FFA}"/>
              </a:ext>
            </a:extLst>
          </p:cNvPr>
          <p:cNvSpPr/>
          <p:nvPr/>
        </p:nvSpPr>
        <p:spPr>
          <a:xfrm>
            <a:off x="2495856" y="5001212"/>
            <a:ext cx="76119" cy="76280"/>
          </a:xfrm>
          <a:custGeom>
            <a:avLst/>
            <a:gdLst>
              <a:gd name="connsiteX0" fmla="*/ 38204 w 76119"/>
              <a:gd name="connsiteY0" fmla="*/ 76487 h 76280"/>
              <a:gd name="connsiteX1" fmla="*/ 65117 w 76119"/>
              <a:gd name="connsiteY1" fmla="*/ 65316 h 76280"/>
              <a:gd name="connsiteX2" fmla="*/ 76264 w 76119"/>
              <a:gd name="connsiteY2" fmla="*/ 38347 h 76280"/>
              <a:gd name="connsiteX3" fmla="*/ 65117 w 76119"/>
              <a:gd name="connsiteY3" fmla="*/ 11377 h 76280"/>
              <a:gd name="connsiteX4" fmla="*/ 38204 w 76119"/>
              <a:gd name="connsiteY4" fmla="*/ 206 h 76280"/>
              <a:gd name="connsiteX5" fmla="*/ 11292 w 76119"/>
              <a:gd name="connsiteY5" fmla="*/ 11377 h 76280"/>
              <a:gd name="connsiteX6" fmla="*/ 144 w 76119"/>
              <a:gd name="connsiteY6" fmla="*/ 38347 h 76280"/>
              <a:gd name="connsiteX7" fmla="*/ 11292 w 76119"/>
              <a:gd name="connsiteY7" fmla="*/ 65316 h 76280"/>
              <a:gd name="connsiteX8" fmla="*/ 38204 w 76119"/>
              <a:gd name="connsiteY8" fmla="*/ 76487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4" y="76487"/>
                </a:moveTo>
                <a:cubicBezTo>
                  <a:pt x="48298" y="76487"/>
                  <a:pt x="57979" y="72468"/>
                  <a:pt x="65117" y="65316"/>
                </a:cubicBezTo>
                <a:cubicBezTo>
                  <a:pt x="72254" y="58164"/>
                  <a:pt x="76264" y="48462"/>
                  <a:pt x="76264" y="38347"/>
                </a:cubicBezTo>
                <a:cubicBezTo>
                  <a:pt x="76264" y="28232"/>
                  <a:pt x="72254" y="18530"/>
                  <a:pt x="65117" y="11377"/>
                </a:cubicBezTo>
                <a:cubicBezTo>
                  <a:pt x="57979" y="4225"/>
                  <a:pt x="48298" y="206"/>
                  <a:pt x="38204" y="206"/>
                </a:cubicBezTo>
                <a:cubicBezTo>
                  <a:pt x="28110" y="206"/>
                  <a:pt x="18429" y="4225"/>
                  <a:pt x="11292" y="11377"/>
                </a:cubicBezTo>
                <a:cubicBezTo>
                  <a:pt x="4154" y="18530"/>
                  <a:pt x="144" y="28232"/>
                  <a:pt x="144" y="38347"/>
                </a:cubicBezTo>
                <a:cubicBezTo>
                  <a:pt x="144" y="48462"/>
                  <a:pt x="4154" y="58164"/>
                  <a:pt x="11292" y="65316"/>
                </a:cubicBezTo>
                <a:cubicBezTo>
                  <a:pt x="18429" y="72468"/>
                  <a:pt x="28110" y="76487"/>
                  <a:pt x="38204" y="76487"/>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5C16DF6-70C7-0BF3-39AF-FDD2B5A1A1A0}"/>
              </a:ext>
            </a:extLst>
          </p:cNvPr>
          <p:cNvSpPr/>
          <p:nvPr/>
        </p:nvSpPr>
        <p:spPr>
          <a:xfrm>
            <a:off x="2467565" y="5028114"/>
            <a:ext cx="76119" cy="76280"/>
          </a:xfrm>
          <a:custGeom>
            <a:avLst/>
            <a:gdLst>
              <a:gd name="connsiteX0" fmla="*/ 38202 w 76119"/>
              <a:gd name="connsiteY0" fmla="*/ 76489 h 76280"/>
              <a:gd name="connsiteX1" fmla="*/ 65114 w 76119"/>
              <a:gd name="connsiteY1" fmla="*/ 65318 h 76280"/>
              <a:gd name="connsiteX2" fmla="*/ 76262 w 76119"/>
              <a:gd name="connsiteY2" fmla="*/ 38349 h 76280"/>
              <a:gd name="connsiteX3" fmla="*/ 65114 w 76119"/>
              <a:gd name="connsiteY3" fmla="*/ 11379 h 76280"/>
              <a:gd name="connsiteX4" fmla="*/ 38202 w 76119"/>
              <a:gd name="connsiteY4" fmla="*/ 208 h 76280"/>
              <a:gd name="connsiteX5" fmla="*/ 11289 w 76119"/>
              <a:gd name="connsiteY5" fmla="*/ 11379 h 76280"/>
              <a:gd name="connsiteX6" fmla="*/ 142 w 76119"/>
              <a:gd name="connsiteY6" fmla="*/ 38349 h 76280"/>
              <a:gd name="connsiteX7" fmla="*/ 11289 w 76119"/>
              <a:gd name="connsiteY7" fmla="*/ 65318 h 76280"/>
              <a:gd name="connsiteX8" fmla="*/ 38202 w 76119"/>
              <a:gd name="connsiteY8" fmla="*/ 7648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2" y="76489"/>
                </a:moveTo>
                <a:cubicBezTo>
                  <a:pt x="48296" y="76489"/>
                  <a:pt x="57977" y="72470"/>
                  <a:pt x="65114" y="65318"/>
                </a:cubicBezTo>
                <a:cubicBezTo>
                  <a:pt x="72252" y="58166"/>
                  <a:pt x="76262" y="48464"/>
                  <a:pt x="76262" y="38349"/>
                </a:cubicBezTo>
                <a:cubicBezTo>
                  <a:pt x="76262" y="28234"/>
                  <a:pt x="72252" y="18532"/>
                  <a:pt x="65114" y="11379"/>
                </a:cubicBezTo>
                <a:cubicBezTo>
                  <a:pt x="57977" y="4227"/>
                  <a:pt x="48296" y="208"/>
                  <a:pt x="38202" y="208"/>
                </a:cubicBezTo>
                <a:cubicBezTo>
                  <a:pt x="28108" y="208"/>
                  <a:pt x="18427" y="4227"/>
                  <a:pt x="11289" y="11379"/>
                </a:cubicBezTo>
                <a:cubicBezTo>
                  <a:pt x="4152" y="18532"/>
                  <a:pt x="142" y="28234"/>
                  <a:pt x="142" y="38349"/>
                </a:cubicBezTo>
                <a:cubicBezTo>
                  <a:pt x="142" y="48464"/>
                  <a:pt x="4152" y="58166"/>
                  <a:pt x="11289" y="65318"/>
                </a:cubicBezTo>
                <a:cubicBezTo>
                  <a:pt x="18427" y="72470"/>
                  <a:pt x="28108" y="76489"/>
                  <a:pt x="38202" y="7648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31F28DC0-DE5A-7BFF-2061-C32669E57064}"/>
              </a:ext>
            </a:extLst>
          </p:cNvPr>
          <p:cNvSpPr/>
          <p:nvPr/>
        </p:nvSpPr>
        <p:spPr>
          <a:xfrm>
            <a:off x="2443765" y="5048824"/>
            <a:ext cx="76119" cy="76280"/>
          </a:xfrm>
          <a:custGeom>
            <a:avLst/>
            <a:gdLst>
              <a:gd name="connsiteX0" fmla="*/ 38200 w 76119"/>
              <a:gd name="connsiteY0" fmla="*/ 76491 h 76280"/>
              <a:gd name="connsiteX1" fmla="*/ 65112 w 76119"/>
              <a:gd name="connsiteY1" fmla="*/ 65320 h 76280"/>
              <a:gd name="connsiteX2" fmla="*/ 76260 w 76119"/>
              <a:gd name="connsiteY2" fmla="*/ 38350 h 76280"/>
              <a:gd name="connsiteX3" fmla="*/ 65112 w 76119"/>
              <a:gd name="connsiteY3" fmla="*/ 11381 h 76280"/>
              <a:gd name="connsiteX4" fmla="*/ 38200 w 76119"/>
              <a:gd name="connsiteY4" fmla="*/ 210 h 76280"/>
              <a:gd name="connsiteX5" fmla="*/ 11288 w 76119"/>
              <a:gd name="connsiteY5" fmla="*/ 11381 h 76280"/>
              <a:gd name="connsiteX6" fmla="*/ 140 w 76119"/>
              <a:gd name="connsiteY6" fmla="*/ 38350 h 76280"/>
              <a:gd name="connsiteX7" fmla="*/ 11288 w 76119"/>
              <a:gd name="connsiteY7" fmla="*/ 65320 h 76280"/>
              <a:gd name="connsiteX8" fmla="*/ 38200 w 76119"/>
              <a:gd name="connsiteY8" fmla="*/ 7649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0" y="76491"/>
                </a:moveTo>
                <a:cubicBezTo>
                  <a:pt x="48294" y="76491"/>
                  <a:pt x="57975" y="72472"/>
                  <a:pt x="65112" y="65320"/>
                </a:cubicBezTo>
                <a:cubicBezTo>
                  <a:pt x="72250" y="58167"/>
                  <a:pt x="76260" y="48465"/>
                  <a:pt x="76260" y="38350"/>
                </a:cubicBezTo>
                <a:cubicBezTo>
                  <a:pt x="76260" y="28235"/>
                  <a:pt x="72250" y="18533"/>
                  <a:pt x="65112" y="11381"/>
                </a:cubicBezTo>
                <a:cubicBezTo>
                  <a:pt x="57975" y="4229"/>
                  <a:pt x="48294" y="210"/>
                  <a:pt x="38200" y="210"/>
                </a:cubicBezTo>
                <a:cubicBezTo>
                  <a:pt x="28106" y="210"/>
                  <a:pt x="18425" y="4229"/>
                  <a:pt x="11288" y="11381"/>
                </a:cubicBezTo>
                <a:cubicBezTo>
                  <a:pt x="4150" y="18533"/>
                  <a:pt x="140" y="28235"/>
                  <a:pt x="140" y="38350"/>
                </a:cubicBezTo>
                <a:cubicBezTo>
                  <a:pt x="140" y="48465"/>
                  <a:pt x="4150" y="58167"/>
                  <a:pt x="11288" y="65320"/>
                </a:cubicBezTo>
                <a:cubicBezTo>
                  <a:pt x="18425" y="72472"/>
                  <a:pt x="28106" y="76491"/>
                  <a:pt x="38200" y="7649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5" name="Freeform: Shape 34">
            <a:extLst>
              <a:ext uri="{FF2B5EF4-FFF2-40B4-BE49-F238E27FC236}">
                <a16:creationId xmlns:a16="http://schemas.microsoft.com/office/drawing/2014/main" id="{7CF1E3A4-9E53-0BCE-1F47-AC6B7C40CDA4}"/>
              </a:ext>
            </a:extLst>
          </p:cNvPr>
          <p:cNvSpPr/>
          <p:nvPr/>
        </p:nvSpPr>
        <p:spPr>
          <a:xfrm>
            <a:off x="2418265" y="5069064"/>
            <a:ext cx="76119" cy="76280"/>
          </a:xfrm>
          <a:custGeom>
            <a:avLst/>
            <a:gdLst>
              <a:gd name="connsiteX0" fmla="*/ 38198 w 76119"/>
              <a:gd name="connsiteY0" fmla="*/ 76492 h 76280"/>
              <a:gd name="connsiteX1" fmla="*/ 65110 w 76119"/>
              <a:gd name="connsiteY1" fmla="*/ 65321 h 76280"/>
              <a:gd name="connsiteX2" fmla="*/ 76258 w 76119"/>
              <a:gd name="connsiteY2" fmla="*/ 38352 h 76280"/>
              <a:gd name="connsiteX3" fmla="*/ 65110 w 76119"/>
              <a:gd name="connsiteY3" fmla="*/ 11383 h 76280"/>
              <a:gd name="connsiteX4" fmla="*/ 38198 w 76119"/>
              <a:gd name="connsiteY4" fmla="*/ 212 h 76280"/>
              <a:gd name="connsiteX5" fmla="*/ 11286 w 76119"/>
              <a:gd name="connsiteY5" fmla="*/ 11383 h 76280"/>
              <a:gd name="connsiteX6" fmla="*/ 138 w 76119"/>
              <a:gd name="connsiteY6" fmla="*/ 38352 h 76280"/>
              <a:gd name="connsiteX7" fmla="*/ 11286 w 76119"/>
              <a:gd name="connsiteY7" fmla="*/ 65321 h 76280"/>
              <a:gd name="connsiteX8" fmla="*/ 38198 w 76119"/>
              <a:gd name="connsiteY8" fmla="*/ 7649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8" y="76492"/>
                </a:moveTo>
                <a:cubicBezTo>
                  <a:pt x="48292" y="76492"/>
                  <a:pt x="57973" y="72474"/>
                  <a:pt x="65110" y="65321"/>
                </a:cubicBezTo>
                <a:cubicBezTo>
                  <a:pt x="72248" y="58169"/>
                  <a:pt x="76258" y="48467"/>
                  <a:pt x="76258" y="38352"/>
                </a:cubicBezTo>
                <a:cubicBezTo>
                  <a:pt x="76258" y="28237"/>
                  <a:pt x="72248" y="18535"/>
                  <a:pt x="65110" y="11383"/>
                </a:cubicBezTo>
                <a:cubicBezTo>
                  <a:pt x="57973" y="4230"/>
                  <a:pt x="48292" y="212"/>
                  <a:pt x="38198" y="212"/>
                </a:cubicBezTo>
                <a:cubicBezTo>
                  <a:pt x="28104" y="212"/>
                  <a:pt x="18423" y="4230"/>
                  <a:pt x="11286" y="11383"/>
                </a:cubicBezTo>
                <a:cubicBezTo>
                  <a:pt x="4148" y="18535"/>
                  <a:pt x="138" y="28237"/>
                  <a:pt x="138" y="38352"/>
                </a:cubicBezTo>
                <a:cubicBezTo>
                  <a:pt x="138" y="48467"/>
                  <a:pt x="4148" y="58169"/>
                  <a:pt x="11286" y="65321"/>
                </a:cubicBezTo>
                <a:cubicBezTo>
                  <a:pt x="18423" y="72474"/>
                  <a:pt x="28104" y="76492"/>
                  <a:pt x="38198" y="7649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6" name="Freeform: Shape 35">
            <a:extLst>
              <a:ext uri="{FF2B5EF4-FFF2-40B4-BE49-F238E27FC236}">
                <a16:creationId xmlns:a16="http://schemas.microsoft.com/office/drawing/2014/main" id="{C8C5DBF9-F0CD-D53F-BE5B-7D02812827AA}"/>
              </a:ext>
            </a:extLst>
          </p:cNvPr>
          <p:cNvSpPr/>
          <p:nvPr/>
        </p:nvSpPr>
        <p:spPr>
          <a:xfrm>
            <a:off x="2400453" y="5082019"/>
            <a:ext cx="76119" cy="76280"/>
          </a:xfrm>
          <a:custGeom>
            <a:avLst/>
            <a:gdLst>
              <a:gd name="connsiteX0" fmla="*/ 38197 w 76119"/>
              <a:gd name="connsiteY0" fmla="*/ 76493 h 76280"/>
              <a:gd name="connsiteX1" fmla="*/ 65109 w 76119"/>
              <a:gd name="connsiteY1" fmla="*/ 65322 h 76280"/>
              <a:gd name="connsiteX2" fmla="*/ 76257 w 76119"/>
              <a:gd name="connsiteY2" fmla="*/ 38353 h 76280"/>
              <a:gd name="connsiteX3" fmla="*/ 65109 w 76119"/>
              <a:gd name="connsiteY3" fmla="*/ 11384 h 76280"/>
              <a:gd name="connsiteX4" fmla="*/ 38197 w 76119"/>
              <a:gd name="connsiteY4" fmla="*/ 213 h 76280"/>
              <a:gd name="connsiteX5" fmla="*/ 11284 w 76119"/>
              <a:gd name="connsiteY5" fmla="*/ 11384 h 76280"/>
              <a:gd name="connsiteX6" fmla="*/ 137 w 76119"/>
              <a:gd name="connsiteY6" fmla="*/ 38353 h 76280"/>
              <a:gd name="connsiteX7" fmla="*/ 11284 w 76119"/>
              <a:gd name="connsiteY7" fmla="*/ 65322 h 76280"/>
              <a:gd name="connsiteX8" fmla="*/ 38197 w 76119"/>
              <a:gd name="connsiteY8" fmla="*/ 76493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7" y="76493"/>
                </a:moveTo>
                <a:cubicBezTo>
                  <a:pt x="48290" y="76493"/>
                  <a:pt x="57972" y="72475"/>
                  <a:pt x="65109" y="65322"/>
                </a:cubicBezTo>
                <a:cubicBezTo>
                  <a:pt x="72246" y="58170"/>
                  <a:pt x="76257" y="48468"/>
                  <a:pt x="76257" y="38353"/>
                </a:cubicBezTo>
                <a:cubicBezTo>
                  <a:pt x="76257" y="28238"/>
                  <a:pt x="72246" y="18536"/>
                  <a:pt x="65109" y="11384"/>
                </a:cubicBezTo>
                <a:cubicBezTo>
                  <a:pt x="57972" y="4231"/>
                  <a:pt x="48290" y="213"/>
                  <a:pt x="38197" y="213"/>
                </a:cubicBezTo>
                <a:cubicBezTo>
                  <a:pt x="28103" y="213"/>
                  <a:pt x="18421" y="4231"/>
                  <a:pt x="11284" y="11384"/>
                </a:cubicBezTo>
                <a:cubicBezTo>
                  <a:pt x="4147" y="18536"/>
                  <a:pt x="137" y="28238"/>
                  <a:pt x="137" y="38353"/>
                </a:cubicBezTo>
                <a:cubicBezTo>
                  <a:pt x="137" y="48468"/>
                  <a:pt x="4147" y="58170"/>
                  <a:pt x="11284" y="65322"/>
                </a:cubicBezTo>
                <a:cubicBezTo>
                  <a:pt x="18421" y="72475"/>
                  <a:pt x="28103" y="76493"/>
                  <a:pt x="38197" y="76493"/>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7" name="Freeform: Shape 36">
            <a:extLst>
              <a:ext uri="{FF2B5EF4-FFF2-40B4-BE49-F238E27FC236}">
                <a16:creationId xmlns:a16="http://schemas.microsoft.com/office/drawing/2014/main" id="{A976A53A-F275-420A-1F2A-91391A69700C}"/>
              </a:ext>
            </a:extLst>
          </p:cNvPr>
          <p:cNvSpPr/>
          <p:nvPr/>
        </p:nvSpPr>
        <p:spPr>
          <a:xfrm>
            <a:off x="2383173" y="5093639"/>
            <a:ext cx="76119" cy="76280"/>
          </a:xfrm>
          <a:custGeom>
            <a:avLst/>
            <a:gdLst>
              <a:gd name="connsiteX0" fmla="*/ 38195 w 76119"/>
              <a:gd name="connsiteY0" fmla="*/ 76494 h 76280"/>
              <a:gd name="connsiteX1" fmla="*/ 65108 w 76119"/>
              <a:gd name="connsiteY1" fmla="*/ 65323 h 76280"/>
              <a:gd name="connsiteX2" fmla="*/ 76255 w 76119"/>
              <a:gd name="connsiteY2" fmla="*/ 38354 h 76280"/>
              <a:gd name="connsiteX3" fmla="*/ 65108 w 76119"/>
              <a:gd name="connsiteY3" fmla="*/ 11385 h 76280"/>
              <a:gd name="connsiteX4" fmla="*/ 38195 w 76119"/>
              <a:gd name="connsiteY4" fmla="*/ 214 h 76280"/>
              <a:gd name="connsiteX5" fmla="*/ 11283 w 76119"/>
              <a:gd name="connsiteY5" fmla="*/ 11385 h 76280"/>
              <a:gd name="connsiteX6" fmla="*/ 135 w 76119"/>
              <a:gd name="connsiteY6" fmla="*/ 38354 h 76280"/>
              <a:gd name="connsiteX7" fmla="*/ 11283 w 76119"/>
              <a:gd name="connsiteY7" fmla="*/ 65323 h 76280"/>
              <a:gd name="connsiteX8" fmla="*/ 38195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5" y="76494"/>
                </a:moveTo>
                <a:cubicBezTo>
                  <a:pt x="48289" y="76494"/>
                  <a:pt x="57970" y="72476"/>
                  <a:pt x="65108" y="65323"/>
                </a:cubicBezTo>
                <a:cubicBezTo>
                  <a:pt x="72245" y="58171"/>
                  <a:pt x="76255" y="48469"/>
                  <a:pt x="76255" y="38354"/>
                </a:cubicBezTo>
                <a:cubicBezTo>
                  <a:pt x="76255" y="28239"/>
                  <a:pt x="72245" y="18537"/>
                  <a:pt x="65108" y="11385"/>
                </a:cubicBezTo>
                <a:cubicBezTo>
                  <a:pt x="57970" y="4232"/>
                  <a:pt x="48289" y="214"/>
                  <a:pt x="38195" y="214"/>
                </a:cubicBezTo>
                <a:cubicBezTo>
                  <a:pt x="28102" y="214"/>
                  <a:pt x="18420" y="4232"/>
                  <a:pt x="11283" y="11385"/>
                </a:cubicBezTo>
                <a:cubicBezTo>
                  <a:pt x="4146" y="18537"/>
                  <a:pt x="135" y="28239"/>
                  <a:pt x="135" y="38354"/>
                </a:cubicBezTo>
                <a:cubicBezTo>
                  <a:pt x="135" y="48469"/>
                  <a:pt x="4146" y="58171"/>
                  <a:pt x="11283" y="65323"/>
                </a:cubicBezTo>
                <a:cubicBezTo>
                  <a:pt x="18420" y="72476"/>
                  <a:pt x="28102" y="76494"/>
                  <a:pt x="38195"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64B4177D-73CB-7EAD-C3B8-DFECAD0862A8}"/>
              </a:ext>
            </a:extLst>
          </p:cNvPr>
          <p:cNvSpPr/>
          <p:nvPr/>
        </p:nvSpPr>
        <p:spPr>
          <a:xfrm>
            <a:off x="796630" y="2508027"/>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99DE560F-1288-4CCF-9143-8DFD18439403}"/>
              </a:ext>
            </a:extLst>
          </p:cNvPr>
          <p:cNvSpPr/>
          <p:nvPr/>
        </p:nvSpPr>
        <p:spPr>
          <a:xfrm>
            <a:off x="796630" y="5327363"/>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40" name="Graphic 7">
            <a:extLst>
              <a:ext uri="{FF2B5EF4-FFF2-40B4-BE49-F238E27FC236}">
                <a16:creationId xmlns:a16="http://schemas.microsoft.com/office/drawing/2014/main" id="{F7279A32-B11A-0009-5542-390BD39367DE}"/>
              </a:ext>
            </a:extLst>
          </p:cNvPr>
          <p:cNvGrpSpPr/>
          <p:nvPr/>
        </p:nvGrpSpPr>
        <p:grpSpPr>
          <a:xfrm>
            <a:off x="3169657" y="3595103"/>
            <a:ext cx="77160" cy="144985"/>
            <a:chOff x="3161572" y="3945624"/>
            <a:chExt cx="77160" cy="144985"/>
          </a:xfrm>
          <a:noFill/>
        </p:grpSpPr>
        <p:sp>
          <p:nvSpPr>
            <p:cNvPr id="41" name="Freeform: Shape 40">
              <a:extLst>
                <a:ext uri="{FF2B5EF4-FFF2-40B4-BE49-F238E27FC236}">
                  <a16:creationId xmlns:a16="http://schemas.microsoft.com/office/drawing/2014/main" id="{58DFCE53-73CA-14C5-DB7F-4B7EE70A2DF8}"/>
                </a:ext>
              </a:extLst>
            </p:cNvPr>
            <p:cNvSpPr/>
            <p:nvPr/>
          </p:nvSpPr>
          <p:spPr>
            <a:xfrm>
              <a:off x="3174906" y="3945624"/>
              <a:ext cx="47333" cy="144985"/>
            </a:xfrm>
            <a:custGeom>
              <a:avLst/>
              <a:gdLst>
                <a:gd name="connsiteX0" fmla="*/ 47334 w 47333"/>
                <a:gd name="connsiteY0" fmla="*/ 0 h 144985"/>
                <a:gd name="connsiteX1" fmla="*/ 0 w 47333"/>
                <a:gd name="connsiteY1" fmla="*/ 144985 h 144985"/>
              </a:gdLst>
              <a:ahLst/>
              <a:cxnLst>
                <a:cxn ang="0">
                  <a:pos x="connsiteX0" y="connsiteY0"/>
                </a:cxn>
                <a:cxn ang="0">
                  <a:pos x="connsiteX1" y="connsiteY1"/>
                </a:cxn>
              </a:cxnLst>
              <a:rect l="l" t="t" r="r" b="b"/>
              <a:pathLst>
                <a:path w="47333" h="144985">
                  <a:moveTo>
                    <a:pt x="47334" y="0"/>
                  </a:moveTo>
                  <a:cubicBezTo>
                    <a:pt x="28621" y="57334"/>
                    <a:pt x="12839" y="105663"/>
                    <a:pt x="0" y="144985"/>
                  </a:cubicBezTo>
                </a:path>
              </a:pathLst>
            </a:custGeom>
            <a:noFill/>
            <a:ln w="25373" cap="rnd">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38DA9E3B-E345-9BEE-57AF-EA356BA2299B}"/>
                </a:ext>
              </a:extLst>
            </p:cNvPr>
            <p:cNvSpPr/>
            <p:nvPr/>
          </p:nvSpPr>
          <p:spPr>
            <a:xfrm>
              <a:off x="3161572" y="4000623"/>
              <a:ext cx="77160" cy="89985"/>
            </a:xfrm>
            <a:custGeom>
              <a:avLst/>
              <a:gdLst>
                <a:gd name="connsiteX0" fmla="*/ 77160 w 77160"/>
                <a:gd name="connsiteY0" fmla="*/ 25304 h 89985"/>
                <a:gd name="connsiteX1" fmla="*/ 13334 w 77160"/>
                <a:gd name="connsiteY1" fmla="*/ 89986 h 89985"/>
                <a:gd name="connsiteX2" fmla="*/ 0 w 77160"/>
                <a:gd name="connsiteY2" fmla="*/ 0 h 89985"/>
              </a:gdLst>
              <a:ahLst/>
              <a:cxnLst>
                <a:cxn ang="0">
                  <a:pos x="connsiteX0" y="connsiteY0"/>
                </a:cxn>
                <a:cxn ang="0">
                  <a:pos x="connsiteX1" y="connsiteY1"/>
                </a:cxn>
                <a:cxn ang="0">
                  <a:pos x="connsiteX2" y="connsiteY2"/>
                </a:cxn>
              </a:cxnLst>
              <a:rect l="l" t="t" r="r" b="b"/>
              <a:pathLst>
                <a:path w="77160" h="89985">
                  <a:moveTo>
                    <a:pt x="77160" y="25304"/>
                  </a:moveTo>
                  <a:lnTo>
                    <a:pt x="13334" y="89986"/>
                  </a:lnTo>
                  <a:lnTo>
                    <a:pt x="0" y="0"/>
                  </a:lnTo>
                </a:path>
              </a:pathLst>
            </a:custGeom>
            <a:noFill/>
            <a:ln w="25373" cap="rnd">
              <a:solidFill>
                <a:srgbClr val="D50032"/>
              </a:solidFill>
              <a:prstDash val="solid"/>
              <a:round/>
            </a:ln>
          </p:spPr>
          <p:txBody>
            <a:bodyPr rtlCol="0" anchor="ctr"/>
            <a:lstStyle/>
            <a:p>
              <a:endParaRPr lang="en-GB"/>
            </a:p>
          </p:txBody>
        </p:sp>
      </p:grpSp>
      <p:grpSp>
        <p:nvGrpSpPr>
          <p:cNvPr id="43" name="Graphic 7">
            <a:extLst>
              <a:ext uri="{FF2B5EF4-FFF2-40B4-BE49-F238E27FC236}">
                <a16:creationId xmlns:a16="http://schemas.microsoft.com/office/drawing/2014/main" id="{2874C7D3-9192-A1B1-E91A-0D908991FC11}"/>
              </a:ext>
            </a:extLst>
          </p:cNvPr>
          <p:cNvGrpSpPr/>
          <p:nvPr/>
        </p:nvGrpSpPr>
        <p:grpSpPr>
          <a:xfrm>
            <a:off x="3098409" y="3839304"/>
            <a:ext cx="76513" cy="113162"/>
            <a:chOff x="3090324" y="4189825"/>
            <a:chExt cx="76513" cy="113162"/>
          </a:xfrm>
          <a:noFill/>
        </p:grpSpPr>
        <p:sp>
          <p:nvSpPr>
            <p:cNvPr id="44" name="Freeform: Shape 43">
              <a:extLst>
                <a:ext uri="{FF2B5EF4-FFF2-40B4-BE49-F238E27FC236}">
                  <a16:creationId xmlns:a16="http://schemas.microsoft.com/office/drawing/2014/main" id="{D56995AA-EE82-F920-9247-1EA1F3CDA759}"/>
                </a:ext>
              </a:extLst>
            </p:cNvPr>
            <p:cNvSpPr/>
            <p:nvPr/>
          </p:nvSpPr>
          <p:spPr>
            <a:xfrm>
              <a:off x="3101425" y="4189825"/>
              <a:ext cx="40089" cy="113162"/>
            </a:xfrm>
            <a:custGeom>
              <a:avLst/>
              <a:gdLst>
                <a:gd name="connsiteX0" fmla="*/ 40090 w 40089"/>
                <a:gd name="connsiteY0" fmla="*/ 0 h 113162"/>
                <a:gd name="connsiteX1" fmla="*/ 0 w 40089"/>
                <a:gd name="connsiteY1" fmla="*/ 113162 h 113162"/>
              </a:gdLst>
              <a:ahLst/>
              <a:cxnLst>
                <a:cxn ang="0">
                  <a:pos x="connsiteX0" y="connsiteY0"/>
                </a:cxn>
                <a:cxn ang="0">
                  <a:pos x="connsiteX1" y="connsiteY1"/>
                </a:cxn>
              </a:cxnLst>
              <a:rect l="l" t="t" r="r" b="b"/>
              <a:pathLst>
                <a:path w="40089" h="113162">
                  <a:moveTo>
                    <a:pt x="40090" y="0"/>
                  </a:moveTo>
                  <a:cubicBezTo>
                    <a:pt x="23559" y="46646"/>
                    <a:pt x="10200" y="84367"/>
                    <a:pt x="0" y="113162"/>
                  </a:cubicBezTo>
                </a:path>
              </a:pathLst>
            </a:custGeom>
            <a:noFill/>
            <a:ln w="25373" cap="rnd">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BDD83498-1BBF-86BE-7B47-B9F7490902B6}"/>
                </a:ext>
              </a:extLst>
            </p:cNvPr>
            <p:cNvSpPr/>
            <p:nvPr/>
          </p:nvSpPr>
          <p:spPr>
            <a:xfrm>
              <a:off x="3090324" y="4212696"/>
              <a:ext cx="76513" cy="90291"/>
            </a:xfrm>
            <a:custGeom>
              <a:avLst/>
              <a:gdLst>
                <a:gd name="connsiteX0" fmla="*/ 76513 w 76513"/>
                <a:gd name="connsiteY0" fmla="*/ 27219 h 90291"/>
                <a:gd name="connsiteX1" fmla="*/ 11101 w 76513"/>
                <a:gd name="connsiteY1" fmla="*/ 90291 h 90291"/>
                <a:gd name="connsiteX2" fmla="*/ 0 w 76513"/>
                <a:gd name="connsiteY2" fmla="*/ 0 h 90291"/>
              </a:gdLst>
              <a:ahLst/>
              <a:cxnLst>
                <a:cxn ang="0">
                  <a:pos x="connsiteX0" y="connsiteY0"/>
                </a:cxn>
                <a:cxn ang="0">
                  <a:pos x="connsiteX1" y="connsiteY1"/>
                </a:cxn>
                <a:cxn ang="0">
                  <a:pos x="connsiteX2" y="connsiteY2"/>
                </a:cxn>
              </a:cxnLst>
              <a:rect l="l" t="t" r="r" b="b"/>
              <a:pathLst>
                <a:path w="76513" h="90291">
                  <a:moveTo>
                    <a:pt x="76513" y="27219"/>
                  </a:moveTo>
                  <a:lnTo>
                    <a:pt x="11101" y="90291"/>
                  </a:lnTo>
                  <a:lnTo>
                    <a:pt x="0" y="0"/>
                  </a:lnTo>
                </a:path>
              </a:pathLst>
            </a:custGeom>
            <a:noFill/>
            <a:ln w="25373" cap="rnd">
              <a:solidFill>
                <a:srgbClr val="D50032"/>
              </a:solidFill>
              <a:prstDash val="solid"/>
              <a:round/>
            </a:ln>
          </p:spPr>
          <p:txBody>
            <a:bodyPr rtlCol="0" anchor="ctr"/>
            <a:lstStyle/>
            <a:p>
              <a:endParaRPr lang="en-GB"/>
            </a:p>
          </p:txBody>
        </p:sp>
      </p:grpSp>
      <p:grpSp>
        <p:nvGrpSpPr>
          <p:cNvPr id="46" name="Graphic 7">
            <a:extLst>
              <a:ext uri="{FF2B5EF4-FFF2-40B4-BE49-F238E27FC236}">
                <a16:creationId xmlns:a16="http://schemas.microsoft.com/office/drawing/2014/main" id="{A7E97D13-EB39-C15B-10D2-7FB0442BBB84}"/>
              </a:ext>
            </a:extLst>
          </p:cNvPr>
          <p:cNvGrpSpPr/>
          <p:nvPr/>
        </p:nvGrpSpPr>
        <p:grpSpPr>
          <a:xfrm>
            <a:off x="3029318" y="4050792"/>
            <a:ext cx="75739" cy="92426"/>
            <a:chOff x="3021233" y="4401313"/>
            <a:chExt cx="75739" cy="92426"/>
          </a:xfrm>
          <a:noFill/>
        </p:grpSpPr>
        <p:sp>
          <p:nvSpPr>
            <p:cNvPr id="47" name="Freeform: Shape 46">
              <a:extLst>
                <a:ext uri="{FF2B5EF4-FFF2-40B4-BE49-F238E27FC236}">
                  <a16:creationId xmlns:a16="http://schemas.microsoft.com/office/drawing/2014/main" id="{73C41FCF-428C-55D3-95BD-E7B60DF3E6AE}"/>
                </a:ext>
              </a:extLst>
            </p:cNvPr>
            <p:cNvSpPr/>
            <p:nvPr/>
          </p:nvSpPr>
          <p:spPr>
            <a:xfrm>
              <a:off x="3029834" y="4401313"/>
              <a:ext cx="35636" cy="92426"/>
            </a:xfrm>
            <a:custGeom>
              <a:avLst/>
              <a:gdLst>
                <a:gd name="connsiteX0" fmla="*/ 35637 w 35636"/>
                <a:gd name="connsiteY0" fmla="*/ 0 h 92426"/>
                <a:gd name="connsiteX1" fmla="*/ 0 w 35636"/>
                <a:gd name="connsiteY1" fmla="*/ 92427 h 92426"/>
              </a:gdLst>
              <a:ahLst/>
              <a:cxnLst>
                <a:cxn ang="0">
                  <a:pos x="connsiteX0" y="connsiteY0"/>
                </a:cxn>
                <a:cxn ang="0">
                  <a:pos x="connsiteX1" y="connsiteY1"/>
                </a:cxn>
              </a:cxnLst>
              <a:rect l="l" t="t" r="r" b="b"/>
              <a:pathLst>
                <a:path w="35636" h="92426">
                  <a:moveTo>
                    <a:pt x="35637" y="0"/>
                  </a:moveTo>
                  <a:cubicBezTo>
                    <a:pt x="20349" y="39653"/>
                    <a:pt x="8475" y="70458"/>
                    <a:pt x="0" y="92427"/>
                  </a:cubicBezTo>
                </a:path>
              </a:pathLst>
            </a:custGeom>
            <a:noFill/>
            <a:ln w="25373" cap="rnd">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F4B9742D-0C55-ACD5-9CF4-B734A171BE98}"/>
                </a:ext>
              </a:extLst>
            </p:cNvPr>
            <p:cNvSpPr/>
            <p:nvPr/>
          </p:nvSpPr>
          <p:spPr>
            <a:xfrm>
              <a:off x="3021233" y="4403169"/>
              <a:ext cx="75739" cy="90570"/>
            </a:xfrm>
            <a:custGeom>
              <a:avLst/>
              <a:gdLst>
                <a:gd name="connsiteX0" fmla="*/ 75739 w 75739"/>
                <a:gd name="connsiteY0" fmla="*/ 29330 h 90570"/>
                <a:gd name="connsiteX1" fmla="*/ 8602 w 75739"/>
                <a:gd name="connsiteY1" fmla="*/ 90571 h 90570"/>
                <a:gd name="connsiteX2" fmla="*/ 0 w 75739"/>
                <a:gd name="connsiteY2" fmla="*/ 0 h 90570"/>
              </a:gdLst>
              <a:ahLst/>
              <a:cxnLst>
                <a:cxn ang="0">
                  <a:pos x="connsiteX0" y="connsiteY0"/>
                </a:cxn>
                <a:cxn ang="0">
                  <a:pos x="connsiteX1" y="connsiteY1"/>
                </a:cxn>
                <a:cxn ang="0">
                  <a:pos x="connsiteX2" y="connsiteY2"/>
                </a:cxn>
              </a:cxnLst>
              <a:rect l="l" t="t" r="r" b="b"/>
              <a:pathLst>
                <a:path w="75739" h="90570">
                  <a:moveTo>
                    <a:pt x="75739" y="29330"/>
                  </a:moveTo>
                  <a:lnTo>
                    <a:pt x="8602" y="90571"/>
                  </a:lnTo>
                  <a:lnTo>
                    <a:pt x="0" y="0"/>
                  </a:lnTo>
                </a:path>
              </a:pathLst>
            </a:custGeom>
            <a:noFill/>
            <a:ln w="25373" cap="rnd">
              <a:solidFill>
                <a:srgbClr val="D50032"/>
              </a:solidFill>
              <a:prstDash val="solid"/>
              <a:round/>
            </a:ln>
          </p:spPr>
          <p:txBody>
            <a:bodyPr rtlCol="0" anchor="ctr"/>
            <a:lstStyle/>
            <a:p>
              <a:endParaRPr lang="en-GB"/>
            </a:p>
          </p:txBody>
        </p:sp>
      </p:grpSp>
      <p:grpSp>
        <p:nvGrpSpPr>
          <p:cNvPr id="49" name="Graphic 7">
            <a:extLst>
              <a:ext uri="{FF2B5EF4-FFF2-40B4-BE49-F238E27FC236}">
                <a16:creationId xmlns:a16="http://schemas.microsoft.com/office/drawing/2014/main" id="{DA46A18B-9436-E8C0-13AA-C5C1755D2ED9}"/>
              </a:ext>
            </a:extLst>
          </p:cNvPr>
          <p:cNvGrpSpPr/>
          <p:nvPr/>
        </p:nvGrpSpPr>
        <p:grpSpPr>
          <a:xfrm>
            <a:off x="2969234" y="4206964"/>
            <a:ext cx="74838" cy="90786"/>
            <a:chOff x="2961149" y="4557485"/>
            <a:chExt cx="74838" cy="90786"/>
          </a:xfrm>
          <a:noFill/>
        </p:grpSpPr>
        <p:sp>
          <p:nvSpPr>
            <p:cNvPr id="50" name="Freeform: Shape 49">
              <a:extLst>
                <a:ext uri="{FF2B5EF4-FFF2-40B4-BE49-F238E27FC236}">
                  <a16:creationId xmlns:a16="http://schemas.microsoft.com/office/drawing/2014/main" id="{88756538-F061-5AB9-EA53-E3ECAD663488}"/>
                </a:ext>
              </a:extLst>
            </p:cNvPr>
            <p:cNvSpPr/>
            <p:nvPr/>
          </p:nvSpPr>
          <p:spPr>
            <a:xfrm>
              <a:off x="2967061" y="4591011"/>
              <a:ext cx="24053" cy="57261"/>
            </a:xfrm>
            <a:custGeom>
              <a:avLst/>
              <a:gdLst>
                <a:gd name="connsiteX0" fmla="*/ 24054 w 24053"/>
                <a:gd name="connsiteY0" fmla="*/ 0 h 57261"/>
                <a:gd name="connsiteX1" fmla="*/ 0 w 24053"/>
                <a:gd name="connsiteY1" fmla="*/ 57261 h 57261"/>
              </a:gdLst>
              <a:ahLst/>
              <a:cxnLst>
                <a:cxn ang="0">
                  <a:pos x="connsiteX0" y="connsiteY0"/>
                </a:cxn>
                <a:cxn ang="0">
                  <a:pos x="connsiteX1" y="connsiteY1"/>
                </a:cxn>
              </a:cxnLst>
              <a:rect l="l" t="t" r="r" b="b"/>
              <a:pathLst>
                <a:path w="24053" h="57261">
                  <a:moveTo>
                    <a:pt x="24054" y="0"/>
                  </a:moveTo>
                  <a:cubicBezTo>
                    <a:pt x="12369" y="27817"/>
                    <a:pt x="4351" y="46900"/>
                    <a:pt x="0" y="57261"/>
                  </a:cubicBezTo>
                </a:path>
              </a:pathLst>
            </a:custGeom>
            <a:noFill/>
            <a:ln w="25373" cap="rnd">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78484113-2288-C14C-DE91-D4A388F5F00E}"/>
                </a:ext>
              </a:extLst>
            </p:cNvPr>
            <p:cNvSpPr/>
            <p:nvPr/>
          </p:nvSpPr>
          <p:spPr>
            <a:xfrm>
              <a:off x="2961149" y="4557485"/>
              <a:ext cx="74838" cy="90786"/>
            </a:xfrm>
            <a:custGeom>
              <a:avLst/>
              <a:gdLst>
                <a:gd name="connsiteX0" fmla="*/ 74839 w 74838"/>
                <a:gd name="connsiteY0" fmla="*/ 31580 h 90786"/>
                <a:gd name="connsiteX1" fmla="*/ 5912 w 74838"/>
                <a:gd name="connsiteY1" fmla="*/ 90787 h 90786"/>
                <a:gd name="connsiteX2" fmla="*/ 0 w 74838"/>
                <a:gd name="connsiteY2" fmla="*/ 0 h 90786"/>
              </a:gdLst>
              <a:ahLst/>
              <a:cxnLst>
                <a:cxn ang="0">
                  <a:pos x="connsiteX0" y="connsiteY0"/>
                </a:cxn>
                <a:cxn ang="0">
                  <a:pos x="connsiteX1" y="connsiteY1"/>
                </a:cxn>
                <a:cxn ang="0">
                  <a:pos x="connsiteX2" y="connsiteY2"/>
                </a:cxn>
              </a:cxnLst>
              <a:rect l="l" t="t" r="r" b="b"/>
              <a:pathLst>
                <a:path w="74838" h="90786">
                  <a:moveTo>
                    <a:pt x="74839" y="31580"/>
                  </a:moveTo>
                  <a:lnTo>
                    <a:pt x="5912" y="90787"/>
                  </a:lnTo>
                  <a:lnTo>
                    <a:pt x="0" y="0"/>
                  </a:lnTo>
                </a:path>
              </a:pathLst>
            </a:custGeom>
            <a:noFill/>
            <a:ln w="25373" cap="rnd">
              <a:solidFill>
                <a:srgbClr val="D50032"/>
              </a:solidFill>
              <a:prstDash val="solid"/>
              <a:round/>
            </a:ln>
          </p:spPr>
          <p:txBody>
            <a:bodyPr rtlCol="0" anchor="ctr"/>
            <a:lstStyle/>
            <a:p>
              <a:endParaRPr lang="en-GB"/>
            </a:p>
          </p:txBody>
        </p:sp>
      </p:grpSp>
      <p:grpSp>
        <p:nvGrpSpPr>
          <p:cNvPr id="52" name="Graphic 7">
            <a:extLst>
              <a:ext uri="{FF2B5EF4-FFF2-40B4-BE49-F238E27FC236}">
                <a16:creationId xmlns:a16="http://schemas.microsoft.com/office/drawing/2014/main" id="{6467D605-4BD8-87AC-8C2C-5356479BA07D}"/>
              </a:ext>
            </a:extLst>
          </p:cNvPr>
          <p:cNvGrpSpPr/>
          <p:nvPr/>
        </p:nvGrpSpPr>
        <p:grpSpPr>
          <a:xfrm>
            <a:off x="2912689" y="4341663"/>
            <a:ext cx="73798" cy="90913"/>
            <a:chOff x="2904604" y="4692184"/>
            <a:chExt cx="73798" cy="90913"/>
          </a:xfrm>
          <a:noFill/>
        </p:grpSpPr>
        <p:sp>
          <p:nvSpPr>
            <p:cNvPr id="53" name="Freeform: Shape 52">
              <a:extLst>
                <a:ext uri="{FF2B5EF4-FFF2-40B4-BE49-F238E27FC236}">
                  <a16:creationId xmlns:a16="http://schemas.microsoft.com/office/drawing/2014/main" id="{05960DA0-35C2-51E0-F772-28343B45BC37}"/>
                </a:ext>
              </a:extLst>
            </p:cNvPr>
            <p:cNvSpPr/>
            <p:nvPr/>
          </p:nvSpPr>
          <p:spPr>
            <a:xfrm>
              <a:off x="2907649" y="4744271"/>
              <a:ext cx="17774" cy="38826"/>
            </a:xfrm>
            <a:custGeom>
              <a:avLst/>
              <a:gdLst>
                <a:gd name="connsiteX0" fmla="*/ 17774 w 17774"/>
                <a:gd name="connsiteY0" fmla="*/ 0 h 38826"/>
                <a:gd name="connsiteX1" fmla="*/ 0 w 17774"/>
                <a:gd name="connsiteY1" fmla="*/ 38827 h 38826"/>
              </a:gdLst>
              <a:ahLst/>
              <a:cxnLst>
                <a:cxn ang="0">
                  <a:pos x="connsiteX0" y="connsiteY0"/>
                </a:cxn>
                <a:cxn ang="0">
                  <a:pos x="connsiteX1" y="connsiteY1"/>
                </a:cxn>
              </a:cxnLst>
              <a:rect l="l" t="t" r="r" b="b"/>
              <a:pathLst>
                <a:path w="17774" h="38826">
                  <a:moveTo>
                    <a:pt x="17774" y="0"/>
                  </a:moveTo>
                  <a:cubicBezTo>
                    <a:pt x="7904" y="21562"/>
                    <a:pt x="1992" y="34504"/>
                    <a:pt x="0" y="38827"/>
                  </a:cubicBezTo>
                </a:path>
              </a:pathLst>
            </a:custGeom>
            <a:noFill/>
            <a:ln w="25373" cap="rnd">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4B7CFD25-575D-AE21-F59E-F9A0B92F0B54}"/>
                </a:ext>
              </a:extLst>
            </p:cNvPr>
            <p:cNvSpPr/>
            <p:nvPr/>
          </p:nvSpPr>
          <p:spPr>
            <a:xfrm>
              <a:off x="2904604" y="4692184"/>
              <a:ext cx="73798" cy="90913"/>
            </a:xfrm>
            <a:custGeom>
              <a:avLst/>
              <a:gdLst>
                <a:gd name="connsiteX0" fmla="*/ 73798 w 73798"/>
                <a:gd name="connsiteY0" fmla="*/ 33919 h 90913"/>
                <a:gd name="connsiteX1" fmla="*/ 3045 w 73798"/>
                <a:gd name="connsiteY1" fmla="*/ 90914 h 90913"/>
                <a:gd name="connsiteX2" fmla="*/ 0 w 73798"/>
                <a:gd name="connsiteY2" fmla="*/ 0 h 90913"/>
              </a:gdLst>
              <a:ahLst/>
              <a:cxnLst>
                <a:cxn ang="0">
                  <a:pos x="connsiteX0" y="connsiteY0"/>
                </a:cxn>
                <a:cxn ang="0">
                  <a:pos x="connsiteX1" y="connsiteY1"/>
                </a:cxn>
                <a:cxn ang="0">
                  <a:pos x="connsiteX2" y="connsiteY2"/>
                </a:cxn>
              </a:cxnLst>
              <a:rect l="l" t="t" r="r" b="b"/>
              <a:pathLst>
                <a:path w="73798" h="90913">
                  <a:moveTo>
                    <a:pt x="73798" y="33919"/>
                  </a:moveTo>
                  <a:lnTo>
                    <a:pt x="3045" y="90914"/>
                  </a:lnTo>
                  <a:lnTo>
                    <a:pt x="0" y="0"/>
                  </a:lnTo>
                </a:path>
              </a:pathLst>
            </a:custGeom>
            <a:noFill/>
            <a:ln w="25373" cap="rnd">
              <a:solidFill>
                <a:srgbClr val="D50032"/>
              </a:solidFill>
              <a:prstDash val="solid"/>
              <a:round/>
            </a:ln>
          </p:spPr>
          <p:txBody>
            <a:bodyPr rtlCol="0" anchor="ctr"/>
            <a:lstStyle/>
            <a:p>
              <a:endParaRPr lang="en-GB"/>
            </a:p>
          </p:txBody>
        </p:sp>
      </p:grpSp>
      <p:grpSp>
        <p:nvGrpSpPr>
          <p:cNvPr id="55" name="Graphic 7">
            <a:extLst>
              <a:ext uri="{FF2B5EF4-FFF2-40B4-BE49-F238E27FC236}">
                <a16:creationId xmlns:a16="http://schemas.microsoft.com/office/drawing/2014/main" id="{FC05067E-180B-DB28-F1E0-FBD83504D7A5}"/>
              </a:ext>
            </a:extLst>
          </p:cNvPr>
          <p:cNvGrpSpPr/>
          <p:nvPr/>
        </p:nvGrpSpPr>
        <p:grpSpPr>
          <a:xfrm>
            <a:off x="2861925" y="4453898"/>
            <a:ext cx="72914" cy="91554"/>
            <a:chOff x="2853840" y="4804419"/>
            <a:chExt cx="72914" cy="91554"/>
          </a:xfrm>
          <a:noFill/>
        </p:grpSpPr>
        <p:sp>
          <p:nvSpPr>
            <p:cNvPr id="56" name="Freeform: Shape 55">
              <a:extLst>
                <a:ext uri="{FF2B5EF4-FFF2-40B4-BE49-F238E27FC236}">
                  <a16:creationId xmlns:a16="http://schemas.microsoft.com/office/drawing/2014/main" id="{076852D9-82DA-FAFD-E16B-D507EA780FC0}"/>
                </a:ext>
              </a:extLst>
            </p:cNvPr>
            <p:cNvSpPr/>
            <p:nvPr/>
          </p:nvSpPr>
          <p:spPr>
            <a:xfrm>
              <a:off x="2853840" y="4877712"/>
              <a:ext cx="9113" cy="18261"/>
            </a:xfrm>
            <a:custGeom>
              <a:avLst/>
              <a:gdLst>
                <a:gd name="connsiteX0" fmla="*/ 9114 w 9113"/>
                <a:gd name="connsiteY0" fmla="*/ 0 h 18261"/>
                <a:gd name="connsiteX1" fmla="*/ 296 w 9113"/>
                <a:gd name="connsiteY1" fmla="*/ 17672 h 18261"/>
              </a:gdLst>
              <a:ahLst/>
              <a:cxnLst>
                <a:cxn ang="0">
                  <a:pos x="connsiteX0" y="connsiteY0"/>
                </a:cxn>
                <a:cxn ang="0">
                  <a:pos x="connsiteX1" y="connsiteY1"/>
                </a:cxn>
              </a:cxnLst>
              <a:rect l="l" t="t" r="r" b="b"/>
              <a:pathLst>
                <a:path w="9113" h="18261">
                  <a:moveTo>
                    <a:pt x="9114" y="0"/>
                  </a:moveTo>
                  <a:cubicBezTo>
                    <a:pt x="1946" y="14366"/>
                    <a:pt x="-998" y="20253"/>
                    <a:pt x="296" y="17672"/>
                  </a:cubicBezTo>
                </a:path>
              </a:pathLst>
            </a:custGeom>
            <a:noFill/>
            <a:ln w="25373" cap="rnd">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C5B66E61-AE1A-96BC-7E3D-47056260FD78}"/>
                </a:ext>
              </a:extLst>
            </p:cNvPr>
            <p:cNvSpPr/>
            <p:nvPr/>
          </p:nvSpPr>
          <p:spPr>
            <a:xfrm>
              <a:off x="2854137" y="4804419"/>
              <a:ext cx="72618" cy="90964"/>
            </a:xfrm>
            <a:custGeom>
              <a:avLst/>
              <a:gdLst>
                <a:gd name="connsiteX0" fmla="*/ 72618 w 72618"/>
                <a:gd name="connsiteY0" fmla="*/ 36373 h 90964"/>
                <a:gd name="connsiteX1" fmla="*/ 0 w 72618"/>
                <a:gd name="connsiteY1" fmla="*/ 90965 h 90964"/>
                <a:gd name="connsiteX2" fmla="*/ 0 w 72618"/>
                <a:gd name="connsiteY2" fmla="*/ 0 h 90964"/>
              </a:gdLst>
              <a:ahLst/>
              <a:cxnLst>
                <a:cxn ang="0">
                  <a:pos x="connsiteX0" y="connsiteY0"/>
                </a:cxn>
                <a:cxn ang="0">
                  <a:pos x="connsiteX1" y="connsiteY1"/>
                </a:cxn>
                <a:cxn ang="0">
                  <a:pos x="connsiteX2" y="connsiteY2"/>
                </a:cxn>
              </a:cxnLst>
              <a:rect l="l" t="t" r="r" b="b"/>
              <a:pathLst>
                <a:path w="72618" h="90964">
                  <a:moveTo>
                    <a:pt x="72618" y="36373"/>
                  </a:moveTo>
                  <a:lnTo>
                    <a:pt x="0" y="90965"/>
                  </a:lnTo>
                  <a:lnTo>
                    <a:pt x="0" y="0"/>
                  </a:lnTo>
                </a:path>
              </a:pathLst>
            </a:custGeom>
            <a:noFill/>
            <a:ln w="25373" cap="rnd">
              <a:solidFill>
                <a:srgbClr val="D50032"/>
              </a:solidFill>
              <a:prstDash val="solid"/>
              <a:round/>
            </a:ln>
          </p:spPr>
          <p:txBody>
            <a:bodyPr rtlCol="0" anchor="ctr"/>
            <a:lstStyle/>
            <a:p>
              <a:endParaRPr lang="en-GB"/>
            </a:p>
          </p:txBody>
        </p:sp>
      </p:grpSp>
      <p:grpSp>
        <p:nvGrpSpPr>
          <p:cNvPr id="62" name="Graphic 7">
            <a:extLst>
              <a:ext uri="{FF2B5EF4-FFF2-40B4-BE49-F238E27FC236}">
                <a16:creationId xmlns:a16="http://schemas.microsoft.com/office/drawing/2014/main" id="{D91C034B-B092-B9EC-8B54-9F708E206C6E}"/>
              </a:ext>
            </a:extLst>
          </p:cNvPr>
          <p:cNvGrpSpPr/>
          <p:nvPr/>
        </p:nvGrpSpPr>
        <p:grpSpPr>
          <a:xfrm>
            <a:off x="2811868" y="4543426"/>
            <a:ext cx="78848" cy="99061"/>
            <a:chOff x="2803783" y="4893947"/>
            <a:chExt cx="78848" cy="99061"/>
          </a:xfrm>
          <a:noFill/>
        </p:grpSpPr>
        <p:sp>
          <p:nvSpPr>
            <p:cNvPr id="64" name="Freeform: Shape 63">
              <a:extLst>
                <a:ext uri="{FF2B5EF4-FFF2-40B4-BE49-F238E27FC236}">
                  <a16:creationId xmlns:a16="http://schemas.microsoft.com/office/drawing/2014/main" id="{026A416C-66A1-F68B-3A66-3AEDB0FF21BB}"/>
                </a:ext>
              </a:extLst>
            </p:cNvPr>
            <p:cNvSpPr/>
            <p:nvPr/>
          </p:nvSpPr>
          <p:spPr>
            <a:xfrm>
              <a:off x="2803783" y="4984861"/>
              <a:ext cx="4415" cy="8147"/>
            </a:xfrm>
            <a:custGeom>
              <a:avLst/>
              <a:gdLst>
                <a:gd name="connsiteX0" fmla="*/ 2487 w 4415"/>
                <a:gd name="connsiteY0" fmla="*/ 3560 h 8147"/>
                <a:gd name="connsiteX1" fmla="*/ 4416 w 4415"/>
                <a:gd name="connsiteY1" fmla="*/ 0 h 8147"/>
              </a:gdLst>
              <a:ahLst/>
              <a:cxnLst>
                <a:cxn ang="0">
                  <a:pos x="connsiteX0" y="connsiteY0"/>
                </a:cxn>
                <a:cxn ang="0">
                  <a:pos x="connsiteX1" y="connsiteY1"/>
                </a:cxn>
              </a:cxnLst>
              <a:rect l="l" t="t" r="r" b="b"/>
              <a:pathLst>
                <a:path w="4415" h="8147">
                  <a:moveTo>
                    <a:pt x="2487" y="3560"/>
                  </a:moveTo>
                  <a:cubicBezTo>
                    <a:pt x="-1382" y="10692"/>
                    <a:pt x="-735" y="9510"/>
                    <a:pt x="4416" y="0"/>
                  </a:cubicBezTo>
                </a:path>
              </a:pathLst>
            </a:custGeom>
            <a:noFill/>
            <a:ln w="25373" cap="rnd">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86A0F7CA-A9ED-6335-2040-F71FB4423E47}"/>
                </a:ext>
              </a:extLst>
            </p:cNvPr>
            <p:cNvSpPr/>
            <p:nvPr/>
          </p:nvSpPr>
          <p:spPr>
            <a:xfrm>
              <a:off x="2808198" y="4893947"/>
              <a:ext cx="74432" cy="90913"/>
            </a:xfrm>
            <a:custGeom>
              <a:avLst/>
              <a:gdLst>
                <a:gd name="connsiteX0" fmla="*/ 74432 w 74432"/>
                <a:gd name="connsiteY0" fmla="*/ 38840 h 90913"/>
                <a:gd name="connsiteX1" fmla="*/ 0 w 74432"/>
                <a:gd name="connsiteY1" fmla="*/ 90914 h 90913"/>
                <a:gd name="connsiteX2" fmla="*/ 3096 w 74432"/>
                <a:gd name="connsiteY2" fmla="*/ 0 h 90913"/>
              </a:gdLst>
              <a:ahLst/>
              <a:cxnLst>
                <a:cxn ang="0">
                  <a:pos x="connsiteX0" y="connsiteY0"/>
                </a:cxn>
                <a:cxn ang="0">
                  <a:pos x="connsiteX1" y="connsiteY1"/>
                </a:cxn>
                <a:cxn ang="0">
                  <a:pos x="connsiteX2" y="connsiteY2"/>
                </a:cxn>
              </a:cxnLst>
              <a:rect l="l" t="t" r="r" b="b"/>
              <a:pathLst>
                <a:path w="74432" h="90913">
                  <a:moveTo>
                    <a:pt x="74432" y="38840"/>
                  </a:moveTo>
                  <a:lnTo>
                    <a:pt x="0" y="90914"/>
                  </a:lnTo>
                  <a:lnTo>
                    <a:pt x="3096" y="0"/>
                  </a:lnTo>
                </a:path>
              </a:pathLst>
            </a:custGeom>
            <a:noFill/>
            <a:ln w="25373" cap="rnd">
              <a:solidFill>
                <a:srgbClr val="D50032"/>
              </a:solidFill>
              <a:prstDash val="solid"/>
              <a:round/>
            </a:ln>
          </p:spPr>
          <p:txBody>
            <a:bodyPr rtlCol="0" anchor="ctr"/>
            <a:lstStyle/>
            <a:p>
              <a:endParaRPr lang="en-GB"/>
            </a:p>
          </p:txBody>
        </p:sp>
      </p:grpSp>
      <p:grpSp>
        <p:nvGrpSpPr>
          <p:cNvPr id="66" name="Graphic 7">
            <a:extLst>
              <a:ext uri="{FF2B5EF4-FFF2-40B4-BE49-F238E27FC236}">
                <a16:creationId xmlns:a16="http://schemas.microsoft.com/office/drawing/2014/main" id="{0464F8C7-650C-1ED6-B9BF-1862231DB807}"/>
              </a:ext>
            </a:extLst>
          </p:cNvPr>
          <p:cNvGrpSpPr/>
          <p:nvPr/>
        </p:nvGrpSpPr>
        <p:grpSpPr>
          <a:xfrm>
            <a:off x="2763944" y="4624856"/>
            <a:ext cx="83459" cy="102993"/>
            <a:chOff x="2755859" y="4975377"/>
            <a:chExt cx="83459" cy="102993"/>
          </a:xfrm>
          <a:noFill/>
        </p:grpSpPr>
        <p:sp>
          <p:nvSpPr>
            <p:cNvPr id="67" name="Freeform: Shape 66">
              <a:extLst>
                <a:ext uri="{FF2B5EF4-FFF2-40B4-BE49-F238E27FC236}">
                  <a16:creationId xmlns:a16="http://schemas.microsoft.com/office/drawing/2014/main" id="{3FFC4A14-C185-86FB-6AD4-752FBE3D39C6}"/>
                </a:ext>
              </a:extLst>
            </p:cNvPr>
            <p:cNvSpPr/>
            <p:nvPr/>
          </p:nvSpPr>
          <p:spPr>
            <a:xfrm>
              <a:off x="2755859" y="5066125"/>
              <a:ext cx="7212" cy="12245"/>
            </a:xfrm>
            <a:custGeom>
              <a:avLst/>
              <a:gdLst>
                <a:gd name="connsiteX0" fmla="*/ 1237 w 7212"/>
                <a:gd name="connsiteY0" fmla="*/ 10145 h 12245"/>
                <a:gd name="connsiteX1" fmla="*/ 7213 w 7212"/>
                <a:gd name="connsiteY1" fmla="*/ 0 h 12245"/>
              </a:gdLst>
              <a:ahLst/>
              <a:cxnLst>
                <a:cxn ang="0">
                  <a:pos x="connsiteX0" y="connsiteY0"/>
                </a:cxn>
                <a:cxn ang="0">
                  <a:pos x="connsiteX1" y="connsiteY1"/>
                </a:cxn>
              </a:cxnLst>
              <a:rect l="l" t="t" r="r" b="b"/>
              <a:pathLst>
                <a:path w="7212" h="12245">
                  <a:moveTo>
                    <a:pt x="1237" y="10145"/>
                  </a:moveTo>
                  <a:cubicBezTo>
                    <a:pt x="-1579" y="14926"/>
                    <a:pt x="413" y="11544"/>
                    <a:pt x="7213" y="0"/>
                  </a:cubicBezTo>
                </a:path>
              </a:pathLst>
            </a:custGeom>
            <a:noFill/>
            <a:ln w="25373" cap="rnd">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D42AA79D-A087-730E-3CE9-C117DBFF8FA9}"/>
                </a:ext>
              </a:extLst>
            </p:cNvPr>
            <p:cNvSpPr/>
            <p:nvPr/>
          </p:nvSpPr>
          <p:spPr>
            <a:xfrm>
              <a:off x="2763072" y="4975377"/>
              <a:ext cx="76246" cy="90748"/>
            </a:xfrm>
            <a:custGeom>
              <a:avLst/>
              <a:gdLst>
                <a:gd name="connsiteX0" fmla="*/ 76247 w 76246"/>
                <a:gd name="connsiteY0" fmla="*/ 41370 h 90748"/>
                <a:gd name="connsiteX1" fmla="*/ 0 w 76246"/>
                <a:gd name="connsiteY1" fmla="*/ 90749 h 90748"/>
                <a:gd name="connsiteX2" fmla="*/ 6331 w 76246"/>
                <a:gd name="connsiteY2" fmla="*/ 0 h 90748"/>
              </a:gdLst>
              <a:ahLst/>
              <a:cxnLst>
                <a:cxn ang="0">
                  <a:pos x="connsiteX0" y="connsiteY0"/>
                </a:cxn>
                <a:cxn ang="0">
                  <a:pos x="connsiteX1" y="connsiteY1"/>
                </a:cxn>
                <a:cxn ang="0">
                  <a:pos x="connsiteX2" y="connsiteY2"/>
                </a:cxn>
              </a:cxnLst>
              <a:rect l="l" t="t" r="r" b="b"/>
              <a:pathLst>
                <a:path w="76246" h="90748">
                  <a:moveTo>
                    <a:pt x="76247" y="41370"/>
                  </a:moveTo>
                  <a:lnTo>
                    <a:pt x="0" y="90749"/>
                  </a:lnTo>
                  <a:lnTo>
                    <a:pt x="6331" y="0"/>
                  </a:lnTo>
                </a:path>
              </a:pathLst>
            </a:custGeom>
            <a:noFill/>
            <a:ln w="25373" cap="rnd">
              <a:solidFill>
                <a:srgbClr val="D50032"/>
              </a:solidFill>
              <a:prstDash val="solid"/>
              <a:round/>
            </a:ln>
          </p:spPr>
          <p:txBody>
            <a:bodyPr rtlCol="0" anchor="ctr"/>
            <a:lstStyle/>
            <a:p>
              <a:endParaRPr lang="en-GB"/>
            </a:p>
          </p:txBody>
        </p:sp>
      </p:grpSp>
      <p:grpSp>
        <p:nvGrpSpPr>
          <p:cNvPr id="69" name="Graphic 7">
            <a:extLst>
              <a:ext uri="{FF2B5EF4-FFF2-40B4-BE49-F238E27FC236}">
                <a16:creationId xmlns:a16="http://schemas.microsoft.com/office/drawing/2014/main" id="{02576DC2-FCBC-50D9-07C3-D29D1A3673A0}"/>
              </a:ext>
            </a:extLst>
          </p:cNvPr>
          <p:cNvGrpSpPr/>
          <p:nvPr/>
        </p:nvGrpSpPr>
        <p:grpSpPr>
          <a:xfrm>
            <a:off x="2716807" y="4690749"/>
            <a:ext cx="93310" cy="114268"/>
            <a:chOff x="2708722" y="5041270"/>
            <a:chExt cx="93310" cy="114268"/>
          </a:xfrm>
          <a:noFill/>
        </p:grpSpPr>
        <p:sp>
          <p:nvSpPr>
            <p:cNvPr id="70" name="Freeform: Shape 69">
              <a:extLst>
                <a:ext uri="{FF2B5EF4-FFF2-40B4-BE49-F238E27FC236}">
                  <a16:creationId xmlns:a16="http://schemas.microsoft.com/office/drawing/2014/main" id="{62834749-EF75-C6FC-E1E7-0DA65CBFE96A}"/>
                </a:ext>
              </a:extLst>
            </p:cNvPr>
            <p:cNvSpPr/>
            <p:nvPr/>
          </p:nvSpPr>
          <p:spPr>
            <a:xfrm>
              <a:off x="2708722" y="5131714"/>
              <a:ext cx="15274" cy="23825"/>
            </a:xfrm>
            <a:custGeom>
              <a:avLst/>
              <a:gdLst>
                <a:gd name="connsiteX0" fmla="*/ 0 w 15274"/>
                <a:gd name="connsiteY0" fmla="*/ 23825 h 23825"/>
                <a:gd name="connsiteX1" fmla="*/ 15275 w 15274"/>
                <a:gd name="connsiteY1" fmla="*/ 0 h 23825"/>
              </a:gdLst>
              <a:ahLst/>
              <a:cxnLst>
                <a:cxn ang="0">
                  <a:pos x="connsiteX0" y="connsiteY0"/>
                </a:cxn>
                <a:cxn ang="0">
                  <a:pos x="connsiteX1" y="connsiteY1"/>
                </a:cxn>
              </a:cxnLst>
              <a:rect l="l" t="t" r="r" b="b"/>
              <a:pathLst>
                <a:path w="15274" h="23825">
                  <a:moveTo>
                    <a:pt x="0" y="23825"/>
                  </a:moveTo>
                  <a:cubicBezTo>
                    <a:pt x="-13" y="23863"/>
                    <a:pt x="5075" y="15917"/>
                    <a:pt x="15275" y="0"/>
                  </a:cubicBezTo>
                </a:path>
              </a:pathLst>
            </a:custGeom>
            <a:noFill/>
            <a:ln w="25373" cap="rnd">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0CCE08CA-66B0-4C67-0DE4-F5BD583D55D9}"/>
                </a:ext>
              </a:extLst>
            </p:cNvPr>
            <p:cNvSpPr/>
            <p:nvPr/>
          </p:nvSpPr>
          <p:spPr>
            <a:xfrm>
              <a:off x="2723997" y="5041270"/>
              <a:ext cx="78035" cy="90443"/>
            </a:xfrm>
            <a:custGeom>
              <a:avLst/>
              <a:gdLst>
                <a:gd name="connsiteX0" fmla="*/ 78036 w 78035"/>
                <a:gd name="connsiteY0" fmla="*/ 43963 h 90443"/>
                <a:gd name="connsiteX1" fmla="*/ 0 w 78035"/>
                <a:gd name="connsiteY1" fmla="*/ 90443 h 90443"/>
                <a:gd name="connsiteX2" fmla="*/ 9718 w 78035"/>
                <a:gd name="connsiteY2" fmla="*/ 0 h 90443"/>
              </a:gdLst>
              <a:ahLst/>
              <a:cxnLst>
                <a:cxn ang="0">
                  <a:pos x="connsiteX0" y="connsiteY0"/>
                </a:cxn>
                <a:cxn ang="0">
                  <a:pos x="connsiteX1" y="connsiteY1"/>
                </a:cxn>
                <a:cxn ang="0">
                  <a:pos x="connsiteX2" y="connsiteY2"/>
                </a:cxn>
              </a:cxnLst>
              <a:rect l="l" t="t" r="r" b="b"/>
              <a:pathLst>
                <a:path w="78035" h="90443">
                  <a:moveTo>
                    <a:pt x="78036" y="43963"/>
                  </a:moveTo>
                  <a:lnTo>
                    <a:pt x="0" y="90443"/>
                  </a:lnTo>
                  <a:lnTo>
                    <a:pt x="9718" y="0"/>
                  </a:lnTo>
                </a:path>
              </a:pathLst>
            </a:custGeom>
            <a:noFill/>
            <a:ln w="25373" cap="rnd">
              <a:solidFill>
                <a:srgbClr val="D50032"/>
              </a:solidFill>
              <a:prstDash val="solid"/>
              <a:round/>
            </a:ln>
          </p:spPr>
          <p:txBody>
            <a:bodyPr rtlCol="0" anchor="ctr"/>
            <a:lstStyle/>
            <a:p>
              <a:endParaRPr lang="en-GB"/>
            </a:p>
          </p:txBody>
        </p:sp>
      </p:grpSp>
      <p:grpSp>
        <p:nvGrpSpPr>
          <p:cNvPr id="72" name="Graphic 7">
            <a:extLst>
              <a:ext uri="{FF2B5EF4-FFF2-40B4-BE49-F238E27FC236}">
                <a16:creationId xmlns:a16="http://schemas.microsoft.com/office/drawing/2014/main" id="{A057E92E-AEEC-BFEB-1127-83C184515A4E}"/>
              </a:ext>
            </a:extLst>
          </p:cNvPr>
          <p:cNvGrpSpPr/>
          <p:nvPr/>
        </p:nvGrpSpPr>
        <p:grpSpPr>
          <a:xfrm>
            <a:off x="2670439" y="4778307"/>
            <a:ext cx="83844" cy="95924"/>
            <a:chOff x="2662354" y="5128828"/>
            <a:chExt cx="83844" cy="95924"/>
          </a:xfrm>
          <a:noFill/>
        </p:grpSpPr>
        <p:sp>
          <p:nvSpPr>
            <p:cNvPr id="74" name="Freeform: Shape 73">
              <a:extLst>
                <a:ext uri="{FF2B5EF4-FFF2-40B4-BE49-F238E27FC236}">
                  <a16:creationId xmlns:a16="http://schemas.microsoft.com/office/drawing/2014/main" id="{A1AE5F0B-3ADB-8AA9-ADA5-0B53B4738283}"/>
                </a:ext>
              </a:extLst>
            </p:cNvPr>
            <p:cNvSpPr/>
            <p:nvPr/>
          </p:nvSpPr>
          <p:spPr>
            <a:xfrm>
              <a:off x="2662354" y="5218839"/>
              <a:ext cx="4109" cy="5913"/>
            </a:xfrm>
            <a:custGeom>
              <a:avLst/>
              <a:gdLst>
                <a:gd name="connsiteX0" fmla="*/ 4007 w 4109"/>
                <a:gd name="connsiteY0" fmla="*/ 165 h 5913"/>
                <a:gd name="connsiteX1" fmla="*/ 4109 w 4109"/>
                <a:gd name="connsiteY1" fmla="*/ 0 h 5913"/>
              </a:gdLst>
              <a:ahLst/>
              <a:cxnLst>
                <a:cxn ang="0">
                  <a:pos x="connsiteX0" y="connsiteY0"/>
                </a:cxn>
                <a:cxn ang="0">
                  <a:pos x="connsiteX1" y="connsiteY1"/>
                </a:cxn>
              </a:cxnLst>
              <a:rect l="l" t="t" r="r" b="b"/>
              <a:pathLst>
                <a:path w="4109" h="5913">
                  <a:moveTo>
                    <a:pt x="4007" y="165"/>
                  </a:moveTo>
                  <a:cubicBezTo>
                    <a:pt x="-1372" y="7882"/>
                    <a:pt x="-1333" y="7831"/>
                    <a:pt x="4109" y="0"/>
                  </a:cubicBezTo>
                </a:path>
              </a:pathLst>
            </a:custGeom>
            <a:noFill/>
            <a:ln w="25373" cap="rnd">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2AF46371-D63E-C207-481B-4E4E7B37BAC9}"/>
                </a:ext>
              </a:extLst>
            </p:cNvPr>
            <p:cNvSpPr/>
            <p:nvPr/>
          </p:nvSpPr>
          <p:spPr>
            <a:xfrm>
              <a:off x="2666463" y="5128828"/>
              <a:ext cx="79735" cy="90011"/>
            </a:xfrm>
            <a:custGeom>
              <a:avLst/>
              <a:gdLst>
                <a:gd name="connsiteX0" fmla="*/ 79736 w 79735"/>
                <a:gd name="connsiteY0" fmla="*/ 46519 h 90011"/>
                <a:gd name="connsiteX1" fmla="*/ 0 w 79735"/>
                <a:gd name="connsiteY1" fmla="*/ 90011 h 90011"/>
                <a:gd name="connsiteX2" fmla="*/ 13118 w 79735"/>
                <a:gd name="connsiteY2" fmla="*/ 0 h 90011"/>
              </a:gdLst>
              <a:ahLst/>
              <a:cxnLst>
                <a:cxn ang="0">
                  <a:pos x="connsiteX0" y="connsiteY0"/>
                </a:cxn>
                <a:cxn ang="0">
                  <a:pos x="connsiteX1" y="connsiteY1"/>
                </a:cxn>
                <a:cxn ang="0">
                  <a:pos x="connsiteX2" y="connsiteY2"/>
                </a:cxn>
              </a:cxnLst>
              <a:rect l="l" t="t" r="r" b="b"/>
              <a:pathLst>
                <a:path w="79735" h="90011">
                  <a:moveTo>
                    <a:pt x="79736" y="46519"/>
                  </a:moveTo>
                  <a:lnTo>
                    <a:pt x="0" y="90011"/>
                  </a:lnTo>
                  <a:lnTo>
                    <a:pt x="13118" y="0"/>
                  </a:lnTo>
                </a:path>
              </a:pathLst>
            </a:custGeom>
            <a:noFill/>
            <a:ln w="25373" cap="rnd">
              <a:solidFill>
                <a:srgbClr val="D50032"/>
              </a:solidFill>
              <a:prstDash val="solid"/>
              <a:round/>
            </a:ln>
          </p:spPr>
          <p:txBody>
            <a:bodyPr rtlCol="0" anchor="ctr"/>
            <a:lstStyle/>
            <a:p>
              <a:endParaRPr lang="en-GB"/>
            </a:p>
          </p:txBody>
        </p:sp>
      </p:grpSp>
      <p:grpSp>
        <p:nvGrpSpPr>
          <p:cNvPr id="76" name="Graphic 7">
            <a:extLst>
              <a:ext uri="{FF2B5EF4-FFF2-40B4-BE49-F238E27FC236}">
                <a16:creationId xmlns:a16="http://schemas.microsoft.com/office/drawing/2014/main" id="{4FEAE693-AA91-A535-D408-AE033B90F263}"/>
              </a:ext>
            </a:extLst>
          </p:cNvPr>
          <p:cNvGrpSpPr/>
          <p:nvPr/>
        </p:nvGrpSpPr>
        <p:grpSpPr>
          <a:xfrm>
            <a:off x="2632914" y="4827114"/>
            <a:ext cx="87991" cy="98192"/>
            <a:chOff x="2624829" y="5177635"/>
            <a:chExt cx="87991" cy="98192"/>
          </a:xfrm>
          <a:noFill/>
        </p:grpSpPr>
        <p:sp>
          <p:nvSpPr>
            <p:cNvPr id="77" name="Freeform: Shape 76">
              <a:extLst>
                <a:ext uri="{FF2B5EF4-FFF2-40B4-BE49-F238E27FC236}">
                  <a16:creationId xmlns:a16="http://schemas.microsoft.com/office/drawing/2014/main" id="{6AA9693C-1709-59C2-9E63-5D7AE49FC142}"/>
                </a:ext>
              </a:extLst>
            </p:cNvPr>
            <p:cNvSpPr/>
            <p:nvPr/>
          </p:nvSpPr>
          <p:spPr>
            <a:xfrm>
              <a:off x="2624829" y="5267061"/>
              <a:ext cx="6618" cy="8766"/>
            </a:xfrm>
            <a:custGeom>
              <a:avLst/>
              <a:gdLst>
                <a:gd name="connsiteX0" fmla="*/ 2445 w 6618"/>
                <a:gd name="connsiteY0" fmla="*/ 5530 h 8766"/>
                <a:gd name="connsiteX1" fmla="*/ 6619 w 6618"/>
                <a:gd name="connsiteY1" fmla="*/ 0 h 8766"/>
              </a:gdLst>
              <a:ahLst/>
              <a:cxnLst>
                <a:cxn ang="0">
                  <a:pos x="connsiteX0" y="connsiteY0"/>
                </a:cxn>
                <a:cxn ang="0">
                  <a:pos x="connsiteX1" y="connsiteY1"/>
                </a:cxn>
              </a:cxnLst>
              <a:rect l="l" t="t" r="r" b="b"/>
              <a:pathLst>
                <a:path w="6618" h="8766">
                  <a:moveTo>
                    <a:pt x="2445" y="5530"/>
                  </a:moveTo>
                  <a:cubicBezTo>
                    <a:pt x="-1868" y="11239"/>
                    <a:pt x="-473" y="9395"/>
                    <a:pt x="6619" y="0"/>
                  </a:cubicBezTo>
                </a:path>
              </a:pathLst>
            </a:custGeom>
            <a:noFill/>
            <a:ln w="25373" cap="rnd">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67996376-F20F-1E33-C705-8771B5CD9A28}"/>
                </a:ext>
              </a:extLst>
            </p:cNvPr>
            <p:cNvSpPr/>
            <p:nvPr/>
          </p:nvSpPr>
          <p:spPr>
            <a:xfrm>
              <a:off x="2631448" y="5177635"/>
              <a:ext cx="81372" cy="89426"/>
            </a:xfrm>
            <a:custGeom>
              <a:avLst/>
              <a:gdLst>
                <a:gd name="connsiteX0" fmla="*/ 81372 w 81372"/>
                <a:gd name="connsiteY0" fmla="*/ 49099 h 89426"/>
                <a:gd name="connsiteX1" fmla="*/ 0 w 81372"/>
                <a:gd name="connsiteY1" fmla="*/ 89426 h 89426"/>
                <a:gd name="connsiteX2" fmla="*/ 16632 w 81372"/>
                <a:gd name="connsiteY2" fmla="*/ 0 h 89426"/>
              </a:gdLst>
              <a:ahLst/>
              <a:cxnLst>
                <a:cxn ang="0">
                  <a:pos x="connsiteX0" y="connsiteY0"/>
                </a:cxn>
                <a:cxn ang="0">
                  <a:pos x="connsiteX1" y="connsiteY1"/>
                </a:cxn>
                <a:cxn ang="0">
                  <a:pos x="connsiteX2" y="connsiteY2"/>
                </a:cxn>
              </a:cxnLst>
              <a:rect l="l" t="t" r="r" b="b"/>
              <a:pathLst>
                <a:path w="81372" h="89426">
                  <a:moveTo>
                    <a:pt x="81372" y="49099"/>
                  </a:moveTo>
                  <a:lnTo>
                    <a:pt x="0" y="89426"/>
                  </a:lnTo>
                  <a:lnTo>
                    <a:pt x="16632" y="0"/>
                  </a:lnTo>
                </a:path>
              </a:pathLst>
            </a:custGeom>
            <a:noFill/>
            <a:ln w="25373" cap="rnd">
              <a:solidFill>
                <a:srgbClr val="D50032"/>
              </a:solidFill>
              <a:prstDash val="solid"/>
              <a:round/>
            </a:ln>
          </p:spPr>
          <p:txBody>
            <a:bodyPr rtlCol="0" anchor="ctr"/>
            <a:lstStyle/>
            <a:p>
              <a:endParaRPr lang="en-GB"/>
            </a:p>
          </p:txBody>
        </p:sp>
      </p:grpSp>
      <p:grpSp>
        <p:nvGrpSpPr>
          <p:cNvPr id="79" name="Graphic 7">
            <a:extLst>
              <a:ext uri="{FF2B5EF4-FFF2-40B4-BE49-F238E27FC236}">
                <a16:creationId xmlns:a16="http://schemas.microsoft.com/office/drawing/2014/main" id="{D579F843-BF8D-592D-1126-451E4C25CAC4}"/>
              </a:ext>
            </a:extLst>
          </p:cNvPr>
          <p:cNvGrpSpPr/>
          <p:nvPr/>
        </p:nvGrpSpPr>
        <p:grpSpPr>
          <a:xfrm>
            <a:off x="2597999" y="4863817"/>
            <a:ext cx="96365" cy="105272"/>
            <a:chOff x="2589914" y="5214338"/>
            <a:chExt cx="96365" cy="105272"/>
          </a:xfrm>
          <a:noFill/>
        </p:grpSpPr>
        <p:sp>
          <p:nvSpPr>
            <p:cNvPr id="80" name="Freeform: Shape 79">
              <a:extLst>
                <a:ext uri="{FF2B5EF4-FFF2-40B4-BE49-F238E27FC236}">
                  <a16:creationId xmlns:a16="http://schemas.microsoft.com/office/drawing/2014/main" id="{67B80477-8100-2E56-559A-5E2CFA3F2EE4}"/>
                </a:ext>
              </a:extLst>
            </p:cNvPr>
            <p:cNvSpPr/>
            <p:nvPr/>
          </p:nvSpPr>
          <p:spPr>
            <a:xfrm>
              <a:off x="2589914" y="5303066"/>
              <a:ext cx="13521" cy="16545"/>
            </a:xfrm>
            <a:custGeom>
              <a:avLst/>
              <a:gdLst>
                <a:gd name="connsiteX0" fmla="*/ 315 w 13521"/>
                <a:gd name="connsiteY0" fmla="*/ 16159 h 16545"/>
                <a:gd name="connsiteX1" fmla="*/ 13522 w 13521"/>
                <a:gd name="connsiteY1" fmla="*/ 0 h 16545"/>
              </a:gdLst>
              <a:ahLst/>
              <a:cxnLst>
                <a:cxn ang="0">
                  <a:pos x="connsiteX0" y="connsiteY0"/>
                </a:cxn>
                <a:cxn ang="0">
                  <a:pos x="connsiteX1" y="connsiteY1"/>
                </a:cxn>
              </a:cxnLst>
              <a:rect l="l" t="t" r="r" b="b"/>
              <a:pathLst>
                <a:path w="13521" h="16545">
                  <a:moveTo>
                    <a:pt x="315" y="16159"/>
                  </a:moveTo>
                  <a:cubicBezTo>
                    <a:pt x="-1271" y="18104"/>
                    <a:pt x="3131" y="12713"/>
                    <a:pt x="13522" y="0"/>
                  </a:cubicBezTo>
                </a:path>
              </a:pathLst>
            </a:custGeom>
            <a:noFill/>
            <a:ln w="25373" cap="rnd">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2C44DB4D-3C87-AAA4-A216-DE858F9D9766}"/>
                </a:ext>
              </a:extLst>
            </p:cNvPr>
            <p:cNvSpPr/>
            <p:nvPr/>
          </p:nvSpPr>
          <p:spPr>
            <a:xfrm>
              <a:off x="2603436" y="5214338"/>
              <a:ext cx="82843" cy="88727"/>
            </a:xfrm>
            <a:custGeom>
              <a:avLst/>
              <a:gdLst>
                <a:gd name="connsiteX0" fmla="*/ 82844 w 82843"/>
                <a:gd name="connsiteY0" fmla="*/ 51540 h 88727"/>
                <a:gd name="connsiteX1" fmla="*/ 0 w 82843"/>
                <a:gd name="connsiteY1" fmla="*/ 88727 h 88727"/>
                <a:gd name="connsiteX2" fmla="*/ 20032 w 82843"/>
                <a:gd name="connsiteY2" fmla="*/ 0 h 88727"/>
              </a:gdLst>
              <a:ahLst/>
              <a:cxnLst>
                <a:cxn ang="0">
                  <a:pos x="connsiteX0" y="connsiteY0"/>
                </a:cxn>
                <a:cxn ang="0">
                  <a:pos x="connsiteX1" y="connsiteY1"/>
                </a:cxn>
                <a:cxn ang="0">
                  <a:pos x="connsiteX2" y="connsiteY2"/>
                </a:cxn>
              </a:cxnLst>
              <a:rect l="l" t="t" r="r" b="b"/>
              <a:pathLst>
                <a:path w="82843" h="88727">
                  <a:moveTo>
                    <a:pt x="82844" y="51540"/>
                  </a:moveTo>
                  <a:lnTo>
                    <a:pt x="0" y="88727"/>
                  </a:lnTo>
                  <a:lnTo>
                    <a:pt x="20032" y="0"/>
                  </a:lnTo>
                </a:path>
              </a:pathLst>
            </a:custGeom>
            <a:noFill/>
            <a:ln w="25373" cap="rnd">
              <a:solidFill>
                <a:srgbClr val="D50032"/>
              </a:solidFill>
              <a:prstDash val="solid"/>
              <a:round/>
            </a:ln>
          </p:spPr>
          <p:txBody>
            <a:bodyPr rtlCol="0" anchor="ctr"/>
            <a:lstStyle/>
            <a:p>
              <a:endParaRPr lang="en-GB"/>
            </a:p>
          </p:txBody>
        </p:sp>
      </p:grpSp>
      <p:grpSp>
        <p:nvGrpSpPr>
          <p:cNvPr id="82" name="Graphic 7">
            <a:extLst>
              <a:ext uri="{FF2B5EF4-FFF2-40B4-BE49-F238E27FC236}">
                <a16:creationId xmlns:a16="http://schemas.microsoft.com/office/drawing/2014/main" id="{56F25C69-AC8E-733A-2A06-B2B38447B31A}"/>
              </a:ext>
            </a:extLst>
          </p:cNvPr>
          <p:cNvGrpSpPr/>
          <p:nvPr/>
        </p:nvGrpSpPr>
        <p:grpSpPr>
          <a:xfrm>
            <a:off x="2567371" y="4903280"/>
            <a:ext cx="95758" cy="100764"/>
            <a:chOff x="2559286" y="5253801"/>
            <a:chExt cx="95758" cy="100764"/>
          </a:xfrm>
          <a:noFill/>
        </p:grpSpPr>
        <p:sp>
          <p:nvSpPr>
            <p:cNvPr id="83" name="Freeform: Shape 82">
              <a:extLst>
                <a:ext uri="{FF2B5EF4-FFF2-40B4-BE49-F238E27FC236}">
                  <a16:creationId xmlns:a16="http://schemas.microsoft.com/office/drawing/2014/main" id="{5048B60F-0346-16B3-4DF4-68547421825F}"/>
                </a:ext>
              </a:extLst>
            </p:cNvPr>
            <p:cNvSpPr/>
            <p:nvPr/>
          </p:nvSpPr>
          <p:spPr>
            <a:xfrm>
              <a:off x="2559286" y="5341638"/>
              <a:ext cx="11468" cy="12927"/>
            </a:xfrm>
            <a:custGeom>
              <a:avLst/>
              <a:gdLst>
                <a:gd name="connsiteX0" fmla="*/ 913 w 11468"/>
                <a:gd name="connsiteY0" fmla="*/ 11900 h 12927"/>
                <a:gd name="connsiteX1" fmla="*/ 11469 w 11468"/>
                <a:gd name="connsiteY1" fmla="*/ 0 h 12927"/>
              </a:gdLst>
              <a:ahLst/>
              <a:cxnLst>
                <a:cxn ang="0">
                  <a:pos x="connsiteX0" y="connsiteY0"/>
                </a:cxn>
                <a:cxn ang="0">
                  <a:pos x="connsiteX1" y="connsiteY1"/>
                </a:cxn>
              </a:cxnLst>
              <a:rect l="l" t="t" r="r" b="b"/>
              <a:pathLst>
                <a:path w="11468" h="12927">
                  <a:moveTo>
                    <a:pt x="913" y="11900"/>
                  </a:moveTo>
                  <a:cubicBezTo>
                    <a:pt x="-1852" y="15015"/>
                    <a:pt x="1662" y="11048"/>
                    <a:pt x="11469" y="0"/>
                  </a:cubicBezTo>
                </a:path>
              </a:pathLst>
            </a:custGeom>
            <a:noFill/>
            <a:ln w="25373" cap="rnd">
              <a:solidFill>
                <a:srgbClr val="D50032"/>
              </a:solidFill>
              <a:prstDash val="solid"/>
              <a:round/>
            </a:ln>
          </p:spPr>
          <p:txBody>
            <a:bodyPr rtlCol="0" anchor="ctr"/>
            <a:lstStyle/>
            <a:p>
              <a:endParaRPr lang="en-GB"/>
            </a:p>
          </p:txBody>
        </p:sp>
        <p:sp>
          <p:nvSpPr>
            <p:cNvPr id="84" name="Freeform: Shape 83">
              <a:extLst>
                <a:ext uri="{FF2B5EF4-FFF2-40B4-BE49-F238E27FC236}">
                  <a16:creationId xmlns:a16="http://schemas.microsoft.com/office/drawing/2014/main" id="{1974B42C-3626-441A-316B-C4D779A45100}"/>
                </a:ext>
              </a:extLst>
            </p:cNvPr>
            <p:cNvSpPr/>
            <p:nvPr/>
          </p:nvSpPr>
          <p:spPr>
            <a:xfrm>
              <a:off x="2570755" y="5253801"/>
              <a:ext cx="84290" cy="87837"/>
            </a:xfrm>
            <a:custGeom>
              <a:avLst/>
              <a:gdLst>
                <a:gd name="connsiteX0" fmla="*/ 84290 w 84290"/>
                <a:gd name="connsiteY0" fmla="*/ 54058 h 87837"/>
                <a:gd name="connsiteX1" fmla="*/ 0 w 84290"/>
                <a:gd name="connsiteY1" fmla="*/ 87837 h 87837"/>
                <a:gd name="connsiteX2" fmla="*/ 23610 w 84290"/>
                <a:gd name="connsiteY2" fmla="*/ 0 h 87837"/>
              </a:gdLst>
              <a:ahLst/>
              <a:cxnLst>
                <a:cxn ang="0">
                  <a:pos x="connsiteX0" y="connsiteY0"/>
                </a:cxn>
                <a:cxn ang="0">
                  <a:pos x="connsiteX1" y="connsiteY1"/>
                </a:cxn>
                <a:cxn ang="0">
                  <a:pos x="connsiteX2" y="connsiteY2"/>
                </a:cxn>
              </a:cxnLst>
              <a:rect l="l" t="t" r="r" b="b"/>
              <a:pathLst>
                <a:path w="84290" h="87837">
                  <a:moveTo>
                    <a:pt x="84290" y="54058"/>
                  </a:moveTo>
                  <a:lnTo>
                    <a:pt x="0" y="87837"/>
                  </a:lnTo>
                  <a:lnTo>
                    <a:pt x="23610" y="0"/>
                  </a:lnTo>
                </a:path>
              </a:pathLst>
            </a:custGeom>
            <a:noFill/>
            <a:ln w="25373" cap="rnd">
              <a:solidFill>
                <a:srgbClr val="D50032"/>
              </a:solidFill>
              <a:prstDash val="solid"/>
              <a:round/>
            </a:ln>
          </p:spPr>
          <p:txBody>
            <a:bodyPr rtlCol="0" anchor="ctr"/>
            <a:lstStyle/>
            <a:p>
              <a:endParaRPr lang="en-GB"/>
            </a:p>
          </p:txBody>
        </p:sp>
      </p:grpSp>
      <p:grpSp>
        <p:nvGrpSpPr>
          <p:cNvPr id="85" name="Graphic 7">
            <a:extLst>
              <a:ext uri="{FF2B5EF4-FFF2-40B4-BE49-F238E27FC236}">
                <a16:creationId xmlns:a16="http://schemas.microsoft.com/office/drawing/2014/main" id="{2970CF2F-59DC-2BB3-0AA9-DDC611152F58}"/>
              </a:ext>
            </a:extLst>
          </p:cNvPr>
          <p:cNvGrpSpPr/>
          <p:nvPr/>
        </p:nvGrpSpPr>
        <p:grpSpPr>
          <a:xfrm>
            <a:off x="2551378" y="4932165"/>
            <a:ext cx="87914" cy="89113"/>
            <a:chOff x="2543293" y="5282686"/>
            <a:chExt cx="87914" cy="89113"/>
          </a:xfrm>
          <a:noFill/>
        </p:grpSpPr>
        <p:sp>
          <p:nvSpPr>
            <p:cNvPr id="86" name="Freeform: Shape 85">
              <a:extLst>
                <a:ext uri="{FF2B5EF4-FFF2-40B4-BE49-F238E27FC236}">
                  <a16:creationId xmlns:a16="http://schemas.microsoft.com/office/drawing/2014/main" id="{CA551E17-7ABD-E12A-9683-3F69C90B91C7}"/>
                </a:ext>
              </a:extLst>
            </p:cNvPr>
            <p:cNvSpPr/>
            <p:nvPr/>
          </p:nvSpPr>
          <p:spPr>
            <a:xfrm>
              <a:off x="2543293" y="5362883"/>
              <a:ext cx="8609" cy="8917"/>
            </a:xfrm>
            <a:custGeom>
              <a:avLst/>
              <a:gdLst>
                <a:gd name="connsiteX0" fmla="*/ 8610 w 8609"/>
                <a:gd name="connsiteY0" fmla="*/ 0 h 8917"/>
                <a:gd name="connsiteX1" fmla="*/ 2266 w 8609"/>
                <a:gd name="connsiteY1" fmla="*/ 6560 h 8917"/>
              </a:gdLst>
              <a:ahLst/>
              <a:cxnLst>
                <a:cxn ang="0">
                  <a:pos x="connsiteX0" y="connsiteY0"/>
                </a:cxn>
                <a:cxn ang="0">
                  <a:pos x="connsiteX1" y="connsiteY1"/>
                </a:cxn>
              </a:cxnLst>
              <a:rect l="l" t="t" r="r" b="b"/>
              <a:pathLst>
                <a:path w="8609" h="8917">
                  <a:moveTo>
                    <a:pt x="8610" y="0"/>
                  </a:moveTo>
                  <a:cubicBezTo>
                    <a:pt x="-81" y="9001"/>
                    <a:pt x="-2187" y="11188"/>
                    <a:pt x="2266" y="6560"/>
                  </a:cubicBezTo>
                </a:path>
              </a:pathLst>
            </a:custGeom>
            <a:noFill/>
            <a:ln w="25373" cap="rnd">
              <a:solidFill>
                <a:srgbClr val="D50032"/>
              </a:solidFill>
              <a:prstDash val="solid"/>
              <a:round/>
            </a:ln>
          </p:spPr>
          <p:txBody>
            <a:bodyPr rtlCol="0" anchor="ctr"/>
            <a:lstStyle/>
            <a:p>
              <a:endParaRPr lang="en-GB"/>
            </a:p>
          </p:txBody>
        </p:sp>
        <p:sp>
          <p:nvSpPr>
            <p:cNvPr id="87" name="Freeform: Shape 86">
              <a:extLst>
                <a:ext uri="{FF2B5EF4-FFF2-40B4-BE49-F238E27FC236}">
                  <a16:creationId xmlns:a16="http://schemas.microsoft.com/office/drawing/2014/main" id="{0ADBCBCF-21BB-5142-91E8-E3A89113AAE2}"/>
                </a:ext>
              </a:extLst>
            </p:cNvPr>
            <p:cNvSpPr/>
            <p:nvPr/>
          </p:nvSpPr>
          <p:spPr>
            <a:xfrm>
              <a:off x="2545559" y="5282686"/>
              <a:ext cx="85647" cy="86756"/>
            </a:xfrm>
            <a:custGeom>
              <a:avLst/>
              <a:gdLst>
                <a:gd name="connsiteX0" fmla="*/ 85648 w 85647"/>
                <a:gd name="connsiteY0" fmla="*/ 56600 h 86756"/>
                <a:gd name="connsiteX1" fmla="*/ 0 w 85647"/>
                <a:gd name="connsiteY1" fmla="*/ 86757 h 86756"/>
                <a:gd name="connsiteX2" fmla="*/ 27314 w 85647"/>
                <a:gd name="connsiteY2" fmla="*/ 0 h 86756"/>
              </a:gdLst>
              <a:ahLst/>
              <a:cxnLst>
                <a:cxn ang="0">
                  <a:pos x="connsiteX0" y="connsiteY0"/>
                </a:cxn>
                <a:cxn ang="0">
                  <a:pos x="connsiteX1" y="connsiteY1"/>
                </a:cxn>
                <a:cxn ang="0">
                  <a:pos x="connsiteX2" y="connsiteY2"/>
                </a:cxn>
              </a:cxnLst>
              <a:rect l="l" t="t" r="r" b="b"/>
              <a:pathLst>
                <a:path w="85647" h="86756">
                  <a:moveTo>
                    <a:pt x="85648" y="56600"/>
                  </a:moveTo>
                  <a:lnTo>
                    <a:pt x="0" y="86757"/>
                  </a:lnTo>
                  <a:lnTo>
                    <a:pt x="27314" y="0"/>
                  </a:lnTo>
                </a:path>
              </a:pathLst>
            </a:custGeom>
            <a:noFill/>
            <a:ln w="25373" cap="rnd">
              <a:solidFill>
                <a:srgbClr val="D50032"/>
              </a:solidFill>
              <a:prstDash val="solid"/>
              <a:round/>
            </a:ln>
          </p:spPr>
          <p:txBody>
            <a:bodyPr rtlCol="0" anchor="ctr"/>
            <a:lstStyle/>
            <a:p>
              <a:endParaRPr lang="en-GB"/>
            </a:p>
          </p:txBody>
        </p:sp>
      </p:grpSp>
      <p:grpSp>
        <p:nvGrpSpPr>
          <p:cNvPr id="88" name="Graphic 7">
            <a:extLst>
              <a:ext uri="{FF2B5EF4-FFF2-40B4-BE49-F238E27FC236}">
                <a16:creationId xmlns:a16="http://schemas.microsoft.com/office/drawing/2014/main" id="{22438C40-56AE-17D4-E50D-0FBE078E2289}"/>
              </a:ext>
            </a:extLst>
          </p:cNvPr>
          <p:cNvGrpSpPr/>
          <p:nvPr/>
        </p:nvGrpSpPr>
        <p:grpSpPr>
          <a:xfrm>
            <a:off x="2506304" y="4961165"/>
            <a:ext cx="106738" cy="104433"/>
            <a:chOff x="2498219" y="5311686"/>
            <a:chExt cx="106738" cy="104433"/>
          </a:xfrm>
          <a:noFill/>
        </p:grpSpPr>
        <p:sp>
          <p:nvSpPr>
            <p:cNvPr id="89" name="Freeform: Shape 88">
              <a:extLst>
                <a:ext uri="{FF2B5EF4-FFF2-40B4-BE49-F238E27FC236}">
                  <a16:creationId xmlns:a16="http://schemas.microsoft.com/office/drawing/2014/main" id="{FC094B06-09D3-710A-4BC3-0679ADBC6F53}"/>
                </a:ext>
              </a:extLst>
            </p:cNvPr>
            <p:cNvSpPr/>
            <p:nvPr/>
          </p:nvSpPr>
          <p:spPr>
            <a:xfrm>
              <a:off x="2498219" y="5397209"/>
              <a:ext cx="19898" cy="18910"/>
            </a:xfrm>
            <a:custGeom>
              <a:avLst/>
              <a:gdLst>
                <a:gd name="connsiteX0" fmla="*/ 6 w 19898"/>
                <a:gd name="connsiteY0" fmla="*/ 18905 h 18910"/>
                <a:gd name="connsiteX1" fmla="*/ 19898 w 19898"/>
                <a:gd name="connsiteY1" fmla="*/ 0 h 18910"/>
              </a:gdLst>
              <a:ahLst/>
              <a:cxnLst>
                <a:cxn ang="0">
                  <a:pos x="connsiteX0" y="connsiteY0"/>
                </a:cxn>
                <a:cxn ang="0">
                  <a:pos x="connsiteX1" y="connsiteY1"/>
                </a:cxn>
              </a:cxnLst>
              <a:rect l="l" t="t" r="r" b="b"/>
              <a:pathLst>
                <a:path w="19898" h="18910">
                  <a:moveTo>
                    <a:pt x="6" y="18905"/>
                  </a:moveTo>
                  <a:cubicBezTo>
                    <a:pt x="-223" y="19121"/>
                    <a:pt x="6412" y="12815"/>
                    <a:pt x="19898" y="0"/>
                  </a:cubicBezTo>
                </a:path>
              </a:pathLst>
            </a:custGeom>
            <a:noFill/>
            <a:ln w="25373" cap="rnd">
              <a:solidFill>
                <a:srgbClr val="D50032"/>
              </a:solidFill>
              <a:prstDash val="solid"/>
              <a:round/>
            </a:ln>
          </p:spPr>
          <p:txBody>
            <a:bodyPr rtlCol="0" anchor="ctr"/>
            <a:lstStyle/>
            <a:p>
              <a:endParaRPr lang="en-GB"/>
            </a:p>
          </p:txBody>
        </p:sp>
        <p:sp>
          <p:nvSpPr>
            <p:cNvPr id="90" name="Freeform: Shape 89">
              <a:extLst>
                <a:ext uri="{FF2B5EF4-FFF2-40B4-BE49-F238E27FC236}">
                  <a16:creationId xmlns:a16="http://schemas.microsoft.com/office/drawing/2014/main" id="{EFB3A544-80D9-FC5B-952D-C88721DEB51B}"/>
                </a:ext>
              </a:extLst>
            </p:cNvPr>
            <p:cNvSpPr/>
            <p:nvPr/>
          </p:nvSpPr>
          <p:spPr>
            <a:xfrm>
              <a:off x="2518118" y="5311686"/>
              <a:ext cx="86840" cy="85523"/>
            </a:xfrm>
            <a:custGeom>
              <a:avLst/>
              <a:gdLst>
                <a:gd name="connsiteX0" fmla="*/ 86840 w 86840"/>
                <a:gd name="connsiteY0" fmla="*/ 59028 h 85523"/>
                <a:gd name="connsiteX1" fmla="*/ 0 w 86840"/>
                <a:gd name="connsiteY1" fmla="*/ 85523 h 85523"/>
                <a:gd name="connsiteX2" fmla="*/ 30955 w 86840"/>
                <a:gd name="connsiteY2" fmla="*/ 0 h 85523"/>
              </a:gdLst>
              <a:ahLst/>
              <a:cxnLst>
                <a:cxn ang="0">
                  <a:pos x="connsiteX0" y="connsiteY0"/>
                </a:cxn>
                <a:cxn ang="0">
                  <a:pos x="connsiteX1" y="connsiteY1"/>
                </a:cxn>
                <a:cxn ang="0">
                  <a:pos x="connsiteX2" y="connsiteY2"/>
                </a:cxn>
              </a:cxnLst>
              <a:rect l="l" t="t" r="r" b="b"/>
              <a:pathLst>
                <a:path w="86840" h="85523">
                  <a:moveTo>
                    <a:pt x="86840" y="59028"/>
                  </a:moveTo>
                  <a:lnTo>
                    <a:pt x="0" y="85523"/>
                  </a:lnTo>
                  <a:lnTo>
                    <a:pt x="30955" y="0"/>
                  </a:lnTo>
                </a:path>
              </a:pathLst>
            </a:custGeom>
            <a:noFill/>
            <a:ln w="25373" cap="rnd">
              <a:solidFill>
                <a:srgbClr val="D50032"/>
              </a:solidFill>
              <a:prstDash val="solid"/>
              <a:round/>
            </a:ln>
          </p:spPr>
          <p:txBody>
            <a:bodyPr rtlCol="0" anchor="ctr"/>
            <a:lstStyle/>
            <a:p>
              <a:endParaRPr lang="en-GB"/>
            </a:p>
          </p:txBody>
        </p:sp>
      </p:grpSp>
      <p:grpSp>
        <p:nvGrpSpPr>
          <p:cNvPr id="92" name="Graphic 7">
            <a:extLst>
              <a:ext uri="{FF2B5EF4-FFF2-40B4-BE49-F238E27FC236}">
                <a16:creationId xmlns:a16="http://schemas.microsoft.com/office/drawing/2014/main" id="{28A77907-87AB-999E-1132-F0DEB1961A52}"/>
              </a:ext>
            </a:extLst>
          </p:cNvPr>
          <p:cNvGrpSpPr/>
          <p:nvPr/>
        </p:nvGrpSpPr>
        <p:grpSpPr>
          <a:xfrm>
            <a:off x="2499014" y="4984252"/>
            <a:ext cx="92144" cy="87753"/>
            <a:chOff x="2490929" y="5334773"/>
            <a:chExt cx="92144" cy="87753"/>
          </a:xfrm>
          <a:noFill/>
        </p:grpSpPr>
        <p:sp>
          <p:nvSpPr>
            <p:cNvPr id="93" name="Freeform: Shape 92">
              <a:extLst>
                <a:ext uri="{FF2B5EF4-FFF2-40B4-BE49-F238E27FC236}">
                  <a16:creationId xmlns:a16="http://schemas.microsoft.com/office/drawing/2014/main" id="{12B3312E-2068-1376-E31C-E766AE41C319}"/>
                </a:ext>
              </a:extLst>
            </p:cNvPr>
            <p:cNvSpPr/>
            <p:nvPr/>
          </p:nvSpPr>
          <p:spPr>
            <a:xfrm>
              <a:off x="2490929" y="5416775"/>
              <a:ext cx="6611" cy="5751"/>
            </a:xfrm>
            <a:custGeom>
              <a:avLst/>
              <a:gdLst>
                <a:gd name="connsiteX0" fmla="*/ 6611 w 6611"/>
                <a:gd name="connsiteY0" fmla="*/ 0 h 5751"/>
                <a:gd name="connsiteX1" fmla="*/ 4226 w 6611"/>
                <a:gd name="connsiteY1" fmla="*/ 2072 h 5751"/>
              </a:gdLst>
              <a:ahLst/>
              <a:cxnLst>
                <a:cxn ang="0">
                  <a:pos x="connsiteX0" y="connsiteY0"/>
                </a:cxn>
                <a:cxn ang="0">
                  <a:pos x="connsiteX1" y="connsiteY1"/>
                </a:cxn>
              </a:cxnLst>
              <a:rect l="l" t="t" r="r" b="b"/>
              <a:pathLst>
                <a:path w="6611" h="5751">
                  <a:moveTo>
                    <a:pt x="6611" y="0"/>
                  </a:moveTo>
                  <a:cubicBezTo>
                    <a:pt x="-1318" y="6903"/>
                    <a:pt x="-2117" y="7590"/>
                    <a:pt x="4226" y="2072"/>
                  </a:cubicBezTo>
                </a:path>
              </a:pathLst>
            </a:custGeom>
            <a:noFill/>
            <a:ln w="25373" cap="rnd">
              <a:solidFill>
                <a:srgbClr val="D50032"/>
              </a:solid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0FB44D47-08AF-EC6B-6975-567905B99F4C}"/>
                </a:ext>
              </a:extLst>
            </p:cNvPr>
            <p:cNvSpPr/>
            <p:nvPr/>
          </p:nvSpPr>
          <p:spPr>
            <a:xfrm>
              <a:off x="2495155" y="5334773"/>
              <a:ext cx="87918" cy="84074"/>
            </a:xfrm>
            <a:custGeom>
              <a:avLst/>
              <a:gdLst>
                <a:gd name="connsiteX0" fmla="*/ 87918 w 87918"/>
                <a:gd name="connsiteY0" fmla="*/ 61444 h 84074"/>
                <a:gd name="connsiteX1" fmla="*/ 0 w 87918"/>
                <a:gd name="connsiteY1" fmla="*/ 84074 h 84074"/>
                <a:gd name="connsiteX2" fmla="*/ 34685 w 87918"/>
                <a:gd name="connsiteY2" fmla="*/ 0 h 84074"/>
              </a:gdLst>
              <a:ahLst/>
              <a:cxnLst>
                <a:cxn ang="0">
                  <a:pos x="connsiteX0" y="connsiteY0"/>
                </a:cxn>
                <a:cxn ang="0">
                  <a:pos x="connsiteX1" y="connsiteY1"/>
                </a:cxn>
                <a:cxn ang="0">
                  <a:pos x="connsiteX2" y="connsiteY2"/>
                </a:cxn>
              </a:cxnLst>
              <a:rect l="l" t="t" r="r" b="b"/>
              <a:pathLst>
                <a:path w="87918" h="84074">
                  <a:moveTo>
                    <a:pt x="87918" y="61444"/>
                  </a:moveTo>
                  <a:lnTo>
                    <a:pt x="0" y="84074"/>
                  </a:lnTo>
                  <a:lnTo>
                    <a:pt x="34685" y="0"/>
                  </a:lnTo>
                </a:path>
              </a:pathLst>
            </a:custGeom>
            <a:noFill/>
            <a:ln w="25373" cap="rnd">
              <a:solidFill>
                <a:srgbClr val="D50032"/>
              </a:solidFill>
              <a:prstDash val="solid"/>
              <a:round/>
            </a:ln>
          </p:spPr>
          <p:txBody>
            <a:bodyPr rtlCol="0" anchor="ctr"/>
            <a:lstStyle/>
            <a:p>
              <a:endParaRPr lang="en-GB"/>
            </a:p>
          </p:txBody>
        </p:sp>
      </p:grpSp>
      <p:grpSp>
        <p:nvGrpSpPr>
          <p:cNvPr id="95" name="Graphic 7">
            <a:extLst>
              <a:ext uri="{FF2B5EF4-FFF2-40B4-BE49-F238E27FC236}">
                <a16:creationId xmlns:a16="http://schemas.microsoft.com/office/drawing/2014/main" id="{FD592CCE-01E7-4F86-3DCB-93C78A2CEFD3}"/>
              </a:ext>
            </a:extLst>
          </p:cNvPr>
          <p:cNvGrpSpPr/>
          <p:nvPr/>
        </p:nvGrpSpPr>
        <p:grpSpPr>
          <a:xfrm>
            <a:off x="2474513" y="5007136"/>
            <a:ext cx="92895" cy="85634"/>
            <a:chOff x="2466428" y="5357657"/>
            <a:chExt cx="92895" cy="85634"/>
          </a:xfrm>
          <a:noFill/>
        </p:grpSpPr>
        <p:sp>
          <p:nvSpPr>
            <p:cNvPr id="96" name="Freeform: Shape 95">
              <a:extLst>
                <a:ext uri="{FF2B5EF4-FFF2-40B4-BE49-F238E27FC236}">
                  <a16:creationId xmlns:a16="http://schemas.microsoft.com/office/drawing/2014/main" id="{006D2C71-AC13-B117-A2E5-2ED6A8ABE3BB}"/>
                </a:ext>
              </a:extLst>
            </p:cNvPr>
            <p:cNvSpPr/>
            <p:nvPr/>
          </p:nvSpPr>
          <p:spPr>
            <a:xfrm>
              <a:off x="2466428" y="5437485"/>
              <a:ext cx="7311" cy="5806"/>
            </a:xfrm>
            <a:custGeom>
              <a:avLst/>
              <a:gdLst>
                <a:gd name="connsiteX0" fmla="*/ 7311 w 7311"/>
                <a:gd name="connsiteY0" fmla="*/ 0 h 5806"/>
                <a:gd name="connsiteX1" fmla="*/ 4051 w 7311"/>
                <a:gd name="connsiteY1" fmla="*/ 2594 h 5806"/>
              </a:gdLst>
              <a:ahLst/>
              <a:cxnLst>
                <a:cxn ang="0">
                  <a:pos x="connsiteX0" y="connsiteY0"/>
                </a:cxn>
                <a:cxn ang="0">
                  <a:pos x="connsiteX1" y="connsiteY1"/>
                </a:cxn>
              </a:cxnLst>
              <a:rect l="l" t="t" r="r" b="b"/>
              <a:pathLst>
                <a:path w="7311" h="5806">
                  <a:moveTo>
                    <a:pt x="7311" y="0"/>
                  </a:moveTo>
                  <a:cubicBezTo>
                    <a:pt x="-1189" y="6751"/>
                    <a:pt x="-2280" y="7615"/>
                    <a:pt x="4051" y="2594"/>
                  </a:cubicBezTo>
                </a:path>
              </a:pathLst>
            </a:custGeom>
            <a:noFill/>
            <a:ln w="25373" cap="rnd">
              <a:solidFill>
                <a:srgbClr val="D50032"/>
              </a:solidFill>
              <a:prstDash val="solid"/>
              <a:round/>
            </a:ln>
          </p:spPr>
          <p:txBody>
            <a:bodyPr rtlCol="0" anchor="ctr"/>
            <a:lstStyle/>
            <a:p>
              <a:endParaRPr lang="en-GB"/>
            </a:p>
          </p:txBody>
        </p:sp>
        <p:sp>
          <p:nvSpPr>
            <p:cNvPr id="98" name="Freeform: Shape 97">
              <a:extLst>
                <a:ext uri="{FF2B5EF4-FFF2-40B4-BE49-F238E27FC236}">
                  <a16:creationId xmlns:a16="http://schemas.microsoft.com/office/drawing/2014/main" id="{F8A55AD5-2347-99A3-5EE2-034D6A2DBD25}"/>
                </a:ext>
              </a:extLst>
            </p:cNvPr>
            <p:cNvSpPr/>
            <p:nvPr/>
          </p:nvSpPr>
          <p:spPr>
            <a:xfrm>
              <a:off x="2470479" y="5357657"/>
              <a:ext cx="88844" cy="82421"/>
            </a:xfrm>
            <a:custGeom>
              <a:avLst/>
              <a:gdLst>
                <a:gd name="connsiteX0" fmla="*/ 88845 w 88844"/>
                <a:gd name="connsiteY0" fmla="*/ 63771 h 82421"/>
                <a:gd name="connsiteX1" fmla="*/ 0 w 88844"/>
                <a:gd name="connsiteY1" fmla="*/ 82421 h 82421"/>
                <a:gd name="connsiteX2" fmla="*/ 38428 w 88844"/>
                <a:gd name="connsiteY2" fmla="*/ 0 h 82421"/>
              </a:gdLst>
              <a:ahLst/>
              <a:cxnLst>
                <a:cxn ang="0">
                  <a:pos x="connsiteX0" y="connsiteY0"/>
                </a:cxn>
                <a:cxn ang="0">
                  <a:pos x="connsiteX1" y="connsiteY1"/>
                </a:cxn>
                <a:cxn ang="0">
                  <a:pos x="connsiteX2" y="connsiteY2"/>
                </a:cxn>
              </a:cxnLst>
              <a:rect l="l" t="t" r="r" b="b"/>
              <a:pathLst>
                <a:path w="88844" h="82421">
                  <a:moveTo>
                    <a:pt x="88845" y="63771"/>
                  </a:moveTo>
                  <a:lnTo>
                    <a:pt x="0" y="82421"/>
                  </a:lnTo>
                  <a:lnTo>
                    <a:pt x="38428" y="0"/>
                  </a:lnTo>
                </a:path>
              </a:pathLst>
            </a:custGeom>
            <a:noFill/>
            <a:ln w="25373" cap="rnd">
              <a:solidFill>
                <a:srgbClr val="D50032"/>
              </a:solidFill>
              <a:prstDash val="solid"/>
              <a:round/>
            </a:ln>
          </p:spPr>
          <p:txBody>
            <a:bodyPr rtlCol="0" anchor="ctr"/>
            <a:lstStyle/>
            <a:p>
              <a:endParaRPr lang="en-GB"/>
            </a:p>
          </p:txBody>
        </p:sp>
      </p:grpSp>
      <p:grpSp>
        <p:nvGrpSpPr>
          <p:cNvPr id="100" name="Graphic 7">
            <a:extLst>
              <a:ext uri="{FF2B5EF4-FFF2-40B4-BE49-F238E27FC236}">
                <a16:creationId xmlns:a16="http://schemas.microsoft.com/office/drawing/2014/main" id="{81D374F5-0510-47B8-4378-98F920646CEA}"/>
              </a:ext>
            </a:extLst>
          </p:cNvPr>
          <p:cNvGrpSpPr/>
          <p:nvPr/>
        </p:nvGrpSpPr>
        <p:grpSpPr>
          <a:xfrm>
            <a:off x="2452873" y="5022748"/>
            <a:ext cx="98170" cy="86972"/>
            <a:chOff x="2444788" y="5373269"/>
            <a:chExt cx="98170" cy="86972"/>
          </a:xfrm>
          <a:noFill/>
        </p:grpSpPr>
        <p:sp>
          <p:nvSpPr>
            <p:cNvPr id="101" name="Freeform: Shape 100">
              <a:extLst>
                <a:ext uri="{FF2B5EF4-FFF2-40B4-BE49-F238E27FC236}">
                  <a16:creationId xmlns:a16="http://schemas.microsoft.com/office/drawing/2014/main" id="{23C15367-B6C6-37DF-DB1F-E539C8278521}"/>
                </a:ext>
              </a:extLst>
            </p:cNvPr>
            <p:cNvSpPr/>
            <p:nvPr/>
          </p:nvSpPr>
          <p:spPr>
            <a:xfrm>
              <a:off x="2444788" y="5453987"/>
              <a:ext cx="8602" cy="6254"/>
            </a:xfrm>
            <a:custGeom>
              <a:avLst/>
              <a:gdLst>
                <a:gd name="connsiteX0" fmla="*/ 3452 w 8602"/>
                <a:gd name="connsiteY0" fmla="*/ 3738 h 6254"/>
                <a:gd name="connsiteX1" fmla="*/ 8603 w 8602"/>
                <a:gd name="connsiteY1" fmla="*/ 0 h 6254"/>
              </a:gdLst>
              <a:ahLst/>
              <a:cxnLst>
                <a:cxn ang="0">
                  <a:pos x="connsiteX0" y="connsiteY0"/>
                </a:cxn>
                <a:cxn ang="0">
                  <a:pos x="connsiteX1" y="connsiteY1"/>
                </a:cxn>
              </a:cxnLst>
              <a:rect l="l" t="t" r="r" b="b"/>
              <a:pathLst>
                <a:path w="8602" h="6254">
                  <a:moveTo>
                    <a:pt x="3452" y="3738"/>
                  </a:moveTo>
                  <a:cubicBezTo>
                    <a:pt x="-2486" y="8060"/>
                    <a:pt x="-760" y="6814"/>
                    <a:pt x="8603" y="0"/>
                  </a:cubicBezTo>
                </a:path>
              </a:pathLst>
            </a:custGeom>
            <a:noFill/>
            <a:ln w="25373" cap="rnd">
              <a:solidFill>
                <a:srgbClr val="D50032"/>
              </a:solidFill>
              <a:prstDash val="solid"/>
              <a:round/>
            </a:ln>
          </p:spPr>
          <p:txBody>
            <a:bodyPr rtlCol="0" anchor="ctr"/>
            <a:lstStyle/>
            <a:p>
              <a:endParaRPr lang="en-GB"/>
            </a:p>
          </p:txBody>
        </p:sp>
        <p:sp>
          <p:nvSpPr>
            <p:cNvPr id="102" name="Freeform: Shape 101">
              <a:extLst>
                <a:ext uri="{FF2B5EF4-FFF2-40B4-BE49-F238E27FC236}">
                  <a16:creationId xmlns:a16="http://schemas.microsoft.com/office/drawing/2014/main" id="{C6526FC5-8274-BDEF-C023-67110849BADD}"/>
                </a:ext>
              </a:extLst>
            </p:cNvPr>
            <p:cNvSpPr/>
            <p:nvPr/>
          </p:nvSpPr>
          <p:spPr>
            <a:xfrm>
              <a:off x="2453390" y="5373269"/>
              <a:ext cx="89567" cy="80717"/>
            </a:xfrm>
            <a:custGeom>
              <a:avLst/>
              <a:gdLst>
                <a:gd name="connsiteX0" fmla="*/ 89568 w 89567"/>
                <a:gd name="connsiteY0" fmla="*/ 65868 h 80717"/>
                <a:gd name="connsiteX1" fmla="*/ 0 w 89567"/>
                <a:gd name="connsiteY1" fmla="*/ 80718 h 80717"/>
                <a:gd name="connsiteX2" fmla="*/ 41891 w 89567"/>
                <a:gd name="connsiteY2" fmla="*/ 0 h 80717"/>
              </a:gdLst>
              <a:ahLst/>
              <a:cxnLst>
                <a:cxn ang="0">
                  <a:pos x="connsiteX0" y="connsiteY0"/>
                </a:cxn>
                <a:cxn ang="0">
                  <a:pos x="connsiteX1" y="connsiteY1"/>
                </a:cxn>
                <a:cxn ang="0">
                  <a:pos x="connsiteX2" y="connsiteY2"/>
                </a:cxn>
              </a:cxnLst>
              <a:rect l="l" t="t" r="r" b="b"/>
              <a:pathLst>
                <a:path w="89567" h="80717">
                  <a:moveTo>
                    <a:pt x="89568" y="65868"/>
                  </a:moveTo>
                  <a:lnTo>
                    <a:pt x="0" y="80718"/>
                  </a:lnTo>
                  <a:lnTo>
                    <a:pt x="41891" y="0"/>
                  </a:lnTo>
                </a:path>
              </a:pathLst>
            </a:custGeom>
            <a:noFill/>
            <a:ln w="25373" cap="rnd">
              <a:solidFill>
                <a:srgbClr val="D50032"/>
              </a:solidFill>
              <a:prstDash val="solid"/>
              <a:round/>
            </a:ln>
          </p:spPr>
          <p:txBody>
            <a:bodyPr rtlCol="0" anchor="ctr"/>
            <a:lstStyle/>
            <a:p>
              <a:endParaRPr lang="en-GB"/>
            </a:p>
          </p:txBody>
        </p:sp>
      </p:grpSp>
      <p:grpSp>
        <p:nvGrpSpPr>
          <p:cNvPr id="103" name="Graphic 7">
            <a:extLst>
              <a:ext uri="{FF2B5EF4-FFF2-40B4-BE49-F238E27FC236}">
                <a16:creationId xmlns:a16="http://schemas.microsoft.com/office/drawing/2014/main" id="{DA8423CF-A5FA-54C3-BAF0-8066AF3E2874}"/>
              </a:ext>
            </a:extLst>
          </p:cNvPr>
          <p:cNvGrpSpPr/>
          <p:nvPr/>
        </p:nvGrpSpPr>
        <p:grpSpPr>
          <a:xfrm>
            <a:off x="2435344" y="5036810"/>
            <a:ext cx="99485" cy="85482"/>
            <a:chOff x="2427259" y="5387331"/>
            <a:chExt cx="99485" cy="85482"/>
          </a:xfrm>
          <a:noFill/>
        </p:grpSpPr>
        <p:sp>
          <p:nvSpPr>
            <p:cNvPr id="105" name="Freeform: Shape 104">
              <a:extLst>
                <a:ext uri="{FF2B5EF4-FFF2-40B4-BE49-F238E27FC236}">
                  <a16:creationId xmlns:a16="http://schemas.microsoft.com/office/drawing/2014/main" id="{C300D835-ABD7-0DD3-2865-E7C23237A374}"/>
                </a:ext>
              </a:extLst>
            </p:cNvPr>
            <p:cNvSpPr/>
            <p:nvPr/>
          </p:nvSpPr>
          <p:spPr>
            <a:xfrm>
              <a:off x="2427259" y="5466459"/>
              <a:ext cx="9448" cy="6353"/>
            </a:xfrm>
            <a:custGeom>
              <a:avLst/>
              <a:gdLst>
                <a:gd name="connsiteX0" fmla="*/ 3168 w 9448"/>
                <a:gd name="connsiteY0" fmla="*/ 4221 h 6353"/>
                <a:gd name="connsiteX1" fmla="*/ 9448 w 9448"/>
                <a:gd name="connsiteY1" fmla="*/ 0 h 6353"/>
              </a:gdLst>
              <a:ahLst/>
              <a:cxnLst>
                <a:cxn ang="0">
                  <a:pos x="connsiteX0" y="connsiteY0"/>
                </a:cxn>
                <a:cxn ang="0">
                  <a:pos x="connsiteX1" y="connsiteY1"/>
                </a:cxn>
              </a:cxnLst>
              <a:rect l="l" t="t" r="r" b="b"/>
              <a:pathLst>
                <a:path w="9448" h="6353">
                  <a:moveTo>
                    <a:pt x="3168" y="4221"/>
                  </a:moveTo>
                  <a:cubicBezTo>
                    <a:pt x="-2591" y="8098"/>
                    <a:pt x="-498" y="6687"/>
                    <a:pt x="9448" y="0"/>
                  </a:cubicBezTo>
                </a:path>
              </a:pathLst>
            </a:custGeom>
            <a:noFill/>
            <a:ln w="25373" cap="rnd">
              <a:solidFill>
                <a:srgbClr val="D50032"/>
              </a:solidFill>
              <a:prstDash val="solid"/>
              <a:round/>
            </a:ln>
          </p:spPr>
          <p:txBody>
            <a:bodyPr rtlCol="0" anchor="ctr"/>
            <a:lstStyle/>
            <a:p>
              <a:endParaRPr lang="en-GB"/>
            </a:p>
          </p:txBody>
        </p:sp>
        <p:sp>
          <p:nvSpPr>
            <p:cNvPr id="106" name="Freeform: Shape 105">
              <a:extLst>
                <a:ext uri="{FF2B5EF4-FFF2-40B4-BE49-F238E27FC236}">
                  <a16:creationId xmlns:a16="http://schemas.microsoft.com/office/drawing/2014/main" id="{74C85119-C134-AFFE-1646-8726A05FE332}"/>
                </a:ext>
              </a:extLst>
            </p:cNvPr>
            <p:cNvSpPr/>
            <p:nvPr/>
          </p:nvSpPr>
          <p:spPr>
            <a:xfrm>
              <a:off x="2436708" y="5387331"/>
              <a:ext cx="90037" cy="79128"/>
            </a:xfrm>
            <a:custGeom>
              <a:avLst/>
              <a:gdLst>
                <a:gd name="connsiteX0" fmla="*/ 90037 w 90037"/>
                <a:gd name="connsiteY0" fmla="*/ 67559 h 79128"/>
                <a:gd name="connsiteX1" fmla="*/ 0 w 90037"/>
                <a:gd name="connsiteY1" fmla="*/ 79129 h 79128"/>
                <a:gd name="connsiteX2" fmla="*/ 44784 w 90037"/>
                <a:gd name="connsiteY2" fmla="*/ 0 h 79128"/>
              </a:gdLst>
              <a:ahLst/>
              <a:cxnLst>
                <a:cxn ang="0">
                  <a:pos x="connsiteX0" y="connsiteY0"/>
                </a:cxn>
                <a:cxn ang="0">
                  <a:pos x="connsiteX1" y="connsiteY1"/>
                </a:cxn>
                <a:cxn ang="0">
                  <a:pos x="connsiteX2" y="connsiteY2"/>
                </a:cxn>
              </a:cxnLst>
              <a:rect l="l" t="t" r="r" b="b"/>
              <a:pathLst>
                <a:path w="90037" h="79128">
                  <a:moveTo>
                    <a:pt x="90037" y="67559"/>
                  </a:moveTo>
                  <a:lnTo>
                    <a:pt x="0" y="79129"/>
                  </a:lnTo>
                  <a:lnTo>
                    <a:pt x="44784" y="0"/>
                  </a:lnTo>
                </a:path>
              </a:pathLst>
            </a:custGeom>
            <a:noFill/>
            <a:ln w="25373" cap="rnd">
              <a:solidFill>
                <a:srgbClr val="D50032"/>
              </a:solidFill>
              <a:prstDash val="solid"/>
              <a:round/>
            </a:ln>
          </p:spPr>
          <p:txBody>
            <a:bodyPr rtlCol="0" anchor="ctr"/>
            <a:lstStyle/>
            <a:p>
              <a:endParaRPr lang="en-GB"/>
            </a:p>
          </p:txBody>
        </p:sp>
      </p:grpSp>
      <p:grpSp>
        <p:nvGrpSpPr>
          <p:cNvPr id="108" name="Graphic 7">
            <a:extLst>
              <a:ext uri="{FF2B5EF4-FFF2-40B4-BE49-F238E27FC236}">
                <a16:creationId xmlns:a16="http://schemas.microsoft.com/office/drawing/2014/main" id="{263F1DD7-3078-3DF4-388B-04E23DC71D7C}"/>
              </a:ext>
            </a:extLst>
          </p:cNvPr>
          <p:cNvGrpSpPr/>
          <p:nvPr/>
        </p:nvGrpSpPr>
        <p:grpSpPr>
          <a:xfrm>
            <a:off x="2418040" y="5050349"/>
            <a:ext cx="100170" cy="83409"/>
            <a:chOff x="2409955" y="5400870"/>
            <a:chExt cx="100170" cy="83409"/>
          </a:xfrm>
          <a:noFill/>
        </p:grpSpPr>
        <p:sp>
          <p:nvSpPr>
            <p:cNvPr id="109" name="Freeform: Shape 108">
              <a:extLst>
                <a:ext uri="{FF2B5EF4-FFF2-40B4-BE49-F238E27FC236}">
                  <a16:creationId xmlns:a16="http://schemas.microsoft.com/office/drawing/2014/main" id="{3254CF6E-826A-A2D1-5E4D-36825560A889}"/>
                </a:ext>
              </a:extLst>
            </p:cNvPr>
            <p:cNvSpPr/>
            <p:nvPr/>
          </p:nvSpPr>
          <p:spPr>
            <a:xfrm>
              <a:off x="2409955" y="5478244"/>
              <a:ext cx="9765" cy="6035"/>
            </a:xfrm>
            <a:custGeom>
              <a:avLst/>
              <a:gdLst>
                <a:gd name="connsiteX0" fmla="*/ 3193 w 9765"/>
                <a:gd name="connsiteY0" fmla="*/ 4056 h 6035"/>
                <a:gd name="connsiteX1" fmla="*/ 9765 w 9765"/>
                <a:gd name="connsiteY1" fmla="*/ 0 h 6035"/>
              </a:gdLst>
              <a:ahLst/>
              <a:cxnLst>
                <a:cxn ang="0">
                  <a:pos x="connsiteX0" y="connsiteY0"/>
                </a:cxn>
                <a:cxn ang="0">
                  <a:pos x="connsiteX1" y="connsiteY1"/>
                </a:cxn>
              </a:cxnLst>
              <a:rect l="l" t="t" r="r" b="b"/>
              <a:pathLst>
                <a:path w="9765" h="6035">
                  <a:moveTo>
                    <a:pt x="3193" y="4056"/>
                  </a:moveTo>
                  <a:cubicBezTo>
                    <a:pt x="-2655" y="7679"/>
                    <a:pt x="-473" y="6331"/>
                    <a:pt x="9765" y="0"/>
                  </a:cubicBezTo>
                </a:path>
              </a:pathLst>
            </a:custGeom>
            <a:noFill/>
            <a:ln w="25373" cap="rnd">
              <a:solidFill>
                <a:srgbClr val="D50032"/>
              </a:solidFill>
              <a:prstDash val="solid"/>
              <a:round/>
            </a:ln>
          </p:spPr>
          <p:txBody>
            <a:bodyPr rtlCol="0" anchor="ctr"/>
            <a:lstStyle/>
            <a:p>
              <a:endParaRPr lang="en-GB"/>
            </a:p>
          </p:txBody>
        </p:sp>
        <p:sp>
          <p:nvSpPr>
            <p:cNvPr id="111" name="Freeform: Shape 110">
              <a:extLst>
                <a:ext uri="{FF2B5EF4-FFF2-40B4-BE49-F238E27FC236}">
                  <a16:creationId xmlns:a16="http://schemas.microsoft.com/office/drawing/2014/main" id="{AECFF7CC-D85F-8FBC-D3E0-DA5BF59AEB6B}"/>
                </a:ext>
              </a:extLst>
            </p:cNvPr>
            <p:cNvSpPr/>
            <p:nvPr/>
          </p:nvSpPr>
          <p:spPr>
            <a:xfrm>
              <a:off x="2419720" y="5400870"/>
              <a:ext cx="90405" cy="77374"/>
            </a:xfrm>
            <a:custGeom>
              <a:avLst/>
              <a:gdLst>
                <a:gd name="connsiteX0" fmla="*/ 90405 w 90405"/>
                <a:gd name="connsiteY0" fmla="*/ 69237 h 77374"/>
                <a:gd name="connsiteX1" fmla="*/ 0 w 90405"/>
                <a:gd name="connsiteY1" fmla="*/ 77374 h 77374"/>
                <a:gd name="connsiteX2" fmla="*/ 47752 w 90405"/>
                <a:gd name="connsiteY2" fmla="*/ 0 h 77374"/>
              </a:gdLst>
              <a:ahLst/>
              <a:cxnLst>
                <a:cxn ang="0">
                  <a:pos x="connsiteX0" y="connsiteY0"/>
                </a:cxn>
                <a:cxn ang="0">
                  <a:pos x="connsiteX1" y="connsiteY1"/>
                </a:cxn>
                <a:cxn ang="0">
                  <a:pos x="connsiteX2" y="connsiteY2"/>
                </a:cxn>
              </a:cxnLst>
              <a:rect l="l" t="t" r="r" b="b"/>
              <a:pathLst>
                <a:path w="90405" h="77374">
                  <a:moveTo>
                    <a:pt x="90405" y="69237"/>
                  </a:moveTo>
                  <a:lnTo>
                    <a:pt x="0" y="77374"/>
                  </a:lnTo>
                  <a:lnTo>
                    <a:pt x="47752" y="0"/>
                  </a:lnTo>
                </a:path>
              </a:pathLst>
            </a:custGeom>
            <a:noFill/>
            <a:ln w="25373" cap="rnd">
              <a:solidFill>
                <a:srgbClr val="D50032"/>
              </a:solidFill>
              <a:prstDash val="solid"/>
              <a:round/>
            </a:ln>
          </p:spPr>
          <p:txBody>
            <a:bodyPr rtlCol="0" anchor="ctr"/>
            <a:lstStyle/>
            <a:p>
              <a:endParaRPr lang="en-GB"/>
            </a:p>
          </p:txBody>
        </p:sp>
      </p:grpSp>
      <p:sp>
        <p:nvSpPr>
          <p:cNvPr id="58" name="Rectangle: Rounded Corners 57">
            <a:extLst>
              <a:ext uri="{FF2B5EF4-FFF2-40B4-BE49-F238E27FC236}">
                <a16:creationId xmlns:a16="http://schemas.microsoft.com/office/drawing/2014/main" id="{8CEFB4E3-F1AF-17D1-7893-288E0BAF9F93}"/>
              </a:ext>
            </a:extLst>
          </p:cNvPr>
          <p:cNvSpPr/>
          <p:nvPr/>
        </p:nvSpPr>
        <p:spPr>
          <a:xfrm>
            <a:off x="8361073"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large</a:t>
            </a:r>
          </a:p>
        </p:txBody>
      </p:sp>
      <p:sp>
        <p:nvSpPr>
          <p:cNvPr id="59" name="Rectangle: Rounded Corners 58">
            <a:extLst>
              <a:ext uri="{FF2B5EF4-FFF2-40B4-BE49-F238E27FC236}">
                <a16:creationId xmlns:a16="http://schemas.microsoft.com/office/drawing/2014/main" id="{551ED357-70B0-6BFE-61EE-74E66E5FF37B}"/>
              </a:ext>
            </a:extLst>
          </p:cNvPr>
          <p:cNvSpPr/>
          <p:nvPr/>
        </p:nvSpPr>
        <p:spPr>
          <a:xfrm>
            <a:off x="4550990"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a:t>
            </a:r>
          </a:p>
        </p:txBody>
      </p:sp>
      <p:sp>
        <p:nvSpPr>
          <p:cNvPr id="60" name="Rectangle: Rounded Corners 59">
            <a:extLst>
              <a:ext uri="{FF2B5EF4-FFF2-40B4-BE49-F238E27FC236}">
                <a16:creationId xmlns:a16="http://schemas.microsoft.com/office/drawing/2014/main" id="{94BF3987-9593-BDEC-FC45-15F5B1A4F720}"/>
              </a:ext>
            </a:extLst>
          </p:cNvPr>
          <p:cNvSpPr/>
          <p:nvPr/>
        </p:nvSpPr>
        <p:spPr>
          <a:xfrm>
            <a:off x="740907" y="1798322"/>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too small</a:t>
            </a:r>
          </a:p>
        </p:txBody>
      </p:sp>
      <p:sp>
        <p:nvSpPr>
          <p:cNvPr id="190" name="Freeform: Shape 189">
            <a:extLst>
              <a:ext uri="{FF2B5EF4-FFF2-40B4-BE49-F238E27FC236}">
                <a16:creationId xmlns:a16="http://schemas.microsoft.com/office/drawing/2014/main" id="{3BF60E3F-D06E-FC85-4F32-171964C5DC80}"/>
              </a:ext>
            </a:extLst>
          </p:cNvPr>
          <p:cNvSpPr/>
          <p:nvPr/>
        </p:nvSpPr>
        <p:spPr>
          <a:xfrm>
            <a:off x="4731191" y="2623465"/>
            <a:ext cx="2574243" cy="2562904"/>
          </a:xfrm>
          <a:custGeom>
            <a:avLst/>
            <a:gdLst>
              <a:gd name="connsiteX0" fmla="*/ 0 w 2574243"/>
              <a:gd name="connsiteY0" fmla="*/ 0 h 2562904"/>
              <a:gd name="connsiteX1" fmla="*/ 61842 w 2574243"/>
              <a:gd name="connsiteY1" fmla="*/ 240381 h 2562904"/>
              <a:gd name="connsiteX2" fmla="*/ 121109 w 2574243"/>
              <a:gd name="connsiteY2" fmla="*/ 459641 h 2562904"/>
              <a:gd name="connsiteX3" fmla="*/ 180376 w 2574243"/>
              <a:gd name="connsiteY3" fmla="*/ 668032 h 2562904"/>
              <a:gd name="connsiteX4" fmla="*/ 237067 w 2574243"/>
              <a:gd name="connsiteY4" fmla="*/ 857193 h 2562904"/>
              <a:gd name="connsiteX5" fmla="*/ 293756 w 2574243"/>
              <a:gd name="connsiteY5" fmla="*/ 1036410 h 2562904"/>
              <a:gd name="connsiteX6" fmla="*/ 347869 w 2574243"/>
              <a:gd name="connsiteY6" fmla="*/ 1198205 h 2562904"/>
              <a:gd name="connsiteX7" fmla="*/ 401983 w 2574243"/>
              <a:gd name="connsiteY7" fmla="*/ 1350944 h 2562904"/>
              <a:gd name="connsiteX8" fmla="*/ 453519 w 2574243"/>
              <a:gd name="connsiteY8" fmla="*/ 1487983 h 2562904"/>
              <a:gd name="connsiteX9" fmla="*/ 502478 w 2574243"/>
              <a:gd name="connsiteY9" fmla="*/ 1610553 h 2562904"/>
              <a:gd name="connsiteX10" fmla="*/ 551438 w 2574243"/>
              <a:gd name="connsiteY10" fmla="*/ 1725711 h 2562904"/>
              <a:gd name="connsiteX11" fmla="*/ 597821 w 2574243"/>
              <a:gd name="connsiteY11" fmla="*/ 1827966 h 2562904"/>
              <a:gd name="connsiteX12" fmla="*/ 644203 w 2574243"/>
              <a:gd name="connsiteY12" fmla="*/ 1923558 h 2562904"/>
              <a:gd name="connsiteX13" fmla="*/ 688009 w 2574243"/>
              <a:gd name="connsiteY13" fmla="*/ 2007734 h 2562904"/>
              <a:gd name="connsiteX14" fmla="*/ 731815 w 2574243"/>
              <a:gd name="connsiteY14" fmla="*/ 2085973 h 2562904"/>
              <a:gd name="connsiteX15" fmla="*/ 775621 w 2574243"/>
              <a:gd name="connsiteY15" fmla="*/ 2158274 h 2562904"/>
              <a:gd name="connsiteX16" fmla="*/ 816850 w 2574243"/>
              <a:gd name="connsiteY16" fmla="*/ 2220888 h 2562904"/>
              <a:gd name="connsiteX17" fmla="*/ 858079 w 2574243"/>
              <a:gd name="connsiteY17" fmla="*/ 2278251 h 2562904"/>
              <a:gd name="connsiteX18" fmla="*/ 896731 w 2574243"/>
              <a:gd name="connsiteY18" fmla="*/ 2327249 h 2562904"/>
              <a:gd name="connsiteX19" fmla="*/ 935384 w 2574243"/>
              <a:gd name="connsiteY19" fmla="*/ 2371631 h 2562904"/>
              <a:gd name="connsiteX20" fmla="*/ 971459 w 2574243"/>
              <a:gd name="connsiteY20" fmla="*/ 2408882 h 2562904"/>
              <a:gd name="connsiteX21" fmla="*/ 1007534 w 2574243"/>
              <a:gd name="connsiteY21" fmla="*/ 2442102 h 2562904"/>
              <a:gd name="connsiteX22" fmla="*/ 1041033 w 2574243"/>
              <a:gd name="connsiteY22" fmla="*/ 2469347 h 2562904"/>
              <a:gd name="connsiteX23" fmla="*/ 1074528 w 2574243"/>
              <a:gd name="connsiteY23" fmla="*/ 2493121 h 2562904"/>
              <a:gd name="connsiteX24" fmla="*/ 1108034 w 2574243"/>
              <a:gd name="connsiteY24" fmla="*/ 2513412 h 2562904"/>
              <a:gd name="connsiteX25" fmla="*/ 1141527 w 2574243"/>
              <a:gd name="connsiteY25" fmla="*/ 2530244 h 2562904"/>
              <a:gd name="connsiteX26" fmla="*/ 1172457 w 2574243"/>
              <a:gd name="connsiteY26" fmla="*/ 2542691 h 2562904"/>
              <a:gd name="connsiteX27" fmla="*/ 1203374 w 2574243"/>
              <a:gd name="connsiteY27" fmla="*/ 2552188 h 2562904"/>
              <a:gd name="connsiteX28" fmla="*/ 1234292 w 2574243"/>
              <a:gd name="connsiteY28" fmla="*/ 2558722 h 2562904"/>
              <a:gd name="connsiteX29" fmla="*/ 1265222 w 2574243"/>
              <a:gd name="connsiteY29" fmla="*/ 2562295 h 2562904"/>
              <a:gd name="connsiteX30" fmla="*/ 1296139 w 2574243"/>
              <a:gd name="connsiteY30" fmla="*/ 2562905 h 2562904"/>
              <a:gd name="connsiteX31" fmla="*/ 1327056 w 2574243"/>
              <a:gd name="connsiteY31" fmla="*/ 2560566 h 2562904"/>
              <a:gd name="connsiteX32" fmla="*/ 1357986 w 2574243"/>
              <a:gd name="connsiteY32" fmla="*/ 2555264 h 2562904"/>
              <a:gd name="connsiteX33" fmla="*/ 1388904 w 2574243"/>
              <a:gd name="connsiteY33" fmla="*/ 2547001 h 2562904"/>
              <a:gd name="connsiteX34" fmla="*/ 1419821 w 2574243"/>
              <a:gd name="connsiteY34" fmla="*/ 2535787 h 2562904"/>
              <a:gd name="connsiteX35" fmla="*/ 1450751 w 2574243"/>
              <a:gd name="connsiteY35" fmla="*/ 2521612 h 2562904"/>
              <a:gd name="connsiteX36" fmla="*/ 1481669 w 2574243"/>
              <a:gd name="connsiteY36" fmla="*/ 2504474 h 2562904"/>
              <a:gd name="connsiteX37" fmla="*/ 1515161 w 2574243"/>
              <a:gd name="connsiteY37" fmla="*/ 2482582 h 2562904"/>
              <a:gd name="connsiteX38" fmla="*/ 1548667 w 2574243"/>
              <a:gd name="connsiteY38" fmla="*/ 2457206 h 2562904"/>
              <a:gd name="connsiteX39" fmla="*/ 1582160 w 2574243"/>
              <a:gd name="connsiteY39" fmla="*/ 2428359 h 2562904"/>
              <a:gd name="connsiteX40" fmla="*/ 1618241 w 2574243"/>
              <a:gd name="connsiteY40" fmla="*/ 2393409 h 2562904"/>
              <a:gd name="connsiteX41" fmla="*/ 1654309 w 2574243"/>
              <a:gd name="connsiteY41" fmla="*/ 2354430 h 2562904"/>
              <a:gd name="connsiteX42" fmla="*/ 1690390 w 2574243"/>
              <a:gd name="connsiteY42" fmla="*/ 2311433 h 2562904"/>
              <a:gd name="connsiteX43" fmla="*/ 1729046 w 2574243"/>
              <a:gd name="connsiteY43" fmla="*/ 2260897 h 2562904"/>
              <a:gd name="connsiteX44" fmla="*/ 1767689 w 2574243"/>
              <a:gd name="connsiteY44" fmla="*/ 2205733 h 2562904"/>
              <a:gd name="connsiteX45" fmla="*/ 1808921 w 2574243"/>
              <a:gd name="connsiteY45" fmla="*/ 2141785 h 2562904"/>
              <a:gd name="connsiteX46" fmla="*/ 1850153 w 2574243"/>
              <a:gd name="connsiteY46" fmla="*/ 2072598 h 2562904"/>
              <a:gd name="connsiteX47" fmla="*/ 1893960 w 2574243"/>
              <a:gd name="connsiteY47" fmla="*/ 1993304 h 2562904"/>
              <a:gd name="connsiteX48" fmla="*/ 1937767 w 2574243"/>
              <a:gd name="connsiteY48" fmla="*/ 1908086 h 2562904"/>
              <a:gd name="connsiteX49" fmla="*/ 1984149 w 2574243"/>
              <a:gd name="connsiteY49" fmla="*/ 1811375 h 2562904"/>
              <a:gd name="connsiteX50" fmla="*/ 2030532 w 2574243"/>
              <a:gd name="connsiteY50" fmla="*/ 1708014 h 2562904"/>
              <a:gd name="connsiteX51" fmla="*/ 2079490 w 2574243"/>
              <a:gd name="connsiteY51" fmla="*/ 1591686 h 2562904"/>
              <a:gd name="connsiteX52" fmla="*/ 2128447 w 2574243"/>
              <a:gd name="connsiteY52" fmla="*/ 1467946 h 2562904"/>
              <a:gd name="connsiteX53" fmla="*/ 2179980 w 2574243"/>
              <a:gd name="connsiteY53" fmla="*/ 1329675 h 2562904"/>
              <a:gd name="connsiteX54" fmla="*/ 2231526 w 2574243"/>
              <a:gd name="connsiteY54" fmla="*/ 1183190 h 2562904"/>
              <a:gd name="connsiteX55" fmla="*/ 2285635 w 2574243"/>
              <a:gd name="connsiteY55" fmla="*/ 1020528 h 2562904"/>
              <a:gd name="connsiteX56" fmla="*/ 2339744 w 2574243"/>
              <a:gd name="connsiteY56" fmla="*/ 848810 h 2562904"/>
              <a:gd name="connsiteX57" fmla="*/ 2396440 w 2574243"/>
              <a:gd name="connsiteY57" fmla="*/ 659198 h 2562904"/>
              <a:gd name="connsiteX58" fmla="*/ 2453124 w 2574243"/>
              <a:gd name="connsiteY58" fmla="*/ 459641 h 2562904"/>
              <a:gd name="connsiteX59" fmla="*/ 2512396 w 2574243"/>
              <a:gd name="connsiteY59" fmla="*/ 240381 h 2562904"/>
              <a:gd name="connsiteX60" fmla="*/ 2571656 w 2574243"/>
              <a:gd name="connsiteY60" fmla="*/ 10252 h 2562904"/>
              <a:gd name="connsiteX61" fmla="*/ 2574244 w 2574243"/>
              <a:gd name="connsiteY61" fmla="*/ 0 h 2562904"/>
              <a:gd name="connsiteX62" fmla="*/ 2574244 w 2574243"/>
              <a:gd name="connsiteY62" fmla="*/ 0 h 256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74243" h="2562904">
                <a:moveTo>
                  <a:pt x="0" y="0"/>
                </a:moveTo>
                <a:lnTo>
                  <a:pt x="61842" y="240381"/>
                </a:lnTo>
                <a:lnTo>
                  <a:pt x="121109" y="459641"/>
                </a:lnTo>
                <a:lnTo>
                  <a:pt x="180376" y="668032"/>
                </a:lnTo>
                <a:lnTo>
                  <a:pt x="237067" y="857193"/>
                </a:lnTo>
                <a:lnTo>
                  <a:pt x="293756" y="1036410"/>
                </a:lnTo>
                <a:lnTo>
                  <a:pt x="347869" y="1198205"/>
                </a:lnTo>
                <a:lnTo>
                  <a:pt x="401983" y="1350944"/>
                </a:lnTo>
                <a:lnTo>
                  <a:pt x="453519" y="1487983"/>
                </a:lnTo>
                <a:lnTo>
                  <a:pt x="502478" y="1610553"/>
                </a:lnTo>
                <a:lnTo>
                  <a:pt x="551438" y="1725711"/>
                </a:lnTo>
                <a:lnTo>
                  <a:pt x="597821" y="1827966"/>
                </a:lnTo>
                <a:lnTo>
                  <a:pt x="644203" y="1923558"/>
                </a:lnTo>
                <a:lnTo>
                  <a:pt x="688009" y="2007734"/>
                </a:lnTo>
                <a:lnTo>
                  <a:pt x="731815" y="2085973"/>
                </a:lnTo>
                <a:lnTo>
                  <a:pt x="775621" y="2158274"/>
                </a:lnTo>
                <a:lnTo>
                  <a:pt x="816850" y="2220888"/>
                </a:lnTo>
                <a:lnTo>
                  <a:pt x="858079" y="2278251"/>
                </a:lnTo>
                <a:lnTo>
                  <a:pt x="896731" y="2327249"/>
                </a:lnTo>
                <a:lnTo>
                  <a:pt x="935384" y="2371631"/>
                </a:lnTo>
                <a:lnTo>
                  <a:pt x="971459" y="2408882"/>
                </a:lnTo>
                <a:lnTo>
                  <a:pt x="1007534" y="2442102"/>
                </a:lnTo>
                <a:lnTo>
                  <a:pt x="1041033" y="2469347"/>
                </a:lnTo>
                <a:lnTo>
                  <a:pt x="1074528" y="2493121"/>
                </a:lnTo>
                <a:lnTo>
                  <a:pt x="1108034" y="2513412"/>
                </a:lnTo>
                <a:lnTo>
                  <a:pt x="1141527" y="2530244"/>
                </a:lnTo>
                <a:lnTo>
                  <a:pt x="1172457" y="2542691"/>
                </a:lnTo>
                <a:lnTo>
                  <a:pt x="1203374" y="2552188"/>
                </a:lnTo>
                <a:lnTo>
                  <a:pt x="1234292" y="2558722"/>
                </a:lnTo>
                <a:lnTo>
                  <a:pt x="1265222" y="2562295"/>
                </a:lnTo>
                <a:lnTo>
                  <a:pt x="1296139" y="2562905"/>
                </a:lnTo>
                <a:lnTo>
                  <a:pt x="1327056" y="2560566"/>
                </a:lnTo>
                <a:lnTo>
                  <a:pt x="1357986" y="2555264"/>
                </a:lnTo>
                <a:lnTo>
                  <a:pt x="1388904" y="2547001"/>
                </a:lnTo>
                <a:lnTo>
                  <a:pt x="1419821" y="2535787"/>
                </a:lnTo>
                <a:lnTo>
                  <a:pt x="1450751" y="2521612"/>
                </a:lnTo>
                <a:lnTo>
                  <a:pt x="1481669" y="2504474"/>
                </a:lnTo>
                <a:lnTo>
                  <a:pt x="1515161" y="2482582"/>
                </a:lnTo>
                <a:lnTo>
                  <a:pt x="1548667" y="2457206"/>
                </a:lnTo>
                <a:lnTo>
                  <a:pt x="1582160" y="2428359"/>
                </a:lnTo>
                <a:lnTo>
                  <a:pt x="1618241" y="2393409"/>
                </a:lnTo>
                <a:lnTo>
                  <a:pt x="1654309" y="2354430"/>
                </a:lnTo>
                <a:lnTo>
                  <a:pt x="1690390" y="2311433"/>
                </a:lnTo>
                <a:lnTo>
                  <a:pt x="1729046" y="2260897"/>
                </a:lnTo>
                <a:lnTo>
                  <a:pt x="1767689" y="2205733"/>
                </a:lnTo>
                <a:lnTo>
                  <a:pt x="1808921" y="2141785"/>
                </a:lnTo>
                <a:lnTo>
                  <a:pt x="1850153" y="2072598"/>
                </a:lnTo>
                <a:lnTo>
                  <a:pt x="1893960" y="1993304"/>
                </a:lnTo>
                <a:lnTo>
                  <a:pt x="1937767" y="1908086"/>
                </a:lnTo>
                <a:lnTo>
                  <a:pt x="1984149" y="1811375"/>
                </a:lnTo>
                <a:lnTo>
                  <a:pt x="2030532" y="1708014"/>
                </a:lnTo>
                <a:lnTo>
                  <a:pt x="2079490" y="1591686"/>
                </a:lnTo>
                <a:lnTo>
                  <a:pt x="2128447" y="1467946"/>
                </a:lnTo>
                <a:lnTo>
                  <a:pt x="2179980" y="1329675"/>
                </a:lnTo>
                <a:lnTo>
                  <a:pt x="2231526" y="1183190"/>
                </a:lnTo>
                <a:lnTo>
                  <a:pt x="2285635" y="1020528"/>
                </a:lnTo>
                <a:lnTo>
                  <a:pt x="2339744" y="848810"/>
                </a:lnTo>
                <a:lnTo>
                  <a:pt x="2396440" y="659198"/>
                </a:lnTo>
                <a:lnTo>
                  <a:pt x="2453124" y="459641"/>
                </a:lnTo>
                <a:lnTo>
                  <a:pt x="2512396" y="240381"/>
                </a:lnTo>
                <a:lnTo>
                  <a:pt x="2571656" y="10252"/>
                </a:lnTo>
                <a:lnTo>
                  <a:pt x="2574244" y="0"/>
                </a:lnTo>
                <a:lnTo>
                  <a:pt x="2574244" y="0"/>
                </a:lnTo>
              </a:path>
            </a:pathLst>
          </a:custGeom>
          <a:noFill/>
          <a:ln w="19030" cap="sq">
            <a:solidFill>
              <a:srgbClr val="000000"/>
            </a:solid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98AF6E75-7642-EFC3-04B3-B0CFD0733561}"/>
              </a:ext>
            </a:extLst>
          </p:cNvPr>
          <p:cNvSpPr/>
          <p:nvPr/>
        </p:nvSpPr>
        <p:spPr>
          <a:xfrm>
            <a:off x="7009950" y="3508017"/>
            <a:ext cx="76119" cy="76280"/>
          </a:xfrm>
          <a:custGeom>
            <a:avLst/>
            <a:gdLst>
              <a:gd name="connsiteX0" fmla="*/ 38260 w 76119"/>
              <a:gd name="connsiteY0" fmla="*/ 76371 h 76280"/>
              <a:gd name="connsiteX1" fmla="*/ 65172 w 76119"/>
              <a:gd name="connsiteY1" fmla="*/ 65200 h 76280"/>
              <a:gd name="connsiteX2" fmla="*/ 76320 w 76119"/>
              <a:gd name="connsiteY2" fmla="*/ 38230 h 76280"/>
              <a:gd name="connsiteX3" fmla="*/ 65172 w 76119"/>
              <a:gd name="connsiteY3" fmla="*/ 11261 h 76280"/>
              <a:gd name="connsiteX4" fmla="*/ 38260 w 76119"/>
              <a:gd name="connsiteY4" fmla="*/ 90 h 76280"/>
              <a:gd name="connsiteX5" fmla="*/ 11347 w 76119"/>
              <a:gd name="connsiteY5" fmla="*/ 11261 h 76280"/>
              <a:gd name="connsiteX6" fmla="*/ 200 w 76119"/>
              <a:gd name="connsiteY6" fmla="*/ 38230 h 76280"/>
              <a:gd name="connsiteX7" fmla="*/ 11347 w 76119"/>
              <a:gd name="connsiteY7" fmla="*/ 65200 h 76280"/>
              <a:gd name="connsiteX8" fmla="*/ 38260 w 76119"/>
              <a:gd name="connsiteY8" fmla="*/ 7637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60" y="76371"/>
                </a:moveTo>
                <a:cubicBezTo>
                  <a:pt x="48354" y="76371"/>
                  <a:pt x="58035" y="72352"/>
                  <a:pt x="65172" y="65200"/>
                </a:cubicBezTo>
                <a:cubicBezTo>
                  <a:pt x="72310" y="58047"/>
                  <a:pt x="76320" y="48345"/>
                  <a:pt x="76320" y="38230"/>
                </a:cubicBezTo>
                <a:cubicBezTo>
                  <a:pt x="76320" y="28115"/>
                  <a:pt x="72310" y="18413"/>
                  <a:pt x="65172" y="11261"/>
                </a:cubicBezTo>
                <a:cubicBezTo>
                  <a:pt x="58035" y="4109"/>
                  <a:pt x="48354" y="90"/>
                  <a:pt x="38260" y="90"/>
                </a:cubicBezTo>
                <a:cubicBezTo>
                  <a:pt x="28166" y="90"/>
                  <a:pt x="18485" y="4109"/>
                  <a:pt x="11347" y="11261"/>
                </a:cubicBezTo>
                <a:cubicBezTo>
                  <a:pt x="4210" y="18413"/>
                  <a:pt x="200" y="28115"/>
                  <a:pt x="200" y="38230"/>
                </a:cubicBezTo>
                <a:cubicBezTo>
                  <a:pt x="200" y="48345"/>
                  <a:pt x="4210" y="58047"/>
                  <a:pt x="11347" y="65200"/>
                </a:cubicBezTo>
                <a:cubicBezTo>
                  <a:pt x="18485" y="72352"/>
                  <a:pt x="28166" y="76371"/>
                  <a:pt x="38260" y="7637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D6C399CD-CCD1-622B-7E08-427ACE870F6A}"/>
              </a:ext>
            </a:extLst>
          </p:cNvPr>
          <p:cNvSpPr/>
          <p:nvPr/>
        </p:nvSpPr>
        <p:spPr>
          <a:xfrm>
            <a:off x="6610802" y="4533242"/>
            <a:ext cx="76119" cy="76280"/>
          </a:xfrm>
          <a:custGeom>
            <a:avLst/>
            <a:gdLst>
              <a:gd name="connsiteX0" fmla="*/ 38228 w 76119"/>
              <a:gd name="connsiteY0" fmla="*/ 76451 h 76280"/>
              <a:gd name="connsiteX1" fmla="*/ 65141 w 76119"/>
              <a:gd name="connsiteY1" fmla="*/ 65280 h 76280"/>
              <a:gd name="connsiteX2" fmla="*/ 76288 w 76119"/>
              <a:gd name="connsiteY2" fmla="*/ 38311 h 76280"/>
              <a:gd name="connsiteX3" fmla="*/ 65141 w 76119"/>
              <a:gd name="connsiteY3" fmla="*/ 11342 h 76280"/>
              <a:gd name="connsiteX4" fmla="*/ 38228 w 76119"/>
              <a:gd name="connsiteY4" fmla="*/ 170 h 76280"/>
              <a:gd name="connsiteX5" fmla="*/ 11316 w 76119"/>
              <a:gd name="connsiteY5" fmla="*/ 11342 h 76280"/>
              <a:gd name="connsiteX6" fmla="*/ 169 w 76119"/>
              <a:gd name="connsiteY6" fmla="*/ 38311 h 76280"/>
              <a:gd name="connsiteX7" fmla="*/ 11316 w 76119"/>
              <a:gd name="connsiteY7" fmla="*/ 65280 h 76280"/>
              <a:gd name="connsiteX8" fmla="*/ 38228 w 76119"/>
              <a:gd name="connsiteY8" fmla="*/ 76451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28" y="76451"/>
                </a:moveTo>
                <a:cubicBezTo>
                  <a:pt x="48322" y="76451"/>
                  <a:pt x="58004" y="72433"/>
                  <a:pt x="65141" y="65280"/>
                </a:cubicBezTo>
                <a:cubicBezTo>
                  <a:pt x="72278" y="58128"/>
                  <a:pt x="76288" y="48426"/>
                  <a:pt x="76288" y="38311"/>
                </a:cubicBezTo>
                <a:cubicBezTo>
                  <a:pt x="76288" y="28196"/>
                  <a:pt x="72278" y="18494"/>
                  <a:pt x="65141" y="11342"/>
                </a:cubicBezTo>
                <a:cubicBezTo>
                  <a:pt x="58004" y="4189"/>
                  <a:pt x="48322" y="170"/>
                  <a:pt x="38228" y="170"/>
                </a:cubicBezTo>
                <a:cubicBezTo>
                  <a:pt x="28135" y="170"/>
                  <a:pt x="18453" y="4189"/>
                  <a:pt x="11316" y="11342"/>
                </a:cubicBezTo>
                <a:cubicBezTo>
                  <a:pt x="4179" y="18494"/>
                  <a:pt x="169" y="28196"/>
                  <a:pt x="169" y="38311"/>
                </a:cubicBezTo>
                <a:cubicBezTo>
                  <a:pt x="169" y="48426"/>
                  <a:pt x="4179" y="58128"/>
                  <a:pt x="11316" y="65280"/>
                </a:cubicBezTo>
                <a:cubicBezTo>
                  <a:pt x="18453" y="72433"/>
                  <a:pt x="28135" y="76451"/>
                  <a:pt x="38228" y="76451"/>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7E787AFE-3C9E-495E-2A3D-D6330DD8EF8E}"/>
              </a:ext>
            </a:extLst>
          </p:cNvPr>
          <p:cNvSpPr/>
          <p:nvPr/>
        </p:nvSpPr>
        <p:spPr>
          <a:xfrm>
            <a:off x="6363311" y="4921345"/>
            <a:ext cx="76119" cy="76280"/>
          </a:xfrm>
          <a:custGeom>
            <a:avLst/>
            <a:gdLst>
              <a:gd name="connsiteX0" fmla="*/ 38209 w 76119"/>
              <a:gd name="connsiteY0" fmla="*/ 76482 h 76280"/>
              <a:gd name="connsiteX1" fmla="*/ 65121 w 76119"/>
              <a:gd name="connsiteY1" fmla="*/ 65311 h 76280"/>
              <a:gd name="connsiteX2" fmla="*/ 76269 w 76119"/>
              <a:gd name="connsiteY2" fmla="*/ 38341 h 76280"/>
              <a:gd name="connsiteX3" fmla="*/ 65121 w 76119"/>
              <a:gd name="connsiteY3" fmla="*/ 11372 h 76280"/>
              <a:gd name="connsiteX4" fmla="*/ 38209 w 76119"/>
              <a:gd name="connsiteY4" fmla="*/ 201 h 76280"/>
              <a:gd name="connsiteX5" fmla="*/ 11297 w 76119"/>
              <a:gd name="connsiteY5" fmla="*/ 11372 h 76280"/>
              <a:gd name="connsiteX6" fmla="*/ 149 w 76119"/>
              <a:gd name="connsiteY6" fmla="*/ 38341 h 76280"/>
              <a:gd name="connsiteX7" fmla="*/ 11297 w 76119"/>
              <a:gd name="connsiteY7" fmla="*/ 65311 h 76280"/>
              <a:gd name="connsiteX8" fmla="*/ 38209 w 76119"/>
              <a:gd name="connsiteY8" fmla="*/ 76482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209" y="76482"/>
                </a:moveTo>
                <a:cubicBezTo>
                  <a:pt x="48303" y="76482"/>
                  <a:pt x="57984" y="72463"/>
                  <a:pt x="65121" y="65311"/>
                </a:cubicBezTo>
                <a:cubicBezTo>
                  <a:pt x="72259" y="58158"/>
                  <a:pt x="76269" y="48456"/>
                  <a:pt x="76269" y="38341"/>
                </a:cubicBezTo>
                <a:cubicBezTo>
                  <a:pt x="76269" y="28226"/>
                  <a:pt x="72259" y="18524"/>
                  <a:pt x="65121" y="11372"/>
                </a:cubicBezTo>
                <a:cubicBezTo>
                  <a:pt x="57984" y="4220"/>
                  <a:pt x="48303" y="201"/>
                  <a:pt x="38209" y="201"/>
                </a:cubicBezTo>
                <a:cubicBezTo>
                  <a:pt x="28115" y="201"/>
                  <a:pt x="18434" y="4220"/>
                  <a:pt x="11297" y="11372"/>
                </a:cubicBezTo>
                <a:cubicBezTo>
                  <a:pt x="4159" y="18524"/>
                  <a:pt x="149" y="28226"/>
                  <a:pt x="149" y="38341"/>
                </a:cubicBezTo>
                <a:cubicBezTo>
                  <a:pt x="149" y="48456"/>
                  <a:pt x="4159" y="58158"/>
                  <a:pt x="11297" y="65311"/>
                </a:cubicBezTo>
                <a:cubicBezTo>
                  <a:pt x="18434" y="72463"/>
                  <a:pt x="28115" y="76482"/>
                  <a:pt x="38209" y="76482"/>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5" name="Freeform: Shape 194">
            <a:extLst>
              <a:ext uri="{FF2B5EF4-FFF2-40B4-BE49-F238E27FC236}">
                <a16:creationId xmlns:a16="http://schemas.microsoft.com/office/drawing/2014/main" id="{55AF0401-B146-A8F8-62E1-B6168660CE0A}"/>
              </a:ext>
            </a:extLst>
          </p:cNvPr>
          <p:cNvSpPr/>
          <p:nvPr/>
        </p:nvSpPr>
        <p:spPr>
          <a:xfrm>
            <a:off x="6193512" y="5078001"/>
            <a:ext cx="76119" cy="76280"/>
          </a:xfrm>
          <a:custGeom>
            <a:avLst/>
            <a:gdLst>
              <a:gd name="connsiteX0" fmla="*/ 38196 w 76119"/>
              <a:gd name="connsiteY0" fmla="*/ 76494 h 76280"/>
              <a:gd name="connsiteX1" fmla="*/ 65108 w 76119"/>
              <a:gd name="connsiteY1" fmla="*/ 65323 h 76280"/>
              <a:gd name="connsiteX2" fmla="*/ 76256 w 76119"/>
              <a:gd name="connsiteY2" fmla="*/ 38354 h 76280"/>
              <a:gd name="connsiteX3" fmla="*/ 65108 w 76119"/>
              <a:gd name="connsiteY3" fmla="*/ 11384 h 76280"/>
              <a:gd name="connsiteX4" fmla="*/ 38196 w 76119"/>
              <a:gd name="connsiteY4" fmla="*/ 213 h 76280"/>
              <a:gd name="connsiteX5" fmla="*/ 11283 w 76119"/>
              <a:gd name="connsiteY5" fmla="*/ 11384 h 76280"/>
              <a:gd name="connsiteX6" fmla="*/ 136 w 76119"/>
              <a:gd name="connsiteY6" fmla="*/ 38354 h 76280"/>
              <a:gd name="connsiteX7" fmla="*/ 11283 w 76119"/>
              <a:gd name="connsiteY7" fmla="*/ 65323 h 76280"/>
              <a:gd name="connsiteX8" fmla="*/ 38196 w 76119"/>
              <a:gd name="connsiteY8" fmla="*/ 76494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96" y="76494"/>
                </a:moveTo>
                <a:cubicBezTo>
                  <a:pt x="48289" y="76494"/>
                  <a:pt x="57971" y="72475"/>
                  <a:pt x="65108" y="65323"/>
                </a:cubicBezTo>
                <a:cubicBezTo>
                  <a:pt x="72245" y="58171"/>
                  <a:pt x="76256" y="48469"/>
                  <a:pt x="76256" y="38354"/>
                </a:cubicBezTo>
                <a:cubicBezTo>
                  <a:pt x="76256" y="28239"/>
                  <a:pt x="72245" y="18537"/>
                  <a:pt x="65108" y="11384"/>
                </a:cubicBezTo>
                <a:cubicBezTo>
                  <a:pt x="57971" y="4232"/>
                  <a:pt x="48289" y="213"/>
                  <a:pt x="38196" y="213"/>
                </a:cubicBezTo>
                <a:cubicBezTo>
                  <a:pt x="28102" y="213"/>
                  <a:pt x="18420" y="4232"/>
                  <a:pt x="11283" y="11384"/>
                </a:cubicBezTo>
                <a:cubicBezTo>
                  <a:pt x="4146" y="18537"/>
                  <a:pt x="136" y="28239"/>
                  <a:pt x="136" y="38354"/>
                </a:cubicBezTo>
                <a:cubicBezTo>
                  <a:pt x="136" y="48469"/>
                  <a:pt x="4146" y="58171"/>
                  <a:pt x="11283" y="65323"/>
                </a:cubicBezTo>
                <a:cubicBezTo>
                  <a:pt x="18420" y="72475"/>
                  <a:pt x="28102" y="76494"/>
                  <a:pt x="38196" y="76494"/>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6" name="Freeform: Shape 195">
            <a:extLst>
              <a:ext uri="{FF2B5EF4-FFF2-40B4-BE49-F238E27FC236}">
                <a16:creationId xmlns:a16="http://schemas.microsoft.com/office/drawing/2014/main" id="{B66126AF-360B-E077-B2CD-970FF5E5AAE9}"/>
              </a:ext>
            </a:extLst>
          </p:cNvPr>
          <p:cNvSpPr/>
          <p:nvPr/>
        </p:nvSpPr>
        <p:spPr>
          <a:xfrm>
            <a:off x="6105708" y="5124011"/>
            <a:ext cx="76119" cy="76280"/>
          </a:xfrm>
          <a:custGeom>
            <a:avLst/>
            <a:gdLst>
              <a:gd name="connsiteX0" fmla="*/ 38189 w 76119"/>
              <a:gd name="connsiteY0" fmla="*/ 76498 h 76280"/>
              <a:gd name="connsiteX1" fmla="*/ 65101 w 76119"/>
              <a:gd name="connsiteY1" fmla="*/ 65327 h 76280"/>
              <a:gd name="connsiteX2" fmla="*/ 76249 w 76119"/>
              <a:gd name="connsiteY2" fmla="*/ 38357 h 76280"/>
              <a:gd name="connsiteX3" fmla="*/ 65101 w 76119"/>
              <a:gd name="connsiteY3" fmla="*/ 11388 h 76280"/>
              <a:gd name="connsiteX4" fmla="*/ 38189 w 76119"/>
              <a:gd name="connsiteY4" fmla="*/ 217 h 76280"/>
              <a:gd name="connsiteX5" fmla="*/ 11276 w 76119"/>
              <a:gd name="connsiteY5" fmla="*/ 11388 h 76280"/>
              <a:gd name="connsiteX6" fmla="*/ 129 w 76119"/>
              <a:gd name="connsiteY6" fmla="*/ 38357 h 76280"/>
              <a:gd name="connsiteX7" fmla="*/ 11276 w 76119"/>
              <a:gd name="connsiteY7" fmla="*/ 65327 h 76280"/>
              <a:gd name="connsiteX8" fmla="*/ 38189 w 76119"/>
              <a:gd name="connsiteY8" fmla="*/ 76498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9" y="76498"/>
                </a:moveTo>
                <a:cubicBezTo>
                  <a:pt x="48282" y="76498"/>
                  <a:pt x="57964" y="72479"/>
                  <a:pt x="65101" y="65327"/>
                </a:cubicBezTo>
                <a:cubicBezTo>
                  <a:pt x="72238" y="58174"/>
                  <a:pt x="76249" y="48472"/>
                  <a:pt x="76249" y="38357"/>
                </a:cubicBezTo>
                <a:cubicBezTo>
                  <a:pt x="76249" y="28242"/>
                  <a:pt x="72238" y="18540"/>
                  <a:pt x="65101" y="11388"/>
                </a:cubicBezTo>
                <a:cubicBezTo>
                  <a:pt x="57964" y="4236"/>
                  <a:pt x="48282" y="217"/>
                  <a:pt x="38189" y="217"/>
                </a:cubicBezTo>
                <a:cubicBezTo>
                  <a:pt x="28095" y="217"/>
                  <a:pt x="18413" y="4236"/>
                  <a:pt x="11276" y="11388"/>
                </a:cubicBezTo>
                <a:cubicBezTo>
                  <a:pt x="4139" y="18540"/>
                  <a:pt x="129" y="28242"/>
                  <a:pt x="129" y="38357"/>
                </a:cubicBezTo>
                <a:cubicBezTo>
                  <a:pt x="129" y="48472"/>
                  <a:pt x="4139" y="58174"/>
                  <a:pt x="11276" y="65327"/>
                </a:cubicBezTo>
                <a:cubicBezTo>
                  <a:pt x="18413" y="72479"/>
                  <a:pt x="28095" y="76498"/>
                  <a:pt x="38189" y="76498"/>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7" name="Freeform: Shape 196">
            <a:extLst>
              <a:ext uri="{FF2B5EF4-FFF2-40B4-BE49-F238E27FC236}">
                <a16:creationId xmlns:a16="http://schemas.microsoft.com/office/drawing/2014/main" id="{13D1C815-D48A-116D-B6DF-55BA82BFE7B7}"/>
              </a:ext>
            </a:extLst>
          </p:cNvPr>
          <p:cNvSpPr/>
          <p:nvPr/>
        </p:nvSpPr>
        <p:spPr>
          <a:xfrm>
            <a:off x="6043683" y="5142140"/>
            <a:ext cx="76119" cy="76280"/>
          </a:xfrm>
          <a:custGeom>
            <a:avLst/>
            <a:gdLst>
              <a:gd name="connsiteX0" fmla="*/ 38184 w 76119"/>
              <a:gd name="connsiteY0" fmla="*/ 76499 h 76280"/>
              <a:gd name="connsiteX1" fmla="*/ 65096 w 76119"/>
              <a:gd name="connsiteY1" fmla="*/ 65328 h 76280"/>
              <a:gd name="connsiteX2" fmla="*/ 76244 w 76119"/>
              <a:gd name="connsiteY2" fmla="*/ 38359 h 76280"/>
              <a:gd name="connsiteX3" fmla="*/ 65096 w 76119"/>
              <a:gd name="connsiteY3" fmla="*/ 11389 h 76280"/>
              <a:gd name="connsiteX4" fmla="*/ 38184 w 76119"/>
              <a:gd name="connsiteY4" fmla="*/ 218 h 76280"/>
              <a:gd name="connsiteX5" fmla="*/ 11271 w 76119"/>
              <a:gd name="connsiteY5" fmla="*/ 11389 h 76280"/>
              <a:gd name="connsiteX6" fmla="*/ 124 w 76119"/>
              <a:gd name="connsiteY6" fmla="*/ 38359 h 76280"/>
              <a:gd name="connsiteX7" fmla="*/ 11271 w 76119"/>
              <a:gd name="connsiteY7" fmla="*/ 65328 h 76280"/>
              <a:gd name="connsiteX8" fmla="*/ 38184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4" y="76499"/>
                </a:moveTo>
                <a:cubicBezTo>
                  <a:pt x="48277" y="76499"/>
                  <a:pt x="57959" y="72480"/>
                  <a:pt x="65096" y="65328"/>
                </a:cubicBezTo>
                <a:cubicBezTo>
                  <a:pt x="72234" y="58176"/>
                  <a:pt x="76244" y="48474"/>
                  <a:pt x="76244" y="38359"/>
                </a:cubicBezTo>
                <a:cubicBezTo>
                  <a:pt x="76244" y="28244"/>
                  <a:pt x="72234" y="18542"/>
                  <a:pt x="65096" y="11389"/>
                </a:cubicBezTo>
                <a:cubicBezTo>
                  <a:pt x="57959" y="4237"/>
                  <a:pt x="48277" y="218"/>
                  <a:pt x="38184" y="218"/>
                </a:cubicBezTo>
                <a:cubicBezTo>
                  <a:pt x="28090" y="218"/>
                  <a:pt x="18409" y="4237"/>
                  <a:pt x="11271" y="11389"/>
                </a:cubicBezTo>
                <a:cubicBezTo>
                  <a:pt x="4134" y="18542"/>
                  <a:pt x="124" y="28244"/>
                  <a:pt x="124" y="38359"/>
                </a:cubicBezTo>
                <a:cubicBezTo>
                  <a:pt x="124" y="48474"/>
                  <a:pt x="4134" y="58176"/>
                  <a:pt x="11271" y="65328"/>
                </a:cubicBezTo>
                <a:cubicBezTo>
                  <a:pt x="18409" y="72480"/>
                  <a:pt x="28090" y="76499"/>
                  <a:pt x="38184"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2B466223-E36A-A041-D279-89F1EC700401}"/>
              </a:ext>
            </a:extLst>
          </p:cNvPr>
          <p:cNvSpPr/>
          <p:nvPr/>
        </p:nvSpPr>
        <p:spPr>
          <a:xfrm>
            <a:off x="6010875" y="5146907"/>
            <a:ext cx="76119" cy="76280"/>
          </a:xfrm>
          <a:custGeom>
            <a:avLst/>
            <a:gdLst>
              <a:gd name="connsiteX0" fmla="*/ 38181 w 76119"/>
              <a:gd name="connsiteY0" fmla="*/ 76499 h 76280"/>
              <a:gd name="connsiteX1" fmla="*/ 65094 w 76119"/>
              <a:gd name="connsiteY1" fmla="*/ 65328 h 76280"/>
              <a:gd name="connsiteX2" fmla="*/ 76241 w 76119"/>
              <a:gd name="connsiteY2" fmla="*/ 38359 h 76280"/>
              <a:gd name="connsiteX3" fmla="*/ 65094 w 76119"/>
              <a:gd name="connsiteY3" fmla="*/ 11390 h 76280"/>
              <a:gd name="connsiteX4" fmla="*/ 38181 w 76119"/>
              <a:gd name="connsiteY4" fmla="*/ 219 h 76280"/>
              <a:gd name="connsiteX5" fmla="*/ 11269 w 76119"/>
              <a:gd name="connsiteY5" fmla="*/ 11390 h 76280"/>
              <a:gd name="connsiteX6" fmla="*/ 121 w 76119"/>
              <a:gd name="connsiteY6" fmla="*/ 38359 h 76280"/>
              <a:gd name="connsiteX7" fmla="*/ 11269 w 76119"/>
              <a:gd name="connsiteY7" fmla="*/ 65328 h 76280"/>
              <a:gd name="connsiteX8" fmla="*/ 38181 w 76119"/>
              <a:gd name="connsiteY8" fmla="*/ 76499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499"/>
                </a:moveTo>
                <a:cubicBezTo>
                  <a:pt x="48275" y="76499"/>
                  <a:pt x="57956" y="72481"/>
                  <a:pt x="65094" y="65328"/>
                </a:cubicBezTo>
                <a:cubicBezTo>
                  <a:pt x="72231" y="58176"/>
                  <a:pt x="76241" y="48474"/>
                  <a:pt x="76241" y="38359"/>
                </a:cubicBezTo>
                <a:cubicBezTo>
                  <a:pt x="76241" y="28244"/>
                  <a:pt x="72231" y="18542"/>
                  <a:pt x="65094" y="11390"/>
                </a:cubicBezTo>
                <a:cubicBezTo>
                  <a:pt x="57956" y="4237"/>
                  <a:pt x="48275" y="219"/>
                  <a:pt x="38181" y="219"/>
                </a:cubicBezTo>
                <a:cubicBezTo>
                  <a:pt x="28088" y="219"/>
                  <a:pt x="18406" y="4237"/>
                  <a:pt x="11269" y="11390"/>
                </a:cubicBezTo>
                <a:cubicBezTo>
                  <a:pt x="4131" y="18542"/>
                  <a:pt x="121" y="28244"/>
                  <a:pt x="121" y="38359"/>
                </a:cubicBezTo>
                <a:cubicBezTo>
                  <a:pt x="121" y="48474"/>
                  <a:pt x="4131" y="58176"/>
                  <a:pt x="11269" y="65328"/>
                </a:cubicBezTo>
                <a:cubicBezTo>
                  <a:pt x="18406" y="72481"/>
                  <a:pt x="28088" y="76499"/>
                  <a:pt x="38181" y="76499"/>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1B479DC5-506F-D4AE-86C7-942C9EEB431D}"/>
              </a:ext>
            </a:extLst>
          </p:cNvPr>
          <p:cNvSpPr/>
          <p:nvPr/>
        </p:nvSpPr>
        <p:spPr>
          <a:xfrm>
            <a:off x="6006816" y="5147263"/>
            <a:ext cx="76119" cy="76280"/>
          </a:xfrm>
          <a:custGeom>
            <a:avLst/>
            <a:gdLst>
              <a:gd name="connsiteX0" fmla="*/ 38181 w 76119"/>
              <a:gd name="connsiteY0" fmla="*/ 76500 h 76280"/>
              <a:gd name="connsiteX1" fmla="*/ 65093 w 76119"/>
              <a:gd name="connsiteY1" fmla="*/ 65328 h 76280"/>
              <a:gd name="connsiteX2" fmla="*/ 76241 w 76119"/>
              <a:gd name="connsiteY2" fmla="*/ 38359 h 76280"/>
              <a:gd name="connsiteX3" fmla="*/ 65093 w 76119"/>
              <a:gd name="connsiteY3" fmla="*/ 11390 h 76280"/>
              <a:gd name="connsiteX4" fmla="*/ 38181 w 76119"/>
              <a:gd name="connsiteY4" fmla="*/ 219 h 76280"/>
              <a:gd name="connsiteX5" fmla="*/ 11268 w 76119"/>
              <a:gd name="connsiteY5" fmla="*/ 11390 h 76280"/>
              <a:gd name="connsiteX6" fmla="*/ 121 w 76119"/>
              <a:gd name="connsiteY6" fmla="*/ 38359 h 76280"/>
              <a:gd name="connsiteX7" fmla="*/ 11268 w 76119"/>
              <a:gd name="connsiteY7" fmla="*/ 65328 h 76280"/>
              <a:gd name="connsiteX8" fmla="*/ 38181 w 76119"/>
              <a:gd name="connsiteY8" fmla="*/ 76500 h 7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19" h="76280">
                <a:moveTo>
                  <a:pt x="38181" y="76500"/>
                </a:moveTo>
                <a:cubicBezTo>
                  <a:pt x="48274" y="76500"/>
                  <a:pt x="57956" y="72481"/>
                  <a:pt x="65093" y="65328"/>
                </a:cubicBezTo>
                <a:cubicBezTo>
                  <a:pt x="72231" y="58176"/>
                  <a:pt x="76241" y="48474"/>
                  <a:pt x="76241" y="38359"/>
                </a:cubicBezTo>
                <a:cubicBezTo>
                  <a:pt x="76241" y="28244"/>
                  <a:pt x="72231" y="18542"/>
                  <a:pt x="65093" y="11390"/>
                </a:cubicBezTo>
                <a:cubicBezTo>
                  <a:pt x="57956" y="4238"/>
                  <a:pt x="48274" y="219"/>
                  <a:pt x="38181" y="219"/>
                </a:cubicBezTo>
                <a:cubicBezTo>
                  <a:pt x="28087" y="219"/>
                  <a:pt x="18406" y="4238"/>
                  <a:pt x="11268" y="11390"/>
                </a:cubicBezTo>
                <a:cubicBezTo>
                  <a:pt x="4131" y="18542"/>
                  <a:pt x="121" y="28244"/>
                  <a:pt x="121" y="38359"/>
                </a:cubicBezTo>
                <a:cubicBezTo>
                  <a:pt x="121" y="48474"/>
                  <a:pt x="4131" y="58176"/>
                  <a:pt x="11268" y="65328"/>
                </a:cubicBezTo>
                <a:cubicBezTo>
                  <a:pt x="18406" y="72481"/>
                  <a:pt x="28087" y="76500"/>
                  <a:pt x="38181" y="76500"/>
                </a:cubicBezTo>
                <a:close/>
              </a:path>
            </a:pathLst>
          </a:custGeom>
          <a:solidFill>
            <a:srgbClr val="000000"/>
          </a:solidFill>
          <a:ln w="12687" cap="flat">
            <a:solidFill>
              <a:srgbClr val="000000"/>
            </a:solid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830DEB9A-4BDF-AF50-F1D0-BF2AA66217E5}"/>
              </a:ext>
            </a:extLst>
          </p:cNvPr>
          <p:cNvSpPr/>
          <p:nvPr/>
        </p:nvSpPr>
        <p:spPr>
          <a:xfrm>
            <a:off x="4602478" y="2495313"/>
            <a:ext cx="12686" cy="2819335"/>
          </a:xfrm>
          <a:custGeom>
            <a:avLst/>
            <a:gdLst>
              <a:gd name="connsiteX0" fmla="*/ 0 w 12686"/>
              <a:gd name="connsiteY0" fmla="*/ 2819336 h 2819335"/>
              <a:gd name="connsiteX1" fmla="*/ 0 w 12686"/>
              <a:gd name="connsiteY1" fmla="*/ 0 h 2819335"/>
            </a:gdLst>
            <a:ahLst/>
            <a:cxnLst>
              <a:cxn ang="0">
                <a:pos x="connsiteX0" y="connsiteY0"/>
              </a:cxn>
              <a:cxn ang="0">
                <a:pos x="connsiteX1" y="connsiteY1"/>
              </a:cxn>
            </a:cxnLst>
            <a:rect l="l" t="t" r="r" b="b"/>
            <a:pathLst>
              <a:path w="12686" h="2819335">
                <a:moveTo>
                  <a:pt x="0" y="2819336"/>
                </a:moveTo>
                <a:lnTo>
                  <a:pt x="0" y="0"/>
                </a:lnTo>
              </a:path>
            </a:pathLst>
          </a:custGeom>
          <a:noFill/>
          <a:ln w="10149" cap="sq">
            <a:solidFill>
              <a:srgbClr val="000000"/>
            </a:solid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A1E2DADA-D37E-CF0F-C473-D9A8F3A1A0DB}"/>
              </a:ext>
            </a:extLst>
          </p:cNvPr>
          <p:cNvSpPr/>
          <p:nvPr/>
        </p:nvSpPr>
        <p:spPr>
          <a:xfrm>
            <a:off x="4602478" y="5314649"/>
            <a:ext cx="2831662" cy="12713"/>
          </a:xfrm>
          <a:custGeom>
            <a:avLst/>
            <a:gdLst>
              <a:gd name="connsiteX0" fmla="*/ 0 w 2831662"/>
              <a:gd name="connsiteY0" fmla="*/ 0 h 12713"/>
              <a:gd name="connsiteX1" fmla="*/ 2831662 w 2831662"/>
              <a:gd name="connsiteY1" fmla="*/ 0 h 12713"/>
            </a:gdLst>
            <a:ahLst/>
            <a:cxnLst>
              <a:cxn ang="0">
                <a:pos x="connsiteX0" y="connsiteY0"/>
              </a:cxn>
              <a:cxn ang="0">
                <a:pos x="connsiteX1" y="connsiteY1"/>
              </a:cxn>
            </a:cxnLst>
            <a:rect l="l" t="t" r="r" b="b"/>
            <a:pathLst>
              <a:path w="2831662" h="12713">
                <a:moveTo>
                  <a:pt x="0" y="0"/>
                </a:moveTo>
                <a:lnTo>
                  <a:pt x="2831662" y="0"/>
                </a:lnTo>
              </a:path>
            </a:pathLst>
          </a:custGeom>
          <a:noFill/>
          <a:ln w="10149" cap="sq">
            <a:solidFill>
              <a:srgbClr val="000000"/>
            </a:solidFill>
            <a:prstDash val="solid"/>
            <a:miter/>
          </a:ln>
        </p:spPr>
        <p:txBody>
          <a:bodyPr rtlCol="0" anchor="ctr"/>
          <a:lstStyle/>
          <a:p>
            <a:endParaRPr lang="en-GB"/>
          </a:p>
        </p:txBody>
      </p:sp>
      <p:grpSp>
        <p:nvGrpSpPr>
          <p:cNvPr id="202" name="Content Placeholder 12">
            <a:extLst>
              <a:ext uri="{FF2B5EF4-FFF2-40B4-BE49-F238E27FC236}">
                <a16:creationId xmlns:a16="http://schemas.microsoft.com/office/drawing/2014/main" id="{698449FA-D797-7AAC-CE13-4434A177FBC2}"/>
              </a:ext>
            </a:extLst>
          </p:cNvPr>
          <p:cNvGrpSpPr/>
          <p:nvPr/>
        </p:nvGrpSpPr>
        <p:grpSpPr>
          <a:xfrm>
            <a:off x="6664695" y="3581669"/>
            <a:ext cx="369486" cy="927684"/>
            <a:chOff x="3602585" y="3678998"/>
            <a:chExt cx="369486" cy="927684"/>
          </a:xfrm>
          <a:noFill/>
        </p:grpSpPr>
        <p:sp>
          <p:nvSpPr>
            <p:cNvPr id="203" name="Freeform: Shape 202">
              <a:extLst>
                <a:ext uri="{FF2B5EF4-FFF2-40B4-BE49-F238E27FC236}">
                  <a16:creationId xmlns:a16="http://schemas.microsoft.com/office/drawing/2014/main" id="{80D650BF-5544-A060-F252-EB101EFBA302}"/>
                </a:ext>
              </a:extLst>
            </p:cNvPr>
            <p:cNvSpPr/>
            <p:nvPr/>
          </p:nvSpPr>
          <p:spPr>
            <a:xfrm>
              <a:off x="3610895" y="3678998"/>
              <a:ext cx="361176" cy="927684"/>
            </a:xfrm>
            <a:custGeom>
              <a:avLst/>
              <a:gdLst>
                <a:gd name="connsiteX0" fmla="*/ 361176 w 361176"/>
                <a:gd name="connsiteY0" fmla="*/ 0 h 927684"/>
                <a:gd name="connsiteX1" fmla="*/ 0 w 361176"/>
                <a:gd name="connsiteY1" fmla="*/ 927684 h 927684"/>
              </a:gdLst>
              <a:ahLst/>
              <a:cxnLst>
                <a:cxn ang="0">
                  <a:pos x="connsiteX0" y="connsiteY0"/>
                </a:cxn>
                <a:cxn ang="0">
                  <a:pos x="connsiteX1" y="connsiteY1"/>
                </a:cxn>
              </a:cxnLst>
              <a:rect l="l" t="t" r="r" b="b"/>
              <a:pathLst>
                <a:path w="361176" h="927684">
                  <a:moveTo>
                    <a:pt x="361176" y="0"/>
                  </a:moveTo>
                  <a:cubicBezTo>
                    <a:pt x="237342" y="318061"/>
                    <a:pt x="116958" y="627291"/>
                    <a:pt x="0" y="927684"/>
                  </a:cubicBezTo>
                </a:path>
              </a:pathLst>
            </a:custGeom>
            <a:noFill/>
            <a:ln w="25373" cap="rnd">
              <a:solidFill>
                <a:srgbClr val="D50032"/>
              </a:solidFill>
              <a:prstDash val="solid"/>
              <a:round/>
            </a:ln>
          </p:spPr>
          <p:txBody>
            <a:bodyPr rtlCol="0" anchor="ctr"/>
            <a:lstStyle/>
            <a:p>
              <a:endParaRPr lang="en-GB"/>
            </a:p>
          </p:txBody>
        </p:sp>
        <p:sp>
          <p:nvSpPr>
            <p:cNvPr id="205" name="Freeform: Shape 204">
              <a:extLst>
                <a:ext uri="{FF2B5EF4-FFF2-40B4-BE49-F238E27FC236}">
                  <a16:creationId xmlns:a16="http://schemas.microsoft.com/office/drawing/2014/main" id="{C0F7A177-69FC-2556-70CD-3C4156D1D8EE}"/>
                </a:ext>
              </a:extLst>
            </p:cNvPr>
            <p:cNvSpPr/>
            <p:nvPr/>
          </p:nvSpPr>
          <p:spPr>
            <a:xfrm>
              <a:off x="3602585" y="4516099"/>
              <a:ext cx="75650" cy="90583"/>
            </a:xfrm>
            <a:custGeom>
              <a:avLst/>
              <a:gdLst>
                <a:gd name="connsiteX0" fmla="*/ 75651 w 75650"/>
                <a:gd name="connsiteY0" fmla="*/ 29572 h 90583"/>
                <a:gd name="connsiteX1" fmla="*/ 8310 w 75650"/>
                <a:gd name="connsiteY1" fmla="*/ 90583 h 90583"/>
                <a:gd name="connsiteX2" fmla="*/ 0 w 75650"/>
                <a:gd name="connsiteY2" fmla="*/ 0 h 90583"/>
              </a:gdLst>
              <a:ahLst/>
              <a:cxnLst>
                <a:cxn ang="0">
                  <a:pos x="connsiteX0" y="connsiteY0"/>
                </a:cxn>
                <a:cxn ang="0">
                  <a:pos x="connsiteX1" y="connsiteY1"/>
                </a:cxn>
                <a:cxn ang="0">
                  <a:pos x="connsiteX2" y="connsiteY2"/>
                </a:cxn>
              </a:cxnLst>
              <a:rect l="l" t="t" r="r" b="b"/>
              <a:pathLst>
                <a:path w="75650" h="90583">
                  <a:moveTo>
                    <a:pt x="75651" y="29572"/>
                  </a:moveTo>
                  <a:lnTo>
                    <a:pt x="8310" y="90583"/>
                  </a:lnTo>
                  <a:lnTo>
                    <a:pt x="0" y="0"/>
                  </a:lnTo>
                </a:path>
              </a:pathLst>
            </a:custGeom>
            <a:noFill/>
            <a:ln w="25373" cap="rnd">
              <a:solidFill>
                <a:srgbClr val="D50032"/>
              </a:solidFill>
              <a:prstDash val="solid"/>
              <a:round/>
            </a:ln>
          </p:spPr>
          <p:txBody>
            <a:bodyPr rtlCol="0" anchor="ctr"/>
            <a:lstStyle/>
            <a:p>
              <a:endParaRPr lang="en-GB"/>
            </a:p>
          </p:txBody>
        </p:sp>
      </p:grpSp>
      <p:grpSp>
        <p:nvGrpSpPr>
          <p:cNvPr id="206" name="Content Placeholder 12">
            <a:extLst>
              <a:ext uri="{FF2B5EF4-FFF2-40B4-BE49-F238E27FC236}">
                <a16:creationId xmlns:a16="http://schemas.microsoft.com/office/drawing/2014/main" id="{35BDE155-5476-22C1-CBF6-E5FE0AA9C722}"/>
              </a:ext>
            </a:extLst>
          </p:cNvPr>
          <p:cNvGrpSpPr/>
          <p:nvPr/>
        </p:nvGrpSpPr>
        <p:grpSpPr>
          <a:xfrm>
            <a:off x="6437122" y="4603560"/>
            <a:ext cx="191225" cy="299859"/>
            <a:chOff x="3375012" y="4700889"/>
            <a:chExt cx="191225" cy="299859"/>
          </a:xfrm>
          <a:noFill/>
        </p:grpSpPr>
        <p:sp>
          <p:nvSpPr>
            <p:cNvPr id="208" name="Freeform: Shape 207">
              <a:extLst>
                <a:ext uri="{FF2B5EF4-FFF2-40B4-BE49-F238E27FC236}">
                  <a16:creationId xmlns:a16="http://schemas.microsoft.com/office/drawing/2014/main" id="{A3D61747-7B21-3EBE-4720-C81D73B4B36E}"/>
                </a:ext>
              </a:extLst>
            </p:cNvPr>
            <p:cNvSpPr/>
            <p:nvPr/>
          </p:nvSpPr>
          <p:spPr>
            <a:xfrm>
              <a:off x="3375012" y="4700889"/>
              <a:ext cx="191225" cy="299859"/>
            </a:xfrm>
            <a:custGeom>
              <a:avLst/>
              <a:gdLst>
                <a:gd name="connsiteX0" fmla="*/ 191226 w 191225"/>
                <a:gd name="connsiteY0" fmla="*/ 0 h 299859"/>
                <a:gd name="connsiteX1" fmla="*/ 0 w 191225"/>
                <a:gd name="connsiteY1" fmla="*/ 299860 h 299859"/>
              </a:gdLst>
              <a:ahLst/>
              <a:cxnLst>
                <a:cxn ang="0">
                  <a:pos x="connsiteX0" y="connsiteY0"/>
                </a:cxn>
                <a:cxn ang="0">
                  <a:pos x="connsiteX1" y="connsiteY1"/>
                </a:cxn>
              </a:cxnLst>
              <a:rect l="l" t="t" r="r" b="b"/>
              <a:pathLst>
                <a:path w="191225" h="299859">
                  <a:moveTo>
                    <a:pt x="191226" y="0"/>
                  </a:moveTo>
                  <a:cubicBezTo>
                    <a:pt x="122388" y="107937"/>
                    <a:pt x="58650" y="207890"/>
                    <a:pt x="0" y="299860"/>
                  </a:cubicBezTo>
                </a:path>
              </a:pathLst>
            </a:custGeom>
            <a:noFill/>
            <a:ln w="25373" cap="rnd">
              <a:solidFill>
                <a:srgbClr val="D50032"/>
              </a:solidFill>
              <a:prstDash val="solid"/>
              <a:round/>
            </a:ln>
          </p:spPr>
          <p:txBody>
            <a:bodyPr rtlCol="0" anchor="ctr"/>
            <a:lstStyle/>
            <a:p>
              <a:endParaRPr lang="en-GB"/>
            </a:p>
          </p:txBody>
        </p:sp>
        <p:sp>
          <p:nvSpPr>
            <p:cNvPr id="209" name="Freeform: Shape 208">
              <a:extLst>
                <a:ext uri="{FF2B5EF4-FFF2-40B4-BE49-F238E27FC236}">
                  <a16:creationId xmlns:a16="http://schemas.microsoft.com/office/drawing/2014/main" id="{D200C224-9788-D129-C1C4-43EEC71BB68A}"/>
                </a:ext>
              </a:extLst>
            </p:cNvPr>
            <p:cNvSpPr/>
            <p:nvPr/>
          </p:nvSpPr>
          <p:spPr>
            <a:xfrm>
              <a:off x="3375012" y="4910280"/>
              <a:ext cx="77934" cy="90468"/>
            </a:xfrm>
            <a:custGeom>
              <a:avLst/>
              <a:gdLst>
                <a:gd name="connsiteX0" fmla="*/ 77934 w 77934"/>
                <a:gd name="connsiteY0" fmla="*/ 43811 h 90468"/>
                <a:gd name="connsiteX1" fmla="*/ 0 w 77934"/>
                <a:gd name="connsiteY1" fmla="*/ 90469 h 90468"/>
                <a:gd name="connsiteX2" fmla="*/ 9515 w 77934"/>
                <a:gd name="connsiteY2" fmla="*/ 0 h 90468"/>
              </a:gdLst>
              <a:ahLst/>
              <a:cxnLst>
                <a:cxn ang="0">
                  <a:pos x="connsiteX0" y="connsiteY0"/>
                </a:cxn>
                <a:cxn ang="0">
                  <a:pos x="connsiteX1" y="connsiteY1"/>
                </a:cxn>
                <a:cxn ang="0">
                  <a:pos x="connsiteX2" y="connsiteY2"/>
                </a:cxn>
              </a:cxnLst>
              <a:rect l="l" t="t" r="r" b="b"/>
              <a:pathLst>
                <a:path w="77934" h="90468">
                  <a:moveTo>
                    <a:pt x="77934" y="43811"/>
                  </a:moveTo>
                  <a:lnTo>
                    <a:pt x="0" y="90469"/>
                  </a:lnTo>
                  <a:lnTo>
                    <a:pt x="9515" y="0"/>
                  </a:lnTo>
                </a:path>
              </a:pathLst>
            </a:custGeom>
            <a:noFill/>
            <a:ln w="25373" cap="rnd">
              <a:solidFill>
                <a:srgbClr val="D50032"/>
              </a:solidFill>
              <a:prstDash val="solid"/>
              <a:round/>
            </a:ln>
          </p:spPr>
          <p:txBody>
            <a:bodyPr rtlCol="0" anchor="ctr"/>
            <a:lstStyle/>
            <a:p>
              <a:endParaRPr lang="en-GB"/>
            </a:p>
          </p:txBody>
        </p:sp>
      </p:grpSp>
      <p:grpSp>
        <p:nvGrpSpPr>
          <p:cNvPr id="210" name="Content Placeholder 12">
            <a:extLst>
              <a:ext uri="{FF2B5EF4-FFF2-40B4-BE49-F238E27FC236}">
                <a16:creationId xmlns:a16="http://schemas.microsoft.com/office/drawing/2014/main" id="{67B64A49-9367-1B95-EE7C-2933EF28A93B}"/>
              </a:ext>
            </a:extLst>
          </p:cNvPr>
          <p:cNvGrpSpPr/>
          <p:nvPr/>
        </p:nvGrpSpPr>
        <p:grpSpPr>
          <a:xfrm>
            <a:off x="6280454" y="4985294"/>
            <a:ext cx="92929" cy="85752"/>
            <a:chOff x="3218344" y="5082623"/>
            <a:chExt cx="92929" cy="85752"/>
          </a:xfrm>
          <a:noFill/>
        </p:grpSpPr>
        <p:sp>
          <p:nvSpPr>
            <p:cNvPr id="212" name="Freeform: Shape 211">
              <a:extLst>
                <a:ext uri="{FF2B5EF4-FFF2-40B4-BE49-F238E27FC236}">
                  <a16:creationId xmlns:a16="http://schemas.microsoft.com/office/drawing/2014/main" id="{BF5CAE87-4FB2-0CC3-3878-BE546724F132}"/>
                </a:ext>
              </a:extLst>
            </p:cNvPr>
            <p:cNvSpPr/>
            <p:nvPr/>
          </p:nvSpPr>
          <p:spPr>
            <a:xfrm>
              <a:off x="3218344" y="5082623"/>
              <a:ext cx="92929" cy="85752"/>
            </a:xfrm>
            <a:custGeom>
              <a:avLst/>
              <a:gdLst>
                <a:gd name="connsiteX0" fmla="*/ 92930 w 92929"/>
                <a:gd name="connsiteY0" fmla="*/ 0 h 85752"/>
                <a:gd name="connsiteX1" fmla="*/ 0 w 92929"/>
                <a:gd name="connsiteY1" fmla="*/ 85752 h 85752"/>
              </a:gdLst>
              <a:ahLst/>
              <a:cxnLst>
                <a:cxn ang="0">
                  <a:pos x="connsiteX0" y="connsiteY0"/>
                </a:cxn>
                <a:cxn ang="0">
                  <a:pos x="connsiteX1" y="connsiteY1"/>
                </a:cxn>
              </a:cxnLst>
              <a:rect l="l" t="t" r="r" b="b"/>
              <a:pathLst>
                <a:path w="92929" h="85752">
                  <a:moveTo>
                    <a:pt x="92930" y="0"/>
                  </a:moveTo>
                  <a:cubicBezTo>
                    <a:pt x="54997" y="35000"/>
                    <a:pt x="24016" y="63580"/>
                    <a:pt x="0" y="85752"/>
                  </a:cubicBezTo>
                </a:path>
              </a:pathLst>
            </a:custGeom>
            <a:noFill/>
            <a:ln w="25373" cap="rnd">
              <a:solidFill>
                <a:srgbClr val="D50032"/>
              </a:solidFill>
              <a:prstDash val="solid"/>
              <a:round/>
            </a:ln>
          </p:spPr>
          <p:txBody>
            <a:bodyPr rtlCol="0" anchor="ctr"/>
            <a:lstStyle/>
            <a:p>
              <a:endParaRPr lang="en-GB"/>
            </a:p>
          </p:txBody>
        </p:sp>
        <p:sp>
          <p:nvSpPr>
            <p:cNvPr id="213" name="Freeform: Shape 212">
              <a:extLst>
                <a:ext uri="{FF2B5EF4-FFF2-40B4-BE49-F238E27FC236}">
                  <a16:creationId xmlns:a16="http://schemas.microsoft.com/office/drawing/2014/main" id="{082CBF09-F2B3-4844-3EC5-34A260B19246}"/>
                </a:ext>
              </a:extLst>
            </p:cNvPr>
            <p:cNvSpPr/>
            <p:nvPr/>
          </p:nvSpPr>
          <p:spPr>
            <a:xfrm>
              <a:off x="3218344" y="5083335"/>
              <a:ext cx="87233" cy="85040"/>
            </a:xfrm>
            <a:custGeom>
              <a:avLst/>
              <a:gdLst>
                <a:gd name="connsiteX0" fmla="*/ 87234 w 87233"/>
                <a:gd name="connsiteY0" fmla="*/ 59855 h 85040"/>
                <a:gd name="connsiteX1" fmla="*/ 0 w 87233"/>
                <a:gd name="connsiteY1" fmla="*/ 85040 h 85040"/>
                <a:gd name="connsiteX2" fmla="*/ 32237 w 87233"/>
                <a:gd name="connsiteY2" fmla="*/ 0 h 85040"/>
              </a:gdLst>
              <a:ahLst/>
              <a:cxnLst>
                <a:cxn ang="0">
                  <a:pos x="connsiteX0" y="connsiteY0"/>
                </a:cxn>
                <a:cxn ang="0">
                  <a:pos x="connsiteX1" y="connsiteY1"/>
                </a:cxn>
                <a:cxn ang="0">
                  <a:pos x="connsiteX2" y="connsiteY2"/>
                </a:cxn>
              </a:cxnLst>
              <a:rect l="l" t="t" r="r" b="b"/>
              <a:pathLst>
                <a:path w="87233" h="85040">
                  <a:moveTo>
                    <a:pt x="87234" y="59855"/>
                  </a:moveTo>
                  <a:lnTo>
                    <a:pt x="0" y="85040"/>
                  </a:lnTo>
                  <a:lnTo>
                    <a:pt x="32237" y="0"/>
                  </a:lnTo>
                </a:path>
              </a:pathLst>
            </a:custGeom>
            <a:noFill/>
            <a:ln w="25373" cap="rnd">
              <a:solidFill>
                <a:srgbClr val="D50032"/>
              </a:solidFill>
              <a:prstDash val="solid"/>
              <a:round/>
            </a:ln>
          </p:spPr>
          <p:txBody>
            <a:bodyPr rtlCol="0" anchor="ctr"/>
            <a:lstStyle/>
            <a:p>
              <a:endParaRPr lang="en-GB"/>
            </a:p>
          </p:txBody>
        </p:sp>
      </p:grpSp>
      <p:grpSp>
        <p:nvGrpSpPr>
          <p:cNvPr id="215" name="Content Placeholder 12">
            <a:extLst>
              <a:ext uri="{FF2B5EF4-FFF2-40B4-BE49-F238E27FC236}">
                <a16:creationId xmlns:a16="http://schemas.microsoft.com/office/drawing/2014/main" id="{992C1A82-3F0D-CE90-1040-559274D1C0D4}"/>
              </a:ext>
            </a:extLst>
          </p:cNvPr>
          <p:cNvGrpSpPr/>
          <p:nvPr/>
        </p:nvGrpSpPr>
        <p:grpSpPr>
          <a:xfrm>
            <a:off x="6193720" y="5057545"/>
            <a:ext cx="99686" cy="78428"/>
            <a:chOff x="3131610" y="5154874"/>
            <a:chExt cx="99686" cy="78428"/>
          </a:xfrm>
          <a:noFill/>
        </p:grpSpPr>
        <p:sp>
          <p:nvSpPr>
            <p:cNvPr id="216" name="Freeform: Shape 215">
              <a:extLst>
                <a:ext uri="{FF2B5EF4-FFF2-40B4-BE49-F238E27FC236}">
                  <a16:creationId xmlns:a16="http://schemas.microsoft.com/office/drawing/2014/main" id="{6CB6B2F8-5DDB-6FAF-25CD-52C6546B699D}"/>
                </a:ext>
              </a:extLst>
            </p:cNvPr>
            <p:cNvSpPr/>
            <p:nvPr/>
          </p:nvSpPr>
          <p:spPr>
            <a:xfrm>
              <a:off x="3131610" y="5228624"/>
              <a:ext cx="8926" cy="4677"/>
            </a:xfrm>
            <a:custGeom>
              <a:avLst/>
              <a:gdLst>
                <a:gd name="connsiteX0" fmla="*/ 4106 w 8926"/>
                <a:gd name="connsiteY0" fmla="*/ 2517 h 4677"/>
                <a:gd name="connsiteX1" fmla="*/ 8927 w 8926"/>
                <a:gd name="connsiteY1" fmla="*/ 0 h 4677"/>
              </a:gdLst>
              <a:ahLst/>
              <a:cxnLst>
                <a:cxn ang="0">
                  <a:pos x="connsiteX0" y="connsiteY0"/>
                </a:cxn>
                <a:cxn ang="0">
                  <a:pos x="connsiteX1" y="connsiteY1"/>
                </a:cxn>
              </a:cxnLst>
              <a:rect l="l" t="t" r="r" b="b"/>
              <a:pathLst>
                <a:path w="8926" h="4677">
                  <a:moveTo>
                    <a:pt x="4106" y="2517"/>
                  </a:moveTo>
                  <a:cubicBezTo>
                    <a:pt x="-2669" y="6077"/>
                    <a:pt x="-1058" y="5238"/>
                    <a:pt x="8927" y="0"/>
                  </a:cubicBezTo>
                </a:path>
              </a:pathLst>
            </a:custGeom>
            <a:noFill/>
            <a:ln w="25373" cap="rnd">
              <a:solidFill>
                <a:srgbClr val="D50032"/>
              </a:solidFill>
              <a:prstDash val="solid"/>
              <a:round/>
            </a:ln>
          </p:spPr>
          <p:txBody>
            <a:bodyPr rtlCol="0" anchor="ctr"/>
            <a:lstStyle/>
            <a:p>
              <a:endParaRPr lang="en-GB"/>
            </a:p>
          </p:txBody>
        </p:sp>
        <p:sp>
          <p:nvSpPr>
            <p:cNvPr id="218" name="Freeform: Shape 217">
              <a:extLst>
                <a:ext uri="{FF2B5EF4-FFF2-40B4-BE49-F238E27FC236}">
                  <a16:creationId xmlns:a16="http://schemas.microsoft.com/office/drawing/2014/main" id="{D09F94B6-6E3B-94BF-707F-7119422E9985}"/>
                </a:ext>
              </a:extLst>
            </p:cNvPr>
            <p:cNvSpPr/>
            <p:nvPr/>
          </p:nvSpPr>
          <p:spPr>
            <a:xfrm>
              <a:off x="3140537" y="5154874"/>
              <a:ext cx="90760" cy="73750"/>
            </a:xfrm>
            <a:custGeom>
              <a:avLst/>
              <a:gdLst>
                <a:gd name="connsiteX0" fmla="*/ 90760 w 90760"/>
                <a:gd name="connsiteY0" fmla="*/ 72098 h 73750"/>
                <a:gd name="connsiteX1" fmla="*/ 0 w 90760"/>
                <a:gd name="connsiteY1" fmla="*/ 73751 h 73750"/>
                <a:gd name="connsiteX2" fmla="*/ 53132 w 90760"/>
                <a:gd name="connsiteY2" fmla="*/ 0 h 73750"/>
              </a:gdLst>
              <a:ahLst/>
              <a:cxnLst>
                <a:cxn ang="0">
                  <a:pos x="connsiteX0" y="connsiteY0"/>
                </a:cxn>
                <a:cxn ang="0">
                  <a:pos x="connsiteX1" y="connsiteY1"/>
                </a:cxn>
                <a:cxn ang="0">
                  <a:pos x="connsiteX2" y="connsiteY2"/>
                </a:cxn>
              </a:cxnLst>
              <a:rect l="l" t="t" r="r" b="b"/>
              <a:pathLst>
                <a:path w="90760" h="73750">
                  <a:moveTo>
                    <a:pt x="90760" y="72098"/>
                  </a:moveTo>
                  <a:lnTo>
                    <a:pt x="0" y="73751"/>
                  </a:lnTo>
                  <a:lnTo>
                    <a:pt x="53132" y="0"/>
                  </a:lnTo>
                </a:path>
              </a:pathLst>
            </a:custGeom>
            <a:noFill/>
            <a:ln w="25373" cap="rnd">
              <a:solidFill>
                <a:srgbClr val="D50032"/>
              </a:solidFill>
              <a:prstDash val="solid"/>
              <a:round/>
            </a:ln>
          </p:spPr>
          <p:txBody>
            <a:bodyPr rtlCol="0" anchor="ctr"/>
            <a:lstStyle/>
            <a:p>
              <a:endParaRPr lang="en-GB"/>
            </a:p>
          </p:txBody>
        </p:sp>
      </p:grpSp>
      <p:grpSp>
        <p:nvGrpSpPr>
          <p:cNvPr id="219" name="Content Placeholder 12">
            <a:extLst>
              <a:ext uri="{FF2B5EF4-FFF2-40B4-BE49-F238E27FC236}">
                <a16:creationId xmlns:a16="http://schemas.microsoft.com/office/drawing/2014/main" id="{82FACDB1-917A-EA75-48D7-EFB9D2C00DA1}"/>
              </a:ext>
            </a:extLst>
          </p:cNvPr>
          <p:cNvGrpSpPr/>
          <p:nvPr/>
        </p:nvGrpSpPr>
        <p:grpSpPr>
          <a:xfrm>
            <a:off x="6101272" y="5110483"/>
            <a:ext cx="97010" cy="78111"/>
            <a:chOff x="3039162" y="5207812"/>
            <a:chExt cx="97010" cy="78111"/>
          </a:xfrm>
          <a:noFill/>
        </p:grpSpPr>
        <p:sp>
          <p:nvSpPr>
            <p:cNvPr id="221" name="Freeform: Shape 220">
              <a:extLst>
                <a:ext uri="{FF2B5EF4-FFF2-40B4-BE49-F238E27FC236}">
                  <a16:creationId xmlns:a16="http://schemas.microsoft.com/office/drawing/2014/main" id="{A0AA834A-4BF6-EA8C-8A41-16DB74A6040E}"/>
                </a:ext>
              </a:extLst>
            </p:cNvPr>
            <p:cNvSpPr/>
            <p:nvPr/>
          </p:nvSpPr>
          <p:spPr>
            <a:xfrm>
              <a:off x="3039162" y="5269651"/>
              <a:ext cx="7709" cy="2248"/>
            </a:xfrm>
            <a:custGeom>
              <a:avLst/>
              <a:gdLst>
                <a:gd name="connsiteX0" fmla="*/ 5971 w 7709"/>
                <a:gd name="connsiteY0" fmla="*/ 496 h 2248"/>
                <a:gd name="connsiteX1" fmla="*/ 7709 w 7709"/>
                <a:gd name="connsiteY1" fmla="*/ 0 h 2248"/>
              </a:gdLst>
              <a:ahLst/>
              <a:cxnLst>
                <a:cxn ang="0">
                  <a:pos x="connsiteX0" y="connsiteY0"/>
                </a:cxn>
                <a:cxn ang="0">
                  <a:pos x="connsiteX1" y="connsiteY1"/>
                </a:cxn>
              </a:cxnLst>
              <a:rect l="l" t="t" r="r" b="b"/>
              <a:pathLst>
                <a:path w="7709" h="2248">
                  <a:moveTo>
                    <a:pt x="5971" y="496"/>
                  </a:moveTo>
                  <a:cubicBezTo>
                    <a:pt x="-2529" y="2988"/>
                    <a:pt x="-1958" y="2822"/>
                    <a:pt x="7709" y="0"/>
                  </a:cubicBezTo>
                </a:path>
              </a:pathLst>
            </a:custGeom>
            <a:noFill/>
            <a:ln w="25373" cap="rnd">
              <a:solidFill>
                <a:srgbClr val="D50032"/>
              </a:solidFill>
              <a:prstDash val="solid"/>
              <a:round/>
            </a:ln>
          </p:spPr>
          <p:txBody>
            <a:bodyPr rtlCol="0" anchor="ctr"/>
            <a:lstStyle/>
            <a:p>
              <a:endParaRPr lang="en-GB"/>
            </a:p>
          </p:txBody>
        </p:sp>
        <p:sp>
          <p:nvSpPr>
            <p:cNvPr id="222" name="Freeform: Shape 221">
              <a:extLst>
                <a:ext uri="{FF2B5EF4-FFF2-40B4-BE49-F238E27FC236}">
                  <a16:creationId xmlns:a16="http://schemas.microsoft.com/office/drawing/2014/main" id="{67F90DE4-D0C9-377A-F6A3-C80240F1FB17}"/>
                </a:ext>
              </a:extLst>
            </p:cNvPr>
            <p:cNvSpPr/>
            <p:nvPr/>
          </p:nvSpPr>
          <p:spPr>
            <a:xfrm>
              <a:off x="3046871" y="5207812"/>
              <a:ext cx="89301" cy="78111"/>
            </a:xfrm>
            <a:custGeom>
              <a:avLst/>
              <a:gdLst>
                <a:gd name="connsiteX0" fmla="*/ 89301 w 89301"/>
                <a:gd name="connsiteY0" fmla="*/ 78111 h 78111"/>
                <a:gd name="connsiteX1" fmla="*/ 0 w 89301"/>
                <a:gd name="connsiteY1" fmla="*/ 61838 h 78111"/>
                <a:gd name="connsiteX2" fmla="*/ 66580 w 89301"/>
                <a:gd name="connsiteY2" fmla="*/ 0 h 78111"/>
              </a:gdLst>
              <a:ahLst/>
              <a:cxnLst>
                <a:cxn ang="0">
                  <a:pos x="connsiteX0" y="connsiteY0"/>
                </a:cxn>
                <a:cxn ang="0">
                  <a:pos x="connsiteX1" y="connsiteY1"/>
                </a:cxn>
                <a:cxn ang="0">
                  <a:pos x="connsiteX2" y="connsiteY2"/>
                </a:cxn>
              </a:cxnLst>
              <a:rect l="l" t="t" r="r" b="b"/>
              <a:pathLst>
                <a:path w="89301" h="78111">
                  <a:moveTo>
                    <a:pt x="89301" y="78111"/>
                  </a:moveTo>
                  <a:lnTo>
                    <a:pt x="0" y="61838"/>
                  </a:lnTo>
                  <a:lnTo>
                    <a:pt x="66580" y="0"/>
                  </a:lnTo>
                </a:path>
              </a:pathLst>
            </a:custGeom>
            <a:noFill/>
            <a:ln w="25373" cap="rnd">
              <a:solidFill>
                <a:srgbClr val="D50032"/>
              </a:solidFill>
              <a:prstDash val="solid"/>
              <a:round/>
            </a:ln>
          </p:spPr>
          <p:txBody>
            <a:bodyPr rtlCol="0" anchor="ctr"/>
            <a:lstStyle/>
            <a:p>
              <a:endParaRPr lang="en-GB"/>
            </a:p>
          </p:txBody>
        </p:sp>
      </p:grpSp>
      <p:grpSp>
        <p:nvGrpSpPr>
          <p:cNvPr id="223" name="Content Placeholder 12">
            <a:extLst>
              <a:ext uri="{FF2B5EF4-FFF2-40B4-BE49-F238E27FC236}">
                <a16:creationId xmlns:a16="http://schemas.microsoft.com/office/drawing/2014/main" id="{C183A711-3387-A778-FCA4-06A1720B4100}"/>
              </a:ext>
            </a:extLst>
          </p:cNvPr>
          <p:cNvGrpSpPr/>
          <p:nvPr/>
        </p:nvGrpSpPr>
        <p:grpSpPr>
          <a:xfrm>
            <a:off x="6072160" y="5129007"/>
            <a:ext cx="91043" cy="80527"/>
            <a:chOff x="3010050" y="5226336"/>
            <a:chExt cx="91043" cy="80527"/>
          </a:xfrm>
          <a:noFill/>
        </p:grpSpPr>
        <p:sp>
          <p:nvSpPr>
            <p:cNvPr id="224" name="Freeform: Shape 223">
              <a:extLst>
                <a:ext uri="{FF2B5EF4-FFF2-40B4-BE49-F238E27FC236}">
                  <a16:creationId xmlns:a16="http://schemas.microsoft.com/office/drawing/2014/main" id="{C03F2FAA-CD31-426B-2F6C-E349FA10F3D8}"/>
                </a:ext>
              </a:extLst>
            </p:cNvPr>
            <p:cNvSpPr/>
            <p:nvPr/>
          </p:nvSpPr>
          <p:spPr>
            <a:xfrm>
              <a:off x="3010050" y="5277609"/>
              <a:ext cx="9582" cy="1392"/>
            </a:xfrm>
            <a:custGeom>
              <a:avLst/>
              <a:gdLst>
                <a:gd name="connsiteX0" fmla="*/ 9583 w 9582"/>
                <a:gd name="connsiteY0" fmla="*/ 0 h 1392"/>
                <a:gd name="connsiteX1" fmla="*/ 4850 w 9582"/>
                <a:gd name="connsiteY1" fmla="*/ 687 h 1392"/>
              </a:gdLst>
              <a:ahLst/>
              <a:cxnLst>
                <a:cxn ang="0">
                  <a:pos x="connsiteX0" y="connsiteY0"/>
                </a:cxn>
                <a:cxn ang="0">
                  <a:pos x="connsiteX1" y="connsiteY1"/>
                </a:cxn>
              </a:cxnLst>
              <a:rect l="l" t="t" r="r" b="b"/>
              <a:pathLst>
                <a:path w="9582" h="1392">
                  <a:moveTo>
                    <a:pt x="9583" y="0"/>
                  </a:moveTo>
                  <a:cubicBezTo>
                    <a:pt x="-1353" y="1589"/>
                    <a:pt x="-2926" y="1818"/>
                    <a:pt x="4850" y="687"/>
                  </a:cubicBezTo>
                </a:path>
              </a:pathLst>
            </a:custGeom>
            <a:noFill/>
            <a:ln w="25373" cap="rnd">
              <a:solidFill>
                <a:srgbClr val="D50032"/>
              </a:solidFill>
              <a:prstDash val="solid"/>
              <a:round/>
            </a:ln>
          </p:spPr>
          <p:txBody>
            <a:bodyPr rtlCol="0" anchor="ctr"/>
            <a:lstStyle/>
            <a:p>
              <a:endParaRPr lang="en-GB"/>
            </a:p>
          </p:txBody>
        </p:sp>
        <p:sp>
          <p:nvSpPr>
            <p:cNvPr id="225" name="Freeform: Shape 224">
              <a:extLst>
                <a:ext uri="{FF2B5EF4-FFF2-40B4-BE49-F238E27FC236}">
                  <a16:creationId xmlns:a16="http://schemas.microsoft.com/office/drawing/2014/main" id="{83F171B1-8C50-6219-6D99-8DC566AA851B}"/>
                </a:ext>
              </a:extLst>
            </p:cNvPr>
            <p:cNvSpPr/>
            <p:nvPr/>
          </p:nvSpPr>
          <p:spPr>
            <a:xfrm>
              <a:off x="3014901" y="5226336"/>
              <a:ext cx="86193" cy="80527"/>
            </a:xfrm>
            <a:custGeom>
              <a:avLst/>
              <a:gdLst>
                <a:gd name="connsiteX0" fmla="*/ 86193 w 86193"/>
                <a:gd name="connsiteY0" fmla="*/ 80527 h 80527"/>
                <a:gd name="connsiteX1" fmla="*/ 0 w 86193"/>
                <a:gd name="connsiteY1" fmla="*/ 51960 h 80527"/>
                <a:gd name="connsiteX2" fmla="*/ 74521 w 86193"/>
                <a:gd name="connsiteY2" fmla="*/ 0 h 80527"/>
              </a:gdLst>
              <a:ahLst/>
              <a:cxnLst>
                <a:cxn ang="0">
                  <a:pos x="connsiteX0" y="connsiteY0"/>
                </a:cxn>
                <a:cxn ang="0">
                  <a:pos x="connsiteX1" y="connsiteY1"/>
                </a:cxn>
                <a:cxn ang="0">
                  <a:pos x="connsiteX2" y="connsiteY2"/>
                </a:cxn>
              </a:cxnLst>
              <a:rect l="l" t="t" r="r" b="b"/>
              <a:pathLst>
                <a:path w="86193" h="80527">
                  <a:moveTo>
                    <a:pt x="86193" y="80527"/>
                  </a:moveTo>
                  <a:lnTo>
                    <a:pt x="0" y="51960"/>
                  </a:lnTo>
                  <a:lnTo>
                    <a:pt x="74521" y="0"/>
                  </a:lnTo>
                </a:path>
              </a:pathLst>
            </a:custGeom>
            <a:noFill/>
            <a:ln w="25373" cap="rnd">
              <a:solidFill>
                <a:srgbClr val="D50032"/>
              </a:solidFill>
              <a:prstDash val="solid"/>
              <a:round/>
            </a:ln>
          </p:spPr>
          <p:txBody>
            <a:bodyPr rtlCol="0" anchor="ctr"/>
            <a:lstStyle/>
            <a:p>
              <a:endParaRPr lang="en-GB"/>
            </a:p>
          </p:txBody>
        </p:sp>
      </p:grpSp>
      <p:grpSp>
        <p:nvGrpSpPr>
          <p:cNvPr id="226" name="Content Placeholder 12">
            <a:extLst>
              <a:ext uri="{FF2B5EF4-FFF2-40B4-BE49-F238E27FC236}">
                <a16:creationId xmlns:a16="http://schemas.microsoft.com/office/drawing/2014/main" id="{CAC2CAE0-4771-59F0-70A3-E6827DCD4BBA}"/>
              </a:ext>
            </a:extLst>
          </p:cNvPr>
          <p:cNvGrpSpPr/>
          <p:nvPr/>
        </p:nvGrpSpPr>
        <p:grpSpPr>
          <a:xfrm>
            <a:off x="6048791" y="5135224"/>
            <a:ext cx="108792" cy="81048"/>
            <a:chOff x="2986681" y="5232553"/>
            <a:chExt cx="108792" cy="81048"/>
          </a:xfrm>
          <a:noFill/>
        </p:grpSpPr>
        <p:sp>
          <p:nvSpPr>
            <p:cNvPr id="227" name="Freeform: Shape 226">
              <a:extLst>
                <a:ext uri="{FF2B5EF4-FFF2-40B4-BE49-F238E27FC236}">
                  <a16:creationId xmlns:a16="http://schemas.microsoft.com/office/drawing/2014/main" id="{CD986E08-9E0D-C4A3-EA6A-B3805D8BC1A3}"/>
                </a:ext>
              </a:extLst>
            </p:cNvPr>
            <p:cNvSpPr/>
            <p:nvPr/>
          </p:nvSpPr>
          <p:spPr>
            <a:xfrm>
              <a:off x="2986681" y="5280241"/>
              <a:ext cx="24350" cy="2147"/>
            </a:xfrm>
            <a:custGeom>
              <a:avLst/>
              <a:gdLst>
                <a:gd name="connsiteX0" fmla="*/ 144 w 24350"/>
                <a:gd name="connsiteY0" fmla="*/ 2136 h 2147"/>
                <a:gd name="connsiteX1" fmla="*/ 24350 w 24350"/>
                <a:gd name="connsiteY1" fmla="*/ 0 h 2147"/>
              </a:gdLst>
              <a:ahLst/>
              <a:cxnLst>
                <a:cxn ang="0">
                  <a:pos x="connsiteX0" y="connsiteY0"/>
                </a:cxn>
                <a:cxn ang="0">
                  <a:pos x="connsiteX1" y="connsiteY1"/>
                </a:cxn>
              </a:cxnLst>
              <a:rect l="l" t="t" r="r" b="b"/>
              <a:pathLst>
                <a:path w="24350" h="2147">
                  <a:moveTo>
                    <a:pt x="144" y="2136"/>
                  </a:moveTo>
                  <a:cubicBezTo>
                    <a:pt x="-1201" y="2250"/>
                    <a:pt x="6868" y="1538"/>
                    <a:pt x="24350" y="0"/>
                  </a:cubicBezTo>
                </a:path>
              </a:pathLst>
            </a:custGeom>
            <a:noFill/>
            <a:ln w="25373" cap="rnd">
              <a:solidFill>
                <a:srgbClr val="D50032"/>
              </a:solidFill>
              <a:prstDash val="solid"/>
              <a:round/>
            </a:ln>
          </p:spPr>
          <p:txBody>
            <a:bodyPr rtlCol="0" anchor="ctr"/>
            <a:lstStyle/>
            <a:p>
              <a:endParaRPr lang="en-GB"/>
            </a:p>
          </p:txBody>
        </p:sp>
        <p:sp>
          <p:nvSpPr>
            <p:cNvPr id="228" name="Freeform: Shape 227">
              <a:extLst>
                <a:ext uri="{FF2B5EF4-FFF2-40B4-BE49-F238E27FC236}">
                  <a16:creationId xmlns:a16="http://schemas.microsoft.com/office/drawing/2014/main" id="{97A8ADF1-EFAC-B3C5-2BA9-A651CF4ECD38}"/>
                </a:ext>
              </a:extLst>
            </p:cNvPr>
            <p:cNvSpPr/>
            <p:nvPr/>
          </p:nvSpPr>
          <p:spPr>
            <a:xfrm>
              <a:off x="3011031" y="5232553"/>
              <a:ext cx="84442" cy="81048"/>
            </a:xfrm>
            <a:custGeom>
              <a:avLst/>
              <a:gdLst>
                <a:gd name="connsiteX0" fmla="*/ 84442 w 84442"/>
                <a:gd name="connsiteY0" fmla="*/ 81048 h 81048"/>
                <a:gd name="connsiteX1" fmla="*/ 0 w 84442"/>
                <a:gd name="connsiteY1" fmla="*/ 47688 h 81048"/>
                <a:gd name="connsiteX2" fmla="*/ 77300 w 84442"/>
                <a:gd name="connsiteY2" fmla="*/ 0 h 81048"/>
              </a:gdLst>
              <a:ahLst/>
              <a:cxnLst>
                <a:cxn ang="0">
                  <a:pos x="connsiteX0" y="connsiteY0"/>
                </a:cxn>
                <a:cxn ang="0">
                  <a:pos x="connsiteX1" y="connsiteY1"/>
                </a:cxn>
                <a:cxn ang="0">
                  <a:pos x="connsiteX2" y="connsiteY2"/>
                </a:cxn>
              </a:cxnLst>
              <a:rect l="l" t="t" r="r" b="b"/>
              <a:pathLst>
                <a:path w="84442" h="81048">
                  <a:moveTo>
                    <a:pt x="84442" y="81048"/>
                  </a:moveTo>
                  <a:lnTo>
                    <a:pt x="0" y="47688"/>
                  </a:lnTo>
                  <a:lnTo>
                    <a:pt x="77300" y="0"/>
                  </a:lnTo>
                </a:path>
              </a:pathLst>
            </a:custGeom>
            <a:noFill/>
            <a:ln w="25373" cap="rnd">
              <a:solidFill>
                <a:srgbClr val="D50032"/>
              </a:solidFill>
              <a:prstDash val="solid"/>
              <a:round/>
            </a:ln>
          </p:spPr>
          <p:txBody>
            <a:bodyPr rtlCol="0" anchor="ctr"/>
            <a:lstStyle/>
            <a:p>
              <a:endParaRPr lang="en-GB"/>
            </a:p>
          </p:txBody>
        </p:sp>
      </p:grpSp>
      <p:grpSp>
        <p:nvGrpSpPr>
          <p:cNvPr id="229" name="Content Placeholder 12">
            <a:extLst>
              <a:ext uri="{FF2B5EF4-FFF2-40B4-BE49-F238E27FC236}">
                <a16:creationId xmlns:a16="http://schemas.microsoft.com/office/drawing/2014/main" id="{2BB669FA-BD69-9306-B553-AE0E3A8E580A}"/>
              </a:ext>
            </a:extLst>
          </p:cNvPr>
          <p:cNvGrpSpPr/>
          <p:nvPr/>
        </p:nvGrpSpPr>
        <p:grpSpPr>
          <a:xfrm>
            <a:off x="6042145" y="5139737"/>
            <a:ext cx="96750" cy="81251"/>
            <a:chOff x="2980035" y="5237066"/>
            <a:chExt cx="96750" cy="81251"/>
          </a:xfrm>
          <a:noFill/>
        </p:grpSpPr>
        <p:sp>
          <p:nvSpPr>
            <p:cNvPr id="230" name="Freeform: Shape 229">
              <a:extLst>
                <a:ext uri="{FF2B5EF4-FFF2-40B4-BE49-F238E27FC236}">
                  <a16:creationId xmlns:a16="http://schemas.microsoft.com/office/drawing/2014/main" id="{2CA44D76-42D6-85AA-C470-C2A571B9AEFE}"/>
                </a:ext>
              </a:extLst>
            </p:cNvPr>
            <p:cNvSpPr/>
            <p:nvPr/>
          </p:nvSpPr>
          <p:spPr>
            <a:xfrm>
              <a:off x="2980035" y="5282148"/>
              <a:ext cx="13450" cy="739"/>
            </a:xfrm>
            <a:custGeom>
              <a:avLst/>
              <a:gdLst>
                <a:gd name="connsiteX0" fmla="*/ 2730 w 13450"/>
                <a:gd name="connsiteY0" fmla="*/ 585 h 739"/>
                <a:gd name="connsiteX1" fmla="*/ 13450 w 13450"/>
                <a:gd name="connsiteY1" fmla="*/ 0 h 739"/>
              </a:gdLst>
              <a:ahLst/>
              <a:cxnLst>
                <a:cxn ang="0">
                  <a:pos x="connsiteX0" y="connsiteY0"/>
                </a:cxn>
                <a:cxn ang="0">
                  <a:pos x="connsiteX1" y="connsiteY1"/>
                </a:cxn>
              </a:cxnLst>
              <a:rect l="l" t="t" r="r" b="b"/>
              <a:pathLst>
                <a:path w="13450" h="739">
                  <a:moveTo>
                    <a:pt x="2730" y="585"/>
                  </a:moveTo>
                  <a:cubicBezTo>
                    <a:pt x="-3131" y="915"/>
                    <a:pt x="446" y="712"/>
                    <a:pt x="13450" y="0"/>
                  </a:cubicBezTo>
                </a:path>
              </a:pathLst>
            </a:custGeom>
            <a:noFill/>
            <a:ln w="25373" cap="rnd">
              <a:solidFill>
                <a:srgbClr val="D50032"/>
              </a:solidFill>
              <a:prstDash val="solid"/>
              <a:round/>
            </a:ln>
          </p:spPr>
          <p:txBody>
            <a:bodyPr rtlCol="0" anchor="ctr"/>
            <a:lstStyle/>
            <a:p>
              <a:endParaRPr lang="en-GB"/>
            </a:p>
          </p:txBody>
        </p:sp>
        <p:sp>
          <p:nvSpPr>
            <p:cNvPr id="231" name="Freeform: Shape 230">
              <a:extLst>
                <a:ext uri="{FF2B5EF4-FFF2-40B4-BE49-F238E27FC236}">
                  <a16:creationId xmlns:a16="http://schemas.microsoft.com/office/drawing/2014/main" id="{85AD93AB-78FE-EA91-CC54-CC4E764562E8}"/>
                </a:ext>
              </a:extLst>
            </p:cNvPr>
            <p:cNvSpPr/>
            <p:nvPr/>
          </p:nvSpPr>
          <p:spPr>
            <a:xfrm>
              <a:off x="2993486" y="5237066"/>
              <a:ext cx="83300" cy="81251"/>
            </a:xfrm>
            <a:custGeom>
              <a:avLst/>
              <a:gdLst>
                <a:gd name="connsiteX0" fmla="*/ 83301 w 83300"/>
                <a:gd name="connsiteY0" fmla="*/ 81252 h 81251"/>
                <a:gd name="connsiteX1" fmla="*/ 0 w 83300"/>
                <a:gd name="connsiteY1" fmla="*/ 45082 h 81251"/>
                <a:gd name="connsiteX2" fmla="*/ 78860 w 83300"/>
                <a:gd name="connsiteY2" fmla="*/ 0 h 81251"/>
              </a:gdLst>
              <a:ahLst/>
              <a:cxnLst>
                <a:cxn ang="0">
                  <a:pos x="connsiteX0" y="connsiteY0"/>
                </a:cxn>
                <a:cxn ang="0">
                  <a:pos x="connsiteX1" y="connsiteY1"/>
                </a:cxn>
                <a:cxn ang="0">
                  <a:pos x="connsiteX2" y="connsiteY2"/>
                </a:cxn>
              </a:cxnLst>
              <a:rect l="l" t="t" r="r" b="b"/>
              <a:pathLst>
                <a:path w="83300" h="81251">
                  <a:moveTo>
                    <a:pt x="83301" y="81252"/>
                  </a:moveTo>
                  <a:lnTo>
                    <a:pt x="0" y="45082"/>
                  </a:lnTo>
                  <a:lnTo>
                    <a:pt x="78860" y="0"/>
                  </a:lnTo>
                </a:path>
              </a:pathLst>
            </a:custGeom>
            <a:noFill/>
            <a:ln w="25373" cap="rnd">
              <a:solidFill>
                <a:srgbClr val="D50032"/>
              </a:solidFill>
              <a:prstDash val="solid"/>
              <a:round/>
            </a:ln>
          </p:spPr>
          <p:txBody>
            <a:bodyPr rtlCol="0" anchor="ctr"/>
            <a:lstStyle/>
            <a:p>
              <a:endParaRPr lang="en-GB"/>
            </a:p>
          </p:txBody>
        </p:sp>
      </p:grp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9315DE17-19C5-782C-9B48-47A6E5B34A5B}"/>
                  </a:ext>
                </a:extLst>
              </p:cNvPr>
              <p:cNvSpPr txBox="1"/>
              <p:nvPr/>
            </p:nvSpPr>
            <p:spPr>
              <a:xfrm>
                <a:off x="5395017" y="5315840"/>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2" name="TextBox 231">
                <a:extLst>
                  <a:ext uri="{FF2B5EF4-FFF2-40B4-BE49-F238E27FC236}">
                    <a16:creationId xmlns:a16="http://schemas.microsoft.com/office/drawing/2014/main" id="{9315DE17-19C5-782C-9B48-47A6E5B34A5B}"/>
                  </a:ext>
                </a:extLst>
              </p:cNvPr>
              <p:cNvSpPr txBox="1">
                <a:spLocks noRot="1" noChangeAspect="1" noMove="1" noResize="1" noEditPoints="1" noAdjustHandles="1" noChangeArrowheads="1" noChangeShapeType="1" noTextEdit="1"/>
              </p:cNvSpPr>
              <p:nvPr/>
            </p:nvSpPr>
            <p:spPr>
              <a:xfrm>
                <a:off x="5395017" y="5315840"/>
                <a:ext cx="1299971" cy="338554"/>
              </a:xfrm>
              <a:prstGeom prst="rect">
                <a:avLst/>
              </a:prstGeom>
              <a:blipFill>
                <a:blip r:embed="rId3"/>
                <a:stretch>
                  <a:fillRect l="-234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CD32E9BC-EFF2-1879-7399-ADFC1D34FCD7}"/>
                  </a:ext>
                </a:extLst>
              </p:cNvPr>
              <p:cNvSpPr txBox="1"/>
              <p:nvPr/>
            </p:nvSpPr>
            <p:spPr>
              <a:xfrm rot="16200000">
                <a:off x="4059824" y="3549615"/>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3" name="TextBox 232">
                <a:extLst>
                  <a:ext uri="{FF2B5EF4-FFF2-40B4-BE49-F238E27FC236}">
                    <a16:creationId xmlns:a16="http://schemas.microsoft.com/office/drawing/2014/main" id="{CD32E9BC-EFF2-1879-7399-ADFC1D34FCD7}"/>
                  </a:ext>
                </a:extLst>
              </p:cNvPr>
              <p:cNvSpPr txBox="1">
                <a:spLocks noRot="1" noChangeAspect="1" noMove="1" noResize="1" noEditPoints="1" noAdjustHandles="1" noChangeArrowheads="1" noChangeShapeType="1" noTextEdit="1"/>
              </p:cNvSpPr>
              <p:nvPr/>
            </p:nvSpPr>
            <p:spPr>
              <a:xfrm rot="16200000">
                <a:off x="4059824" y="3549615"/>
                <a:ext cx="742639" cy="338554"/>
              </a:xfrm>
              <a:prstGeom prst="rect">
                <a:avLst/>
              </a:prstGeom>
              <a:blipFill>
                <a:blip r:embed="rId4"/>
                <a:stretch>
                  <a:fillRect l="-5357" r="-21429"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CC5C6F96-FED7-277F-846D-E01A8A6EB7A7}"/>
                  </a:ext>
                </a:extLst>
              </p:cNvPr>
              <p:cNvSpPr txBox="1"/>
              <p:nvPr/>
            </p:nvSpPr>
            <p:spPr>
              <a:xfrm>
                <a:off x="1593163" y="5337267"/>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4" name="TextBox 233">
                <a:extLst>
                  <a:ext uri="{FF2B5EF4-FFF2-40B4-BE49-F238E27FC236}">
                    <a16:creationId xmlns:a16="http://schemas.microsoft.com/office/drawing/2014/main" id="{CC5C6F96-FED7-277F-846D-E01A8A6EB7A7}"/>
                  </a:ext>
                </a:extLst>
              </p:cNvPr>
              <p:cNvSpPr txBox="1">
                <a:spLocks noRot="1" noChangeAspect="1" noMove="1" noResize="1" noEditPoints="1" noAdjustHandles="1" noChangeArrowheads="1" noChangeShapeType="1" noTextEdit="1"/>
              </p:cNvSpPr>
              <p:nvPr/>
            </p:nvSpPr>
            <p:spPr>
              <a:xfrm>
                <a:off x="1593163" y="5337267"/>
                <a:ext cx="1299971" cy="338554"/>
              </a:xfrm>
              <a:prstGeom prst="rect">
                <a:avLst/>
              </a:prstGeom>
              <a:blipFill>
                <a:blip r:embed="rId5"/>
                <a:stretch>
                  <a:fillRect l="-2336" t="-5455" b="-2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5" name="TextBox 234">
                <a:extLst>
                  <a:ext uri="{FF2B5EF4-FFF2-40B4-BE49-F238E27FC236}">
                    <a16:creationId xmlns:a16="http://schemas.microsoft.com/office/drawing/2014/main" id="{7736DD58-F115-8D2E-664D-E50FF84AC02C}"/>
                  </a:ext>
                </a:extLst>
              </p:cNvPr>
              <p:cNvSpPr txBox="1"/>
              <p:nvPr/>
            </p:nvSpPr>
            <p:spPr>
              <a:xfrm rot="16200000">
                <a:off x="257970" y="3571042"/>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5" name="TextBox 234">
                <a:extLst>
                  <a:ext uri="{FF2B5EF4-FFF2-40B4-BE49-F238E27FC236}">
                    <a16:creationId xmlns:a16="http://schemas.microsoft.com/office/drawing/2014/main" id="{7736DD58-F115-8D2E-664D-E50FF84AC02C}"/>
                  </a:ext>
                </a:extLst>
              </p:cNvPr>
              <p:cNvSpPr txBox="1">
                <a:spLocks noRot="1" noChangeAspect="1" noMove="1" noResize="1" noEditPoints="1" noAdjustHandles="1" noChangeArrowheads="1" noChangeShapeType="1" noTextEdit="1"/>
              </p:cNvSpPr>
              <p:nvPr/>
            </p:nvSpPr>
            <p:spPr>
              <a:xfrm rot="16200000">
                <a:off x="257970" y="3571042"/>
                <a:ext cx="742639" cy="338554"/>
              </a:xfrm>
              <a:prstGeom prst="rect">
                <a:avLst/>
              </a:prstGeom>
              <a:blipFill>
                <a:blip r:embed="rId6"/>
                <a:stretch>
                  <a:fillRect l="-5357" r="-21429" b="-49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6" name="TextBox 235">
                <a:extLst>
                  <a:ext uri="{FF2B5EF4-FFF2-40B4-BE49-F238E27FC236}">
                    <a16:creationId xmlns:a16="http://schemas.microsoft.com/office/drawing/2014/main" id="{7DACFA40-6DF6-AD9B-1321-3F60F14316CD}"/>
                  </a:ext>
                </a:extLst>
              </p:cNvPr>
              <p:cNvSpPr txBox="1"/>
              <p:nvPr/>
            </p:nvSpPr>
            <p:spPr>
              <a:xfrm>
                <a:off x="9220379" y="5316371"/>
                <a:ext cx="1299971" cy="338554"/>
              </a:xfrm>
              <a:prstGeom prst="rect">
                <a:avLst/>
              </a:prstGeom>
              <a:noFill/>
            </p:spPr>
            <p:txBody>
              <a:bodyPr wrap="none" rtlCol="0">
                <a:spAutoFit/>
              </a:bodyPr>
              <a:lstStyle/>
              <a:p>
                <a:r>
                  <a:rPr lang="en-GB" sz="1600" dirty="0"/>
                  <a:t>parameter </a:t>
                </a:r>
                <a14:m>
                  <m:oMath xmlns:m="http://schemas.openxmlformats.org/officeDocument/2006/math">
                    <m:r>
                      <a:rPr lang="en-GB" sz="1600" b="0" i="1" smtClean="0">
                        <a:latin typeface="Cambria Math" panose="02040503050406030204" pitchFamily="18" charset="0"/>
                      </a:rPr>
                      <m:t>𝜃</m:t>
                    </m:r>
                  </m:oMath>
                </a14:m>
                <a:endParaRPr lang="en-GB" sz="1600" dirty="0"/>
              </a:p>
            </p:txBody>
          </p:sp>
        </mc:Choice>
        <mc:Fallback xmlns="">
          <p:sp>
            <p:nvSpPr>
              <p:cNvPr id="236" name="TextBox 235">
                <a:extLst>
                  <a:ext uri="{FF2B5EF4-FFF2-40B4-BE49-F238E27FC236}">
                    <a16:creationId xmlns:a16="http://schemas.microsoft.com/office/drawing/2014/main" id="{7DACFA40-6DF6-AD9B-1321-3F60F14316CD}"/>
                  </a:ext>
                </a:extLst>
              </p:cNvPr>
              <p:cNvSpPr txBox="1">
                <a:spLocks noRot="1" noChangeAspect="1" noMove="1" noResize="1" noEditPoints="1" noAdjustHandles="1" noChangeArrowheads="1" noChangeShapeType="1" noTextEdit="1"/>
              </p:cNvSpPr>
              <p:nvPr/>
            </p:nvSpPr>
            <p:spPr>
              <a:xfrm>
                <a:off x="9220379" y="5316371"/>
                <a:ext cx="1299971" cy="338554"/>
              </a:xfrm>
              <a:prstGeom prst="rect">
                <a:avLst/>
              </a:prstGeom>
              <a:blipFill>
                <a:blip r:embed="rId7"/>
                <a:stretch>
                  <a:fillRect l="-2817" t="-5357"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DC6AD0DA-8F22-B0F7-E257-762886E1B6A9}"/>
                  </a:ext>
                </a:extLst>
              </p:cNvPr>
              <p:cNvSpPr txBox="1"/>
              <p:nvPr/>
            </p:nvSpPr>
            <p:spPr>
              <a:xfrm rot="16200000">
                <a:off x="7885186" y="3550146"/>
                <a:ext cx="742639" cy="338554"/>
              </a:xfrm>
              <a:prstGeom prst="rect">
                <a:avLst/>
              </a:prstGeom>
              <a:noFill/>
            </p:spPr>
            <p:txBody>
              <a:bodyPr wrap="none" rtlCol="0">
                <a:spAutoFit/>
              </a:bodyPr>
              <a:lstStyle/>
              <a:p>
                <a:r>
                  <a:rPr lang="en-GB" sz="1600" dirty="0"/>
                  <a:t>loss </a:t>
                </a:r>
                <a14:m>
                  <m:oMath xmlns:m="http://schemas.openxmlformats.org/officeDocument/2006/math">
                    <m:r>
                      <a:rPr lang="en-GB" sz="1600" b="0" i="1" smtClean="0">
                        <a:latin typeface="Cambria Math" panose="02040503050406030204" pitchFamily="18" charset="0"/>
                      </a:rPr>
                      <m:t>ℒ</m:t>
                    </m:r>
                  </m:oMath>
                </a14:m>
                <a:endParaRPr lang="en-GB" sz="1600" dirty="0"/>
              </a:p>
            </p:txBody>
          </p:sp>
        </mc:Choice>
        <mc:Fallback xmlns="">
          <p:sp>
            <p:nvSpPr>
              <p:cNvPr id="237" name="TextBox 236">
                <a:extLst>
                  <a:ext uri="{FF2B5EF4-FFF2-40B4-BE49-F238E27FC236}">
                    <a16:creationId xmlns:a16="http://schemas.microsoft.com/office/drawing/2014/main" id="{DC6AD0DA-8F22-B0F7-E257-762886E1B6A9}"/>
                  </a:ext>
                </a:extLst>
              </p:cNvPr>
              <p:cNvSpPr txBox="1">
                <a:spLocks noRot="1" noChangeAspect="1" noMove="1" noResize="1" noEditPoints="1" noAdjustHandles="1" noChangeArrowheads="1" noChangeShapeType="1" noTextEdit="1"/>
              </p:cNvSpPr>
              <p:nvPr/>
            </p:nvSpPr>
            <p:spPr>
              <a:xfrm rot="16200000">
                <a:off x="7885186" y="3550146"/>
                <a:ext cx="742639" cy="338554"/>
              </a:xfrm>
              <a:prstGeom prst="rect">
                <a:avLst/>
              </a:prstGeom>
              <a:blipFill>
                <a:blip r:embed="rId8"/>
                <a:stretch>
                  <a:fillRect l="-5455" r="-23636" b="-4918"/>
                </a:stretch>
              </a:blipFill>
            </p:spPr>
            <p:txBody>
              <a:bodyPr/>
              <a:lstStyle/>
              <a:p>
                <a:r>
                  <a:rPr lang="en-GB">
                    <a:noFill/>
                  </a:rPr>
                  <a:t> </a:t>
                </a:r>
              </a:p>
            </p:txBody>
          </p:sp>
        </mc:Fallback>
      </mc:AlternateContent>
      <p:sp>
        <p:nvSpPr>
          <p:cNvPr id="239" name="Rectangle: Rounded Corners 238">
            <a:extLst>
              <a:ext uri="{FF2B5EF4-FFF2-40B4-BE49-F238E27FC236}">
                <a16:creationId xmlns:a16="http://schemas.microsoft.com/office/drawing/2014/main" id="{5CF750CA-E0AE-F096-F226-62E55F4F648A}"/>
              </a:ext>
            </a:extLst>
          </p:cNvPr>
          <p:cNvSpPr/>
          <p:nvPr/>
        </p:nvSpPr>
        <p:spPr>
          <a:xfrm>
            <a:off x="784345" y="5810362"/>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sz="2000" dirty="0">
                <a:solidFill>
                  <a:schemeClr val="tx1"/>
                </a:solidFill>
              </a:rPr>
              <a:t>The learning rate can have a very large impact on final model performance.</a:t>
            </a:r>
            <a:br>
              <a:rPr lang="en-GB" sz="2000" dirty="0">
                <a:solidFill>
                  <a:schemeClr val="tx1"/>
                </a:solidFill>
              </a:rPr>
            </a:br>
            <a:r>
              <a:rPr lang="en-GB" sz="2000" dirty="0">
                <a:solidFill>
                  <a:schemeClr val="tx1"/>
                </a:solidFill>
              </a:rPr>
              <a:t>It should always be chosen appropriately.</a:t>
            </a:r>
          </a:p>
        </p:txBody>
      </p:sp>
    </p:spTree>
    <p:extLst>
      <p:ext uri="{BB962C8B-B14F-4D97-AF65-F5344CB8AC3E}">
        <p14:creationId xmlns:p14="http://schemas.microsoft.com/office/powerpoint/2010/main" val="22153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0"/>
                            </p:stCondLst>
                            <p:childTnLst>
                              <p:par>
                                <p:cTn id="8" presetID="22" presetClass="entr" presetSubtype="2" fill="hold" nodeType="afterEffect">
                                  <p:stCondLst>
                                    <p:cond delay="0"/>
                                  </p:stCondLst>
                                  <p:childTnLst>
                                    <p:set>
                                      <p:cBhvr>
                                        <p:cTn id="9" dur="1" fill="hold">
                                          <p:stCondLst>
                                            <p:cond delay="0"/>
                                          </p:stCondLst>
                                        </p:cTn>
                                        <p:tgtEl>
                                          <p:spTgt spid="202"/>
                                        </p:tgtEl>
                                        <p:attrNameLst>
                                          <p:attrName>style.visibility</p:attrName>
                                        </p:attrNameLst>
                                      </p:cBhvr>
                                      <p:to>
                                        <p:strVal val="visible"/>
                                      </p:to>
                                    </p:set>
                                    <p:animEffect transition="in" filter="wipe(right)">
                                      <p:cBhvr>
                                        <p:cTn id="10" dur="500"/>
                                        <p:tgtEl>
                                          <p:spTgt spid="20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93"/>
                                        </p:tgtEl>
                                        <p:attrNameLst>
                                          <p:attrName>style.visibility</p:attrName>
                                        </p:attrNameLst>
                                      </p:cBhvr>
                                      <p:to>
                                        <p:strVal val="visible"/>
                                      </p:to>
                                    </p:set>
                                  </p:childTnLst>
                                </p:cTn>
                              </p:par>
                            </p:childTnLst>
                          </p:cTn>
                        </p:par>
                        <p:par>
                          <p:cTn id="14" fill="hold">
                            <p:stCondLst>
                              <p:cond delay="500"/>
                            </p:stCondLst>
                            <p:childTnLst>
                              <p:par>
                                <p:cTn id="15" presetID="22" presetClass="entr" presetSubtype="2" fill="hold" nodeType="afterEffect">
                                  <p:stCondLst>
                                    <p:cond delay="0"/>
                                  </p:stCondLst>
                                  <p:childTnLst>
                                    <p:set>
                                      <p:cBhvr>
                                        <p:cTn id="16" dur="1" fill="hold">
                                          <p:stCondLst>
                                            <p:cond delay="0"/>
                                          </p:stCondLst>
                                        </p:cTn>
                                        <p:tgtEl>
                                          <p:spTgt spid="206"/>
                                        </p:tgtEl>
                                        <p:attrNameLst>
                                          <p:attrName>style.visibility</p:attrName>
                                        </p:attrNameLst>
                                      </p:cBhvr>
                                      <p:to>
                                        <p:strVal val="visible"/>
                                      </p:to>
                                    </p:set>
                                    <p:animEffect transition="in" filter="wipe(right)">
                                      <p:cBhvr>
                                        <p:cTn id="17" dur="500"/>
                                        <p:tgtEl>
                                          <p:spTgt spid="206"/>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Effect transition="in" filter="wipe(right)">
                                      <p:cBhvr>
                                        <p:cTn id="24" dur="500"/>
                                        <p:tgtEl>
                                          <p:spTgt spid="210"/>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95"/>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2" fill="hold"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wipe(right)">
                                      <p:cBhvr>
                                        <p:cTn id="31" dur="500"/>
                                        <p:tgtEl>
                                          <p:spTgt spid="215"/>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196"/>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219"/>
                                        </p:tgtEl>
                                        <p:attrNameLst>
                                          <p:attrName>style.visibility</p:attrName>
                                        </p:attrNameLst>
                                      </p:cBhvr>
                                      <p:to>
                                        <p:strVal val="visible"/>
                                      </p:to>
                                    </p:set>
                                    <p:animEffect transition="in" filter="wipe(right)">
                                      <p:cBhvr>
                                        <p:cTn id="38" dur="500"/>
                                        <p:tgtEl>
                                          <p:spTgt spid="219"/>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197"/>
                                        </p:tgtEl>
                                        <p:attrNameLst>
                                          <p:attrName>style.visibility</p:attrName>
                                        </p:attrNameLst>
                                      </p:cBhvr>
                                      <p:to>
                                        <p:strVal val="visible"/>
                                      </p:to>
                                    </p:set>
                                  </p:childTnLst>
                                </p:cTn>
                              </p:par>
                            </p:childTnLst>
                          </p:cTn>
                        </p:par>
                        <p:par>
                          <p:cTn id="42" fill="hold">
                            <p:stCondLst>
                              <p:cond delay="2500"/>
                            </p:stCondLst>
                            <p:childTnLst>
                              <p:par>
                                <p:cTn id="43" presetID="22" presetClass="entr" presetSubtype="2" fill="hold" nodeType="afterEffect">
                                  <p:stCondLst>
                                    <p:cond delay="0"/>
                                  </p:stCondLst>
                                  <p:childTnLst>
                                    <p:set>
                                      <p:cBhvr>
                                        <p:cTn id="44" dur="1" fill="hold">
                                          <p:stCondLst>
                                            <p:cond delay="0"/>
                                          </p:stCondLst>
                                        </p:cTn>
                                        <p:tgtEl>
                                          <p:spTgt spid="223"/>
                                        </p:tgtEl>
                                        <p:attrNameLst>
                                          <p:attrName>style.visibility</p:attrName>
                                        </p:attrNameLst>
                                      </p:cBhvr>
                                      <p:to>
                                        <p:strVal val="visible"/>
                                      </p:to>
                                    </p:set>
                                    <p:animEffect transition="in" filter="wipe(right)">
                                      <p:cBhvr>
                                        <p:cTn id="45" dur="500"/>
                                        <p:tgtEl>
                                          <p:spTgt spid="223"/>
                                        </p:tgtEl>
                                      </p:cBhvr>
                                    </p:animEffect>
                                  </p:childTnLst>
                                </p:cTn>
                              </p:par>
                            </p:childTnLst>
                          </p:cTn>
                        </p:par>
                        <p:par>
                          <p:cTn id="46" fill="hold">
                            <p:stCondLst>
                              <p:cond delay="3000"/>
                            </p:stCondLst>
                            <p:childTnLst>
                              <p:par>
                                <p:cTn id="47" presetID="1" presetClass="entr" presetSubtype="0" fill="hold" grpId="0" nodeType="afterEffect">
                                  <p:stCondLst>
                                    <p:cond delay="0"/>
                                  </p:stCondLst>
                                  <p:childTnLst>
                                    <p:set>
                                      <p:cBhvr>
                                        <p:cTn id="48" dur="1" fill="hold">
                                          <p:stCondLst>
                                            <p:cond delay="0"/>
                                          </p:stCondLst>
                                        </p:cTn>
                                        <p:tgtEl>
                                          <p:spTgt spid="198"/>
                                        </p:tgtEl>
                                        <p:attrNameLst>
                                          <p:attrName>style.visibility</p:attrName>
                                        </p:attrNameLst>
                                      </p:cBhvr>
                                      <p:to>
                                        <p:strVal val="visible"/>
                                      </p:to>
                                    </p:set>
                                  </p:childTnLst>
                                </p:cTn>
                              </p:par>
                            </p:childTnLst>
                          </p:cTn>
                        </p:par>
                        <p:par>
                          <p:cTn id="49" fill="hold">
                            <p:stCondLst>
                              <p:cond delay="3000"/>
                            </p:stCondLst>
                            <p:childTnLst>
                              <p:par>
                                <p:cTn id="50" presetID="22" presetClass="entr" presetSubtype="2" fill="hold" nodeType="afterEffect">
                                  <p:stCondLst>
                                    <p:cond delay="0"/>
                                  </p:stCondLst>
                                  <p:childTnLst>
                                    <p:set>
                                      <p:cBhvr>
                                        <p:cTn id="51" dur="1" fill="hold">
                                          <p:stCondLst>
                                            <p:cond delay="0"/>
                                          </p:stCondLst>
                                        </p:cTn>
                                        <p:tgtEl>
                                          <p:spTgt spid="226"/>
                                        </p:tgtEl>
                                        <p:attrNameLst>
                                          <p:attrName>style.visibility</p:attrName>
                                        </p:attrNameLst>
                                      </p:cBhvr>
                                      <p:to>
                                        <p:strVal val="visible"/>
                                      </p:to>
                                    </p:set>
                                    <p:animEffect transition="in" filter="wipe(right)">
                                      <p:cBhvr>
                                        <p:cTn id="52" dur="500"/>
                                        <p:tgtEl>
                                          <p:spTgt spid="226"/>
                                        </p:tgtEl>
                                      </p:cBhvr>
                                    </p:animEffect>
                                  </p:childTnLst>
                                </p:cTn>
                              </p:par>
                            </p:childTnLst>
                          </p:cTn>
                        </p:par>
                        <p:par>
                          <p:cTn id="53" fill="hold">
                            <p:stCondLst>
                              <p:cond delay="3500"/>
                            </p:stCondLst>
                            <p:childTnLst>
                              <p:par>
                                <p:cTn id="54" presetID="1" presetClass="entr" presetSubtype="0" fill="hold" grpId="0" nodeType="afterEffect">
                                  <p:stCondLst>
                                    <p:cond delay="0"/>
                                  </p:stCondLst>
                                  <p:childTnLst>
                                    <p:set>
                                      <p:cBhvr>
                                        <p:cTn id="55" dur="1" fill="hold">
                                          <p:stCondLst>
                                            <p:cond delay="0"/>
                                          </p:stCondLst>
                                        </p:cTn>
                                        <p:tgtEl>
                                          <p:spTgt spid="199"/>
                                        </p:tgtEl>
                                        <p:attrNameLst>
                                          <p:attrName>style.visibility</p:attrName>
                                        </p:attrNameLst>
                                      </p:cBhvr>
                                      <p:to>
                                        <p:strVal val="visible"/>
                                      </p:to>
                                    </p:set>
                                  </p:childTnLst>
                                </p:cTn>
                              </p:par>
                            </p:childTnLst>
                          </p:cTn>
                        </p:par>
                        <p:par>
                          <p:cTn id="56" fill="hold">
                            <p:stCondLst>
                              <p:cond delay="3500"/>
                            </p:stCondLst>
                            <p:childTnLst>
                              <p:par>
                                <p:cTn id="57" presetID="22" presetClass="entr" presetSubtype="2" fill="hold" nodeType="afterEffect">
                                  <p:stCondLst>
                                    <p:cond delay="0"/>
                                  </p:stCondLst>
                                  <p:childTnLst>
                                    <p:set>
                                      <p:cBhvr>
                                        <p:cTn id="58" dur="1" fill="hold">
                                          <p:stCondLst>
                                            <p:cond delay="0"/>
                                          </p:stCondLst>
                                        </p:cTn>
                                        <p:tgtEl>
                                          <p:spTgt spid="229"/>
                                        </p:tgtEl>
                                        <p:attrNameLst>
                                          <p:attrName>style.visibility</p:attrName>
                                        </p:attrNameLst>
                                      </p:cBhvr>
                                      <p:to>
                                        <p:strVal val="visible"/>
                                      </p:to>
                                    </p:set>
                                    <p:animEffect transition="in" filter="wipe(right)">
                                      <p:cBhvr>
                                        <p:cTn id="59" dur="500"/>
                                        <p:tgtEl>
                                          <p:spTgt spid="229"/>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childTnLst>
                                </p:cTn>
                              </p:par>
                            </p:childTnLst>
                          </p:cTn>
                        </p:par>
                        <p:par>
                          <p:cTn id="64" fill="hold">
                            <p:stCondLst>
                              <p:cond delay="0"/>
                            </p:stCondLst>
                            <p:childTnLst>
                              <p:par>
                                <p:cTn id="65" presetID="22" presetClass="entr" presetSubtype="1" fill="hold"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par>
                          <p:cTn id="71" fill="hold">
                            <p:stCondLst>
                              <p:cond delay="500"/>
                            </p:stCondLst>
                            <p:childTnLst>
                              <p:par>
                                <p:cTn id="72" presetID="22" presetClass="entr" presetSubtype="1" fill="hold" nodeType="after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wipe(up)">
                                      <p:cBhvr>
                                        <p:cTn id="74" dur="500"/>
                                        <p:tgtEl>
                                          <p:spTgt spid="43"/>
                                        </p:tgtEl>
                                      </p:cBhvr>
                                    </p:animEffect>
                                  </p:childTnLst>
                                </p:cTn>
                              </p:par>
                            </p:childTnLst>
                          </p:cTn>
                        </p:par>
                        <p:par>
                          <p:cTn id="75" fill="hold">
                            <p:stCondLst>
                              <p:cond delay="1000"/>
                            </p:stCondLst>
                            <p:childTnLst>
                              <p:par>
                                <p:cTn id="76" presetID="1" presetClass="entr" presetSubtype="0" fill="hold" grpId="0" nodeType="afterEffect">
                                  <p:stCondLst>
                                    <p:cond delay="0"/>
                                  </p:stCondLst>
                                  <p:childTnLst>
                                    <p:set>
                                      <p:cBhvr>
                                        <p:cTn id="77" dur="1" fill="hold">
                                          <p:stCondLst>
                                            <p:cond delay="0"/>
                                          </p:stCondLst>
                                        </p:cTn>
                                        <p:tgtEl>
                                          <p:spTgt spid="17"/>
                                        </p:tgtEl>
                                        <p:attrNameLst>
                                          <p:attrName>style.visibility</p:attrName>
                                        </p:attrNameLst>
                                      </p:cBhvr>
                                      <p:to>
                                        <p:strVal val="visible"/>
                                      </p:to>
                                    </p:set>
                                  </p:childTnLst>
                                </p:cTn>
                              </p:par>
                            </p:childTnLst>
                          </p:cTn>
                        </p:par>
                        <p:par>
                          <p:cTn id="78" fill="hold">
                            <p:stCondLst>
                              <p:cond delay="1000"/>
                            </p:stCondLst>
                            <p:childTnLst>
                              <p:par>
                                <p:cTn id="79" presetID="22" presetClass="entr" presetSubtype="1" fill="hold" nodeType="after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wipe(up)">
                                      <p:cBhvr>
                                        <p:cTn id="81" dur="500"/>
                                        <p:tgtEl>
                                          <p:spTgt spid="46"/>
                                        </p:tgtEl>
                                      </p:cBhvr>
                                    </p:animEffect>
                                  </p:childTnLst>
                                </p:cTn>
                              </p:par>
                            </p:childTnLst>
                          </p:cTn>
                        </p:par>
                        <p:par>
                          <p:cTn id="82" fill="hold">
                            <p:stCondLst>
                              <p:cond delay="1500"/>
                            </p:stCondLst>
                            <p:childTnLst>
                              <p:par>
                                <p:cTn id="83" presetID="1" presetClass="entr" presetSubtype="0"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par>
                          <p:cTn id="85" fill="hold">
                            <p:stCondLst>
                              <p:cond delay="1500"/>
                            </p:stCondLst>
                            <p:childTnLst>
                              <p:par>
                                <p:cTn id="86" presetID="22" presetClass="entr" presetSubtype="1" fill="hold" nodeType="after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wipe(up)">
                                      <p:cBhvr>
                                        <p:cTn id="88" dur="500"/>
                                        <p:tgtEl>
                                          <p:spTgt spid="49"/>
                                        </p:tgtEl>
                                      </p:cBhvr>
                                    </p:animEffect>
                                  </p:childTnLst>
                                </p:cTn>
                              </p:par>
                            </p:childTnLst>
                          </p:cTn>
                        </p:par>
                        <p:par>
                          <p:cTn id="89" fill="hold">
                            <p:stCondLst>
                              <p:cond delay="2000"/>
                            </p:stCondLst>
                            <p:childTnLst>
                              <p:par>
                                <p:cTn id="90" presetID="1" presetClass="entr" presetSubtype="0" fill="hold" grpId="0" nodeType="afterEffect">
                                  <p:stCondLst>
                                    <p:cond delay="0"/>
                                  </p:stCondLst>
                                  <p:childTnLst>
                                    <p:set>
                                      <p:cBhvr>
                                        <p:cTn id="91" dur="1" fill="hold">
                                          <p:stCondLst>
                                            <p:cond delay="0"/>
                                          </p:stCondLst>
                                        </p:cTn>
                                        <p:tgtEl>
                                          <p:spTgt spid="19"/>
                                        </p:tgtEl>
                                        <p:attrNameLst>
                                          <p:attrName>style.visibility</p:attrName>
                                        </p:attrNameLst>
                                      </p:cBhvr>
                                      <p:to>
                                        <p:strVal val="visible"/>
                                      </p:to>
                                    </p:set>
                                  </p:childTnLst>
                                </p:cTn>
                              </p:par>
                            </p:childTnLst>
                          </p:cTn>
                        </p:par>
                        <p:par>
                          <p:cTn id="92" fill="hold">
                            <p:stCondLst>
                              <p:cond delay="2000"/>
                            </p:stCondLst>
                            <p:childTnLst>
                              <p:par>
                                <p:cTn id="93" presetID="22" presetClass="entr" presetSubtype="1" fill="hold" nodeType="after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up)">
                                      <p:cBhvr>
                                        <p:cTn id="95" dur="500"/>
                                        <p:tgtEl>
                                          <p:spTgt spid="52"/>
                                        </p:tgtEl>
                                      </p:cBhvr>
                                    </p:animEffect>
                                  </p:childTnLst>
                                </p:cTn>
                              </p:par>
                            </p:childTnLst>
                          </p:cTn>
                        </p:par>
                        <p:par>
                          <p:cTn id="96" fill="hold">
                            <p:stCondLst>
                              <p:cond delay="2500"/>
                            </p:stCondLst>
                            <p:childTnLst>
                              <p:par>
                                <p:cTn id="97" presetID="1" presetClass="entr" presetSubtype="0" fill="hold" grpId="0" nodeType="afterEffect">
                                  <p:stCondLst>
                                    <p:cond delay="0"/>
                                  </p:stCondLst>
                                  <p:childTnLst>
                                    <p:set>
                                      <p:cBhvr>
                                        <p:cTn id="98" dur="1" fill="hold">
                                          <p:stCondLst>
                                            <p:cond delay="0"/>
                                          </p:stCondLst>
                                        </p:cTn>
                                        <p:tgtEl>
                                          <p:spTgt spid="21"/>
                                        </p:tgtEl>
                                        <p:attrNameLst>
                                          <p:attrName>style.visibility</p:attrName>
                                        </p:attrNameLst>
                                      </p:cBhvr>
                                      <p:to>
                                        <p:strVal val="visible"/>
                                      </p:to>
                                    </p:set>
                                  </p:childTnLst>
                                </p:cTn>
                              </p:par>
                            </p:childTnLst>
                          </p:cTn>
                        </p:par>
                        <p:par>
                          <p:cTn id="99" fill="hold">
                            <p:stCondLst>
                              <p:cond delay="2500"/>
                            </p:stCondLst>
                            <p:childTnLst>
                              <p:par>
                                <p:cTn id="100" presetID="22" presetClass="entr" presetSubtype="1" fill="hold" nodeType="after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wipe(up)">
                                      <p:cBhvr>
                                        <p:cTn id="102" dur="500"/>
                                        <p:tgtEl>
                                          <p:spTgt spid="55"/>
                                        </p:tgtEl>
                                      </p:cBhvr>
                                    </p:animEffect>
                                  </p:childTnLst>
                                </p:cTn>
                              </p:par>
                            </p:childTnLst>
                          </p:cTn>
                        </p:par>
                        <p:par>
                          <p:cTn id="103" fill="hold">
                            <p:stCondLst>
                              <p:cond delay="3000"/>
                            </p:stCondLst>
                            <p:childTnLst>
                              <p:par>
                                <p:cTn id="104" presetID="1" presetClass="entr" presetSubtype="0" fill="hold" grpId="0" nodeType="afterEffect">
                                  <p:stCondLst>
                                    <p:cond delay="0"/>
                                  </p:stCondLst>
                                  <p:childTnLst>
                                    <p:set>
                                      <p:cBhvr>
                                        <p:cTn id="105" dur="1" fill="hold">
                                          <p:stCondLst>
                                            <p:cond delay="0"/>
                                          </p:stCondLst>
                                        </p:cTn>
                                        <p:tgtEl>
                                          <p:spTgt spid="22"/>
                                        </p:tgtEl>
                                        <p:attrNameLst>
                                          <p:attrName>style.visibility</p:attrName>
                                        </p:attrNameLst>
                                      </p:cBhvr>
                                      <p:to>
                                        <p:strVal val="visible"/>
                                      </p:to>
                                    </p:set>
                                  </p:childTnLst>
                                </p:cTn>
                              </p:par>
                            </p:childTnLst>
                          </p:cTn>
                        </p:par>
                        <p:par>
                          <p:cTn id="106" fill="hold">
                            <p:stCondLst>
                              <p:cond delay="3000"/>
                            </p:stCondLst>
                            <p:childTnLst>
                              <p:par>
                                <p:cTn id="107" presetID="22" presetClass="entr" presetSubtype="1" fill="hold" nodeType="after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wipe(up)">
                                      <p:cBhvr>
                                        <p:cTn id="109" dur="500"/>
                                        <p:tgtEl>
                                          <p:spTgt spid="62"/>
                                        </p:tgtEl>
                                      </p:cBhvr>
                                    </p:animEffect>
                                  </p:childTnLst>
                                </p:cTn>
                              </p:par>
                            </p:childTnLst>
                          </p:cTn>
                        </p:par>
                        <p:par>
                          <p:cTn id="110" fill="hold">
                            <p:stCondLst>
                              <p:cond delay="3500"/>
                            </p:stCondLst>
                            <p:childTnLst>
                              <p:par>
                                <p:cTn id="111" presetID="1" presetClass="entr" presetSubtype="0"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childTnLst>
                                </p:cTn>
                              </p:par>
                            </p:childTnLst>
                          </p:cTn>
                        </p:par>
                        <p:par>
                          <p:cTn id="113" fill="hold">
                            <p:stCondLst>
                              <p:cond delay="3500"/>
                            </p:stCondLst>
                            <p:childTnLst>
                              <p:par>
                                <p:cTn id="114" presetID="22" presetClass="entr" presetSubtype="1" fill="hold" nodeType="after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up)">
                                      <p:cBhvr>
                                        <p:cTn id="116" dur="500"/>
                                        <p:tgtEl>
                                          <p:spTgt spid="66"/>
                                        </p:tgtEl>
                                      </p:cBhvr>
                                    </p:animEffect>
                                  </p:childTnLst>
                                </p:cTn>
                              </p:par>
                            </p:childTnLst>
                          </p:cTn>
                        </p:par>
                        <p:par>
                          <p:cTn id="117" fill="hold">
                            <p:stCondLst>
                              <p:cond delay="4000"/>
                            </p:stCondLst>
                            <p:childTnLst>
                              <p:par>
                                <p:cTn id="118" presetID="1" presetClass="entr" presetSubtype="0" fill="hold" grpId="0" nodeType="afterEffect">
                                  <p:stCondLst>
                                    <p:cond delay="0"/>
                                  </p:stCondLst>
                                  <p:childTnLst>
                                    <p:set>
                                      <p:cBhvr>
                                        <p:cTn id="119" dur="1" fill="hold">
                                          <p:stCondLst>
                                            <p:cond delay="0"/>
                                          </p:stCondLst>
                                        </p:cTn>
                                        <p:tgtEl>
                                          <p:spTgt spid="24"/>
                                        </p:tgtEl>
                                        <p:attrNameLst>
                                          <p:attrName>style.visibility</p:attrName>
                                        </p:attrNameLst>
                                      </p:cBhvr>
                                      <p:to>
                                        <p:strVal val="visible"/>
                                      </p:to>
                                    </p:set>
                                  </p:childTnLst>
                                </p:cTn>
                              </p:par>
                            </p:childTnLst>
                          </p:cTn>
                        </p:par>
                        <p:par>
                          <p:cTn id="120" fill="hold">
                            <p:stCondLst>
                              <p:cond delay="4000"/>
                            </p:stCondLst>
                            <p:childTnLst>
                              <p:par>
                                <p:cTn id="121" presetID="22" presetClass="entr" presetSubtype="1"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animEffect transition="in" filter="wipe(up)">
                                      <p:cBhvr>
                                        <p:cTn id="123" dur="500"/>
                                        <p:tgtEl>
                                          <p:spTgt spid="69"/>
                                        </p:tgtEl>
                                      </p:cBhvr>
                                    </p:animEffect>
                                  </p:childTnLst>
                                </p:cTn>
                              </p:par>
                            </p:childTnLst>
                          </p:cTn>
                        </p:par>
                        <p:par>
                          <p:cTn id="124" fill="hold">
                            <p:stCondLst>
                              <p:cond delay="4500"/>
                            </p:stCondLst>
                            <p:childTnLst>
                              <p:par>
                                <p:cTn id="125" presetID="1" presetClass="entr" presetSubtype="0"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childTnLst>
                                </p:cTn>
                              </p:par>
                            </p:childTnLst>
                          </p:cTn>
                        </p:par>
                        <p:par>
                          <p:cTn id="127" fill="hold">
                            <p:stCondLst>
                              <p:cond delay="4500"/>
                            </p:stCondLst>
                            <p:childTnLst>
                              <p:par>
                                <p:cTn id="128" presetID="22" presetClass="entr" presetSubtype="1" fill="hold" nodeType="after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wipe(up)">
                                      <p:cBhvr>
                                        <p:cTn id="130" dur="500"/>
                                        <p:tgtEl>
                                          <p:spTgt spid="72"/>
                                        </p:tgtEl>
                                      </p:cBhvr>
                                    </p:animEffect>
                                  </p:childTnLst>
                                </p:cTn>
                              </p:par>
                            </p:childTnLst>
                          </p:cTn>
                        </p:par>
                        <p:par>
                          <p:cTn id="131" fill="hold">
                            <p:stCondLst>
                              <p:cond delay="5000"/>
                            </p:stCondLst>
                            <p:childTnLst>
                              <p:par>
                                <p:cTn id="132" presetID="1" presetClass="entr" presetSubtype="0" fill="hold" grpId="0" nodeType="afterEffect">
                                  <p:stCondLst>
                                    <p:cond delay="0"/>
                                  </p:stCondLst>
                                  <p:childTnLst>
                                    <p:set>
                                      <p:cBhvr>
                                        <p:cTn id="133" dur="1" fill="hold">
                                          <p:stCondLst>
                                            <p:cond delay="0"/>
                                          </p:stCondLst>
                                        </p:cTn>
                                        <p:tgtEl>
                                          <p:spTgt spid="26"/>
                                        </p:tgtEl>
                                        <p:attrNameLst>
                                          <p:attrName>style.visibility</p:attrName>
                                        </p:attrNameLst>
                                      </p:cBhvr>
                                      <p:to>
                                        <p:strVal val="visible"/>
                                      </p:to>
                                    </p:set>
                                  </p:childTnLst>
                                </p:cTn>
                              </p:par>
                            </p:childTnLst>
                          </p:cTn>
                        </p:par>
                        <p:par>
                          <p:cTn id="134" fill="hold">
                            <p:stCondLst>
                              <p:cond delay="5000"/>
                            </p:stCondLst>
                            <p:childTnLst>
                              <p:par>
                                <p:cTn id="135" presetID="22" presetClass="entr" presetSubtype="1" fill="hold" nodeType="afterEffect">
                                  <p:stCondLst>
                                    <p:cond delay="0"/>
                                  </p:stCondLst>
                                  <p:childTnLst>
                                    <p:set>
                                      <p:cBhvr>
                                        <p:cTn id="136" dur="1" fill="hold">
                                          <p:stCondLst>
                                            <p:cond delay="0"/>
                                          </p:stCondLst>
                                        </p:cTn>
                                        <p:tgtEl>
                                          <p:spTgt spid="76"/>
                                        </p:tgtEl>
                                        <p:attrNameLst>
                                          <p:attrName>style.visibility</p:attrName>
                                        </p:attrNameLst>
                                      </p:cBhvr>
                                      <p:to>
                                        <p:strVal val="visible"/>
                                      </p:to>
                                    </p:set>
                                    <p:animEffect transition="in" filter="wipe(up)">
                                      <p:cBhvr>
                                        <p:cTn id="137" dur="500"/>
                                        <p:tgtEl>
                                          <p:spTgt spid="76"/>
                                        </p:tgtEl>
                                      </p:cBhvr>
                                    </p:animEffect>
                                  </p:childTnLst>
                                </p:cTn>
                              </p:par>
                            </p:childTnLst>
                          </p:cTn>
                        </p:par>
                        <p:par>
                          <p:cTn id="138" fill="hold">
                            <p:stCondLst>
                              <p:cond delay="5500"/>
                            </p:stCondLst>
                            <p:childTnLst>
                              <p:par>
                                <p:cTn id="139" presetID="1" presetClass="entr" presetSubtype="0" fill="hold" grpId="0" nodeType="afterEffect">
                                  <p:stCondLst>
                                    <p:cond delay="0"/>
                                  </p:stCondLst>
                                  <p:childTnLst>
                                    <p:set>
                                      <p:cBhvr>
                                        <p:cTn id="140" dur="1" fill="hold">
                                          <p:stCondLst>
                                            <p:cond delay="0"/>
                                          </p:stCondLst>
                                        </p:cTn>
                                        <p:tgtEl>
                                          <p:spTgt spid="28"/>
                                        </p:tgtEl>
                                        <p:attrNameLst>
                                          <p:attrName>style.visibility</p:attrName>
                                        </p:attrNameLst>
                                      </p:cBhvr>
                                      <p:to>
                                        <p:strVal val="visible"/>
                                      </p:to>
                                    </p:set>
                                  </p:childTnLst>
                                </p:cTn>
                              </p:par>
                            </p:childTnLst>
                          </p:cTn>
                        </p:par>
                        <p:par>
                          <p:cTn id="141" fill="hold">
                            <p:stCondLst>
                              <p:cond delay="5500"/>
                            </p:stCondLst>
                            <p:childTnLst>
                              <p:par>
                                <p:cTn id="142" presetID="22" presetClass="entr" presetSubtype="1" fill="hold" nodeType="afterEffect">
                                  <p:stCondLst>
                                    <p:cond delay="0"/>
                                  </p:stCondLst>
                                  <p:childTnLst>
                                    <p:set>
                                      <p:cBhvr>
                                        <p:cTn id="143" dur="1" fill="hold">
                                          <p:stCondLst>
                                            <p:cond delay="0"/>
                                          </p:stCondLst>
                                        </p:cTn>
                                        <p:tgtEl>
                                          <p:spTgt spid="79"/>
                                        </p:tgtEl>
                                        <p:attrNameLst>
                                          <p:attrName>style.visibility</p:attrName>
                                        </p:attrNameLst>
                                      </p:cBhvr>
                                      <p:to>
                                        <p:strVal val="visible"/>
                                      </p:to>
                                    </p:set>
                                    <p:animEffect transition="in" filter="wipe(up)">
                                      <p:cBhvr>
                                        <p:cTn id="144" dur="500"/>
                                        <p:tgtEl>
                                          <p:spTgt spid="79"/>
                                        </p:tgtEl>
                                      </p:cBhvr>
                                    </p:animEffect>
                                  </p:childTnLst>
                                </p:cTn>
                              </p:par>
                            </p:childTnLst>
                          </p:cTn>
                        </p:par>
                        <p:par>
                          <p:cTn id="145" fill="hold">
                            <p:stCondLst>
                              <p:cond delay="6000"/>
                            </p:stCondLst>
                            <p:childTnLst>
                              <p:par>
                                <p:cTn id="146" presetID="1" presetClass="entr" presetSubtype="0" fill="hold" grpId="0" nodeType="afterEffect">
                                  <p:stCondLst>
                                    <p:cond delay="0"/>
                                  </p:stCondLst>
                                  <p:childTnLst>
                                    <p:set>
                                      <p:cBhvr>
                                        <p:cTn id="147" dur="1" fill="hold">
                                          <p:stCondLst>
                                            <p:cond delay="0"/>
                                          </p:stCondLst>
                                        </p:cTn>
                                        <p:tgtEl>
                                          <p:spTgt spid="29"/>
                                        </p:tgtEl>
                                        <p:attrNameLst>
                                          <p:attrName>style.visibility</p:attrName>
                                        </p:attrNameLst>
                                      </p:cBhvr>
                                      <p:to>
                                        <p:strVal val="visible"/>
                                      </p:to>
                                    </p:set>
                                  </p:childTnLst>
                                </p:cTn>
                              </p:par>
                            </p:childTnLst>
                          </p:cTn>
                        </p:par>
                        <p:par>
                          <p:cTn id="148" fill="hold">
                            <p:stCondLst>
                              <p:cond delay="6000"/>
                            </p:stCondLst>
                            <p:childTnLst>
                              <p:par>
                                <p:cTn id="149" presetID="22" presetClass="entr" presetSubtype="1" fill="hold" nodeType="afterEffect">
                                  <p:stCondLst>
                                    <p:cond delay="0"/>
                                  </p:stCondLst>
                                  <p:childTnLst>
                                    <p:set>
                                      <p:cBhvr>
                                        <p:cTn id="150" dur="1" fill="hold">
                                          <p:stCondLst>
                                            <p:cond delay="0"/>
                                          </p:stCondLst>
                                        </p:cTn>
                                        <p:tgtEl>
                                          <p:spTgt spid="82"/>
                                        </p:tgtEl>
                                        <p:attrNameLst>
                                          <p:attrName>style.visibility</p:attrName>
                                        </p:attrNameLst>
                                      </p:cBhvr>
                                      <p:to>
                                        <p:strVal val="visible"/>
                                      </p:to>
                                    </p:set>
                                    <p:animEffect transition="in" filter="wipe(up)">
                                      <p:cBhvr>
                                        <p:cTn id="151" dur="500"/>
                                        <p:tgtEl>
                                          <p:spTgt spid="82"/>
                                        </p:tgtEl>
                                      </p:cBhvr>
                                    </p:animEffect>
                                  </p:childTnLst>
                                </p:cTn>
                              </p:par>
                            </p:childTnLst>
                          </p:cTn>
                        </p:par>
                        <p:par>
                          <p:cTn id="152" fill="hold">
                            <p:stCondLst>
                              <p:cond delay="6500"/>
                            </p:stCondLst>
                            <p:childTnLst>
                              <p:par>
                                <p:cTn id="153" presetID="1" presetClass="entr" presetSubtype="0" fill="hold" grpId="0" nodeType="afterEffect">
                                  <p:stCondLst>
                                    <p:cond delay="0"/>
                                  </p:stCondLst>
                                  <p:childTnLst>
                                    <p:set>
                                      <p:cBhvr>
                                        <p:cTn id="154" dur="1" fill="hold">
                                          <p:stCondLst>
                                            <p:cond delay="0"/>
                                          </p:stCondLst>
                                        </p:cTn>
                                        <p:tgtEl>
                                          <p:spTgt spid="30"/>
                                        </p:tgtEl>
                                        <p:attrNameLst>
                                          <p:attrName>style.visibility</p:attrName>
                                        </p:attrNameLst>
                                      </p:cBhvr>
                                      <p:to>
                                        <p:strVal val="visible"/>
                                      </p:to>
                                    </p:set>
                                  </p:childTnLst>
                                </p:cTn>
                              </p:par>
                            </p:childTnLst>
                          </p:cTn>
                        </p:par>
                        <p:par>
                          <p:cTn id="155" fill="hold">
                            <p:stCondLst>
                              <p:cond delay="6500"/>
                            </p:stCondLst>
                            <p:childTnLst>
                              <p:par>
                                <p:cTn id="156" presetID="22" presetClass="entr" presetSubtype="1" fill="hold" nodeType="afterEffect">
                                  <p:stCondLst>
                                    <p:cond delay="0"/>
                                  </p:stCondLst>
                                  <p:childTnLst>
                                    <p:set>
                                      <p:cBhvr>
                                        <p:cTn id="157" dur="1" fill="hold">
                                          <p:stCondLst>
                                            <p:cond delay="0"/>
                                          </p:stCondLst>
                                        </p:cTn>
                                        <p:tgtEl>
                                          <p:spTgt spid="85"/>
                                        </p:tgtEl>
                                        <p:attrNameLst>
                                          <p:attrName>style.visibility</p:attrName>
                                        </p:attrNameLst>
                                      </p:cBhvr>
                                      <p:to>
                                        <p:strVal val="visible"/>
                                      </p:to>
                                    </p:set>
                                    <p:animEffect transition="in" filter="wipe(up)">
                                      <p:cBhvr>
                                        <p:cTn id="158" dur="500"/>
                                        <p:tgtEl>
                                          <p:spTgt spid="85"/>
                                        </p:tgtEl>
                                      </p:cBhvr>
                                    </p:animEffect>
                                  </p:childTnLst>
                                </p:cTn>
                              </p:par>
                            </p:childTnLst>
                          </p:cTn>
                        </p:par>
                        <p:par>
                          <p:cTn id="159" fill="hold">
                            <p:stCondLst>
                              <p:cond delay="7000"/>
                            </p:stCondLst>
                            <p:childTnLst>
                              <p:par>
                                <p:cTn id="160" presetID="1" presetClass="entr" presetSubtype="0" fill="hold" grpId="0" nodeType="afterEffect">
                                  <p:stCondLst>
                                    <p:cond delay="0"/>
                                  </p:stCondLst>
                                  <p:childTnLst>
                                    <p:set>
                                      <p:cBhvr>
                                        <p:cTn id="161" dur="1" fill="hold">
                                          <p:stCondLst>
                                            <p:cond delay="0"/>
                                          </p:stCondLst>
                                        </p:cTn>
                                        <p:tgtEl>
                                          <p:spTgt spid="31"/>
                                        </p:tgtEl>
                                        <p:attrNameLst>
                                          <p:attrName>style.visibility</p:attrName>
                                        </p:attrNameLst>
                                      </p:cBhvr>
                                      <p:to>
                                        <p:strVal val="visible"/>
                                      </p:to>
                                    </p:set>
                                  </p:childTnLst>
                                </p:cTn>
                              </p:par>
                            </p:childTnLst>
                          </p:cTn>
                        </p:par>
                        <p:par>
                          <p:cTn id="162" fill="hold">
                            <p:stCondLst>
                              <p:cond delay="7000"/>
                            </p:stCondLst>
                            <p:childTnLst>
                              <p:par>
                                <p:cTn id="163" presetID="22" presetClass="entr" presetSubtype="1" fill="hold" nodeType="afterEffect">
                                  <p:stCondLst>
                                    <p:cond delay="0"/>
                                  </p:stCondLst>
                                  <p:childTnLst>
                                    <p:set>
                                      <p:cBhvr>
                                        <p:cTn id="164" dur="1" fill="hold">
                                          <p:stCondLst>
                                            <p:cond delay="0"/>
                                          </p:stCondLst>
                                        </p:cTn>
                                        <p:tgtEl>
                                          <p:spTgt spid="88"/>
                                        </p:tgtEl>
                                        <p:attrNameLst>
                                          <p:attrName>style.visibility</p:attrName>
                                        </p:attrNameLst>
                                      </p:cBhvr>
                                      <p:to>
                                        <p:strVal val="visible"/>
                                      </p:to>
                                    </p:set>
                                    <p:animEffect transition="in" filter="wipe(up)">
                                      <p:cBhvr>
                                        <p:cTn id="165" dur="500"/>
                                        <p:tgtEl>
                                          <p:spTgt spid="88"/>
                                        </p:tgtEl>
                                      </p:cBhvr>
                                    </p:animEffect>
                                  </p:childTnLst>
                                </p:cTn>
                              </p:par>
                            </p:childTnLst>
                          </p:cTn>
                        </p:par>
                        <p:par>
                          <p:cTn id="166" fill="hold">
                            <p:stCondLst>
                              <p:cond delay="7500"/>
                            </p:stCondLst>
                            <p:childTnLst>
                              <p:par>
                                <p:cTn id="167" presetID="1" presetClass="entr" presetSubtype="0" fill="hold" grpId="0" nodeType="afterEffect">
                                  <p:stCondLst>
                                    <p:cond delay="0"/>
                                  </p:stCondLst>
                                  <p:childTnLst>
                                    <p:set>
                                      <p:cBhvr>
                                        <p:cTn id="168" dur="1" fill="hold">
                                          <p:stCondLst>
                                            <p:cond delay="0"/>
                                          </p:stCondLst>
                                        </p:cTn>
                                        <p:tgtEl>
                                          <p:spTgt spid="32"/>
                                        </p:tgtEl>
                                        <p:attrNameLst>
                                          <p:attrName>style.visibility</p:attrName>
                                        </p:attrNameLst>
                                      </p:cBhvr>
                                      <p:to>
                                        <p:strVal val="visible"/>
                                      </p:to>
                                    </p:set>
                                  </p:childTnLst>
                                </p:cTn>
                              </p:par>
                            </p:childTnLst>
                          </p:cTn>
                        </p:par>
                        <p:par>
                          <p:cTn id="169" fill="hold">
                            <p:stCondLst>
                              <p:cond delay="7500"/>
                            </p:stCondLst>
                            <p:childTnLst>
                              <p:par>
                                <p:cTn id="170" presetID="22" presetClass="entr" presetSubtype="1" fill="hold" nodeType="afterEffect">
                                  <p:stCondLst>
                                    <p:cond delay="0"/>
                                  </p:stCondLst>
                                  <p:childTnLst>
                                    <p:set>
                                      <p:cBhvr>
                                        <p:cTn id="171" dur="1" fill="hold">
                                          <p:stCondLst>
                                            <p:cond delay="0"/>
                                          </p:stCondLst>
                                        </p:cTn>
                                        <p:tgtEl>
                                          <p:spTgt spid="92"/>
                                        </p:tgtEl>
                                        <p:attrNameLst>
                                          <p:attrName>style.visibility</p:attrName>
                                        </p:attrNameLst>
                                      </p:cBhvr>
                                      <p:to>
                                        <p:strVal val="visible"/>
                                      </p:to>
                                    </p:set>
                                    <p:animEffect transition="in" filter="wipe(up)">
                                      <p:cBhvr>
                                        <p:cTn id="172" dur="500"/>
                                        <p:tgtEl>
                                          <p:spTgt spid="92"/>
                                        </p:tgtEl>
                                      </p:cBhvr>
                                    </p:animEffect>
                                  </p:childTnLst>
                                </p:cTn>
                              </p:par>
                            </p:childTnLst>
                          </p:cTn>
                        </p:par>
                        <p:par>
                          <p:cTn id="173" fill="hold">
                            <p:stCondLst>
                              <p:cond delay="8000"/>
                            </p:stCondLst>
                            <p:childTnLst>
                              <p:par>
                                <p:cTn id="174" presetID="1" presetClass="entr" presetSubtype="0" fill="hold" grpId="0" nodeType="afterEffect">
                                  <p:stCondLst>
                                    <p:cond delay="0"/>
                                  </p:stCondLst>
                                  <p:childTnLst>
                                    <p:set>
                                      <p:cBhvr>
                                        <p:cTn id="175" dur="1" fill="hold">
                                          <p:stCondLst>
                                            <p:cond delay="0"/>
                                          </p:stCondLst>
                                        </p:cTn>
                                        <p:tgtEl>
                                          <p:spTgt spid="33"/>
                                        </p:tgtEl>
                                        <p:attrNameLst>
                                          <p:attrName>style.visibility</p:attrName>
                                        </p:attrNameLst>
                                      </p:cBhvr>
                                      <p:to>
                                        <p:strVal val="visible"/>
                                      </p:to>
                                    </p:set>
                                  </p:childTnLst>
                                </p:cTn>
                              </p:par>
                            </p:childTnLst>
                          </p:cTn>
                        </p:par>
                        <p:par>
                          <p:cTn id="176" fill="hold">
                            <p:stCondLst>
                              <p:cond delay="8000"/>
                            </p:stCondLst>
                            <p:childTnLst>
                              <p:par>
                                <p:cTn id="177" presetID="22" presetClass="entr" presetSubtype="1" fill="hold" nodeType="afterEffect">
                                  <p:stCondLst>
                                    <p:cond delay="0"/>
                                  </p:stCondLst>
                                  <p:childTnLst>
                                    <p:set>
                                      <p:cBhvr>
                                        <p:cTn id="178" dur="1" fill="hold">
                                          <p:stCondLst>
                                            <p:cond delay="0"/>
                                          </p:stCondLst>
                                        </p:cTn>
                                        <p:tgtEl>
                                          <p:spTgt spid="95"/>
                                        </p:tgtEl>
                                        <p:attrNameLst>
                                          <p:attrName>style.visibility</p:attrName>
                                        </p:attrNameLst>
                                      </p:cBhvr>
                                      <p:to>
                                        <p:strVal val="visible"/>
                                      </p:to>
                                    </p:set>
                                    <p:animEffect transition="in" filter="wipe(up)">
                                      <p:cBhvr>
                                        <p:cTn id="179" dur="500"/>
                                        <p:tgtEl>
                                          <p:spTgt spid="95"/>
                                        </p:tgtEl>
                                      </p:cBhvr>
                                    </p:animEffect>
                                  </p:childTnLst>
                                </p:cTn>
                              </p:par>
                            </p:childTnLst>
                          </p:cTn>
                        </p:par>
                        <p:par>
                          <p:cTn id="180" fill="hold">
                            <p:stCondLst>
                              <p:cond delay="8500"/>
                            </p:stCondLst>
                            <p:childTnLst>
                              <p:par>
                                <p:cTn id="181" presetID="1" presetClass="entr" presetSubtype="0" fill="hold" grpId="0" nodeType="afterEffect">
                                  <p:stCondLst>
                                    <p:cond delay="0"/>
                                  </p:stCondLst>
                                  <p:childTnLst>
                                    <p:set>
                                      <p:cBhvr>
                                        <p:cTn id="182" dur="1" fill="hold">
                                          <p:stCondLst>
                                            <p:cond delay="0"/>
                                          </p:stCondLst>
                                        </p:cTn>
                                        <p:tgtEl>
                                          <p:spTgt spid="35"/>
                                        </p:tgtEl>
                                        <p:attrNameLst>
                                          <p:attrName>style.visibility</p:attrName>
                                        </p:attrNameLst>
                                      </p:cBhvr>
                                      <p:to>
                                        <p:strVal val="visible"/>
                                      </p:to>
                                    </p:set>
                                  </p:childTnLst>
                                </p:cTn>
                              </p:par>
                            </p:childTnLst>
                          </p:cTn>
                        </p:par>
                        <p:par>
                          <p:cTn id="183" fill="hold">
                            <p:stCondLst>
                              <p:cond delay="8500"/>
                            </p:stCondLst>
                            <p:childTnLst>
                              <p:par>
                                <p:cTn id="184" presetID="22" presetClass="entr" presetSubtype="1" fill="hold" nodeType="afterEffect">
                                  <p:stCondLst>
                                    <p:cond delay="0"/>
                                  </p:stCondLst>
                                  <p:childTnLst>
                                    <p:set>
                                      <p:cBhvr>
                                        <p:cTn id="185" dur="1" fill="hold">
                                          <p:stCondLst>
                                            <p:cond delay="0"/>
                                          </p:stCondLst>
                                        </p:cTn>
                                        <p:tgtEl>
                                          <p:spTgt spid="100"/>
                                        </p:tgtEl>
                                        <p:attrNameLst>
                                          <p:attrName>style.visibility</p:attrName>
                                        </p:attrNameLst>
                                      </p:cBhvr>
                                      <p:to>
                                        <p:strVal val="visible"/>
                                      </p:to>
                                    </p:set>
                                    <p:animEffect transition="in" filter="wipe(up)">
                                      <p:cBhvr>
                                        <p:cTn id="186" dur="500"/>
                                        <p:tgtEl>
                                          <p:spTgt spid="100"/>
                                        </p:tgtEl>
                                      </p:cBhvr>
                                    </p:animEffect>
                                  </p:childTnLst>
                                </p:cTn>
                              </p:par>
                            </p:childTnLst>
                          </p:cTn>
                        </p:par>
                        <p:par>
                          <p:cTn id="187" fill="hold">
                            <p:stCondLst>
                              <p:cond delay="9000"/>
                            </p:stCondLst>
                            <p:childTnLst>
                              <p:par>
                                <p:cTn id="188" presetID="1" presetClass="entr" presetSubtype="0" fill="hold" grpId="0" nodeType="afterEffect">
                                  <p:stCondLst>
                                    <p:cond delay="0"/>
                                  </p:stCondLst>
                                  <p:childTnLst>
                                    <p:set>
                                      <p:cBhvr>
                                        <p:cTn id="189" dur="1" fill="hold">
                                          <p:stCondLst>
                                            <p:cond delay="0"/>
                                          </p:stCondLst>
                                        </p:cTn>
                                        <p:tgtEl>
                                          <p:spTgt spid="36"/>
                                        </p:tgtEl>
                                        <p:attrNameLst>
                                          <p:attrName>style.visibility</p:attrName>
                                        </p:attrNameLst>
                                      </p:cBhvr>
                                      <p:to>
                                        <p:strVal val="visible"/>
                                      </p:to>
                                    </p:set>
                                  </p:childTnLst>
                                </p:cTn>
                              </p:par>
                            </p:childTnLst>
                          </p:cTn>
                        </p:par>
                        <p:par>
                          <p:cTn id="190" fill="hold">
                            <p:stCondLst>
                              <p:cond delay="9000"/>
                            </p:stCondLst>
                            <p:childTnLst>
                              <p:par>
                                <p:cTn id="191" presetID="22" presetClass="entr" presetSubtype="1" fill="hold" nodeType="afterEffect">
                                  <p:stCondLst>
                                    <p:cond delay="0"/>
                                  </p:stCondLst>
                                  <p:childTnLst>
                                    <p:set>
                                      <p:cBhvr>
                                        <p:cTn id="192" dur="1" fill="hold">
                                          <p:stCondLst>
                                            <p:cond delay="0"/>
                                          </p:stCondLst>
                                        </p:cTn>
                                        <p:tgtEl>
                                          <p:spTgt spid="103"/>
                                        </p:tgtEl>
                                        <p:attrNameLst>
                                          <p:attrName>style.visibility</p:attrName>
                                        </p:attrNameLst>
                                      </p:cBhvr>
                                      <p:to>
                                        <p:strVal val="visible"/>
                                      </p:to>
                                    </p:set>
                                    <p:animEffect transition="in" filter="wipe(up)">
                                      <p:cBhvr>
                                        <p:cTn id="193" dur="500"/>
                                        <p:tgtEl>
                                          <p:spTgt spid="103"/>
                                        </p:tgtEl>
                                      </p:cBhvr>
                                    </p:animEffect>
                                  </p:childTnLst>
                                </p:cTn>
                              </p:par>
                            </p:childTnLst>
                          </p:cTn>
                        </p:par>
                        <p:par>
                          <p:cTn id="194" fill="hold">
                            <p:stCondLst>
                              <p:cond delay="9500"/>
                            </p:stCondLst>
                            <p:childTnLst>
                              <p:par>
                                <p:cTn id="195" presetID="1" presetClass="entr" presetSubtype="0" fill="hold" grpId="0" nodeType="afterEffect">
                                  <p:stCondLst>
                                    <p:cond delay="0"/>
                                  </p:stCondLst>
                                  <p:childTnLst>
                                    <p:set>
                                      <p:cBhvr>
                                        <p:cTn id="196" dur="1" fill="hold">
                                          <p:stCondLst>
                                            <p:cond delay="0"/>
                                          </p:stCondLst>
                                        </p:cTn>
                                        <p:tgtEl>
                                          <p:spTgt spid="37"/>
                                        </p:tgtEl>
                                        <p:attrNameLst>
                                          <p:attrName>style.visibility</p:attrName>
                                        </p:attrNameLst>
                                      </p:cBhvr>
                                      <p:to>
                                        <p:strVal val="visible"/>
                                      </p:to>
                                    </p:set>
                                  </p:childTnLst>
                                </p:cTn>
                              </p:par>
                            </p:childTnLst>
                          </p:cTn>
                        </p:par>
                        <p:par>
                          <p:cTn id="197" fill="hold">
                            <p:stCondLst>
                              <p:cond delay="9500"/>
                            </p:stCondLst>
                            <p:childTnLst>
                              <p:par>
                                <p:cTn id="198" presetID="22" presetClass="entr" presetSubtype="1" fill="hold" nodeType="afterEffect">
                                  <p:stCondLst>
                                    <p:cond delay="0"/>
                                  </p:stCondLst>
                                  <p:childTnLst>
                                    <p:set>
                                      <p:cBhvr>
                                        <p:cTn id="199" dur="1" fill="hold">
                                          <p:stCondLst>
                                            <p:cond delay="0"/>
                                          </p:stCondLst>
                                        </p:cTn>
                                        <p:tgtEl>
                                          <p:spTgt spid="108"/>
                                        </p:tgtEl>
                                        <p:attrNameLst>
                                          <p:attrName>style.visibility</p:attrName>
                                        </p:attrNameLst>
                                      </p:cBhvr>
                                      <p:to>
                                        <p:strVal val="visible"/>
                                      </p:to>
                                    </p:set>
                                    <p:animEffect transition="in" filter="wipe(up)">
                                      <p:cBhvr>
                                        <p:cTn id="200" dur="500"/>
                                        <p:tgtEl>
                                          <p:spTgt spid="108"/>
                                        </p:tgtEl>
                                      </p:cBhvr>
                                    </p:animEffect>
                                  </p:childTnLst>
                                </p:cTn>
                              </p:par>
                            </p:childTnLst>
                          </p:cTn>
                        </p:par>
                      </p:childTnLst>
                    </p:cTn>
                  </p:par>
                  <p:par>
                    <p:cTn id="201" fill="hold">
                      <p:stCondLst>
                        <p:cond delay="indefinite"/>
                      </p:stCondLst>
                      <p:childTnLst>
                        <p:par>
                          <p:cTn id="202" fill="hold">
                            <p:stCondLst>
                              <p:cond delay="0"/>
                            </p:stCondLst>
                            <p:childTnLst>
                              <p:par>
                                <p:cTn id="203" presetID="1" presetClass="entr" presetSubtype="0" fill="hold" grpId="0" nodeType="clickEffect">
                                  <p:stCondLst>
                                    <p:cond delay="0"/>
                                  </p:stCondLst>
                                  <p:childTnLst>
                                    <p:set>
                                      <p:cBhvr>
                                        <p:cTn id="204" dur="1" fill="hold">
                                          <p:stCondLst>
                                            <p:cond delay="0"/>
                                          </p:stCondLst>
                                        </p:cTn>
                                        <p:tgtEl>
                                          <p:spTgt spid="118"/>
                                        </p:tgtEl>
                                        <p:attrNameLst>
                                          <p:attrName>style.visibility</p:attrName>
                                        </p:attrNameLst>
                                      </p:cBhvr>
                                      <p:to>
                                        <p:strVal val="visible"/>
                                      </p:to>
                                    </p:set>
                                  </p:childTnLst>
                                </p:cTn>
                              </p:par>
                            </p:childTnLst>
                          </p:cTn>
                        </p:par>
                        <p:par>
                          <p:cTn id="205" fill="hold">
                            <p:stCondLst>
                              <p:cond delay="0"/>
                            </p:stCondLst>
                            <p:childTnLst>
                              <p:par>
                                <p:cTn id="206" presetID="22" presetClass="entr" presetSubtype="2" fill="hold" nodeType="afterEffect">
                                  <p:stCondLst>
                                    <p:cond delay="0"/>
                                  </p:stCondLst>
                                  <p:childTnLst>
                                    <p:set>
                                      <p:cBhvr>
                                        <p:cTn id="207" dur="1" fill="hold">
                                          <p:stCondLst>
                                            <p:cond delay="0"/>
                                          </p:stCondLst>
                                        </p:cTn>
                                        <p:tgtEl>
                                          <p:spTgt spid="130"/>
                                        </p:tgtEl>
                                        <p:attrNameLst>
                                          <p:attrName>style.visibility</p:attrName>
                                        </p:attrNameLst>
                                      </p:cBhvr>
                                      <p:to>
                                        <p:strVal val="visible"/>
                                      </p:to>
                                    </p:set>
                                    <p:animEffect transition="in" filter="wipe(right)">
                                      <p:cBhvr>
                                        <p:cTn id="208" dur="500"/>
                                        <p:tgtEl>
                                          <p:spTgt spid="130"/>
                                        </p:tgtEl>
                                      </p:cBhvr>
                                    </p:animEffect>
                                  </p:childTnLst>
                                </p:cTn>
                              </p:par>
                            </p:childTnLst>
                          </p:cTn>
                        </p:par>
                        <p:par>
                          <p:cTn id="209" fill="hold">
                            <p:stCondLst>
                              <p:cond delay="500"/>
                            </p:stCondLst>
                            <p:childTnLst>
                              <p:par>
                                <p:cTn id="210" presetID="1" presetClass="entr" presetSubtype="0" fill="hold" grpId="0" nodeType="afterEffect">
                                  <p:stCondLst>
                                    <p:cond delay="0"/>
                                  </p:stCondLst>
                                  <p:childTnLst>
                                    <p:set>
                                      <p:cBhvr>
                                        <p:cTn id="211" dur="1" fill="hold">
                                          <p:stCondLst>
                                            <p:cond delay="0"/>
                                          </p:stCondLst>
                                        </p:cTn>
                                        <p:tgtEl>
                                          <p:spTgt spid="119"/>
                                        </p:tgtEl>
                                        <p:attrNameLst>
                                          <p:attrName>style.visibility</p:attrName>
                                        </p:attrNameLst>
                                      </p:cBhvr>
                                      <p:to>
                                        <p:strVal val="visible"/>
                                      </p:to>
                                    </p:set>
                                  </p:childTnLst>
                                </p:cTn>
                              </p:par>
                            </p:childTnLst>
                          </p:cTn>
                        </p:par>
                        <p:par>
                          <p:cTn id="212" fill="hold">
                            <p:stCondLst>
                              <p:cond delay="500"/>
                            </p:stCondLst>
                            <p:childTnLst>
                              <p:par>
                                <p:cTn id="213" presetID="22" presetClass="entr" presetSubtype="8" fill="hold" nodeType="afterEffect">
                                  <p:stCondLst>
                                    <p:cond delay="0"/>
                                  </p:stCondLst>
                                  <p:childTnLst>
                                    <p:set>
                                      <p:cBhvr>
                                        <p:cTn id="214" dur="1" fill="hold">
                                          <p:stCondLst>
                                            <p:cond delay="0"/>
                                          </p:stCondLst>
                                        </p:cTn>
                                        <p:tgtEl>
                                          <p:spTgt spid="139"/>
                                        </p:tgtEl>
                                        <p:attrNameLst>
                                          <p:attrName>style.visibility</p:attrName>
                                        </p:attrNameLst>
                                      </p:cBhvr>
                                      <p:to>
                                        <p:strVal val="visible"/>
                                      </p:to>
                                    </p:set>
                                    <p:animEffect transition="in" filter="wipe(left)">
                                      <p:cBhvr>
                                        <p:cTn id="215" dur="500"/>
                                        <p:tgtEl>
                                          <p:spTgt spid="139"/>
                                        </p:tgtEl>
                                      </p:cBhvr>
                                    </p:animEffect>
                                  </p:childTnLst>
                                </p:cTn>
                              </p:par>
                            </p:childTnLst>
                          </p:cTn>
                        </p:par>
                        <p:par>
                          <p:cTn id="216" fill="hold">
                            <p:stCondLst>
                              <p:cond delay="1000"/>
                            </p:stCondLst>
                            <p:childTnLst>
                              <p:par>
                                <p:cTn id="217" presetID="1" presetClass="entr" presetSubtype="0" fill="hold" grpId="0" nodeType="afterEffect">
                                  <p:stCondLst>
                                    <p:cond delay="0"/>
                                  </p:stCondLst>
                                  <p:childTnLst>
                                    <p:set>
                                      <p:cBhvr>
                                        <p:cTn id="218" dur="1" fill="hold">
                                          <p:stCondLst>
                                            <p:cond delay="0"/>
                                          </p:stCondLst>
                                        </p:cTn>
                                        <p:tgtEl>
                                          <p:spTgt spid="120"/>
                                        </p:tgtEl>
                                        <p:attrNameLst>
                                          <p:attrName>style.visibility</p:attrName>
                                        </p:attrNameLst>
                                      </p:cBhvr>
                                      <p:to>
                                        <p:strVal val="visible"/>
                                      </p:to>
                                    </p:set>
                                  </p:childTnLst>
                                </p:cTn>
                              </p:par>
                            </p:childTnLst>
                          </p:cTn>
                        </p:par>
                        <p:par>
                          <p:cTn id="219" fill="hold">
                            <p:stCondLst>
                              <p:cond delay="1000"/>
                            </p:stCondLst>
                            <p:childTnLst>
                              <p:par>
                                <p:cTn id="220" presetID="22" presetClass="entr" presetSubtype="2" fill="hold" nodeType="afterEffect">
                                  <p:stCondLst>
                                    <p:cond delay="0"/>
                                  </p:stCondLst>
                                  <p:childTnLst>
                                    <p:set>
                                      <p:cBhvr>
                                        <p:cTn id="221" dur="1" fill="hold">
                                          <p:stCondLst>
                                            <p:cond delay="0"/>
                                          </p:stCondLst>
                                        </p:cTn>
                                        <p:tgtEl>
                                          <p:spTgt spid="146"/>
                                        </p:tgtEl>
                                        <p:attrNameLst>
                                          <p:attrName>style.visibility</p:attrName>
                                        </p:attrNameLst>
                                      </p:cBhvr>
                                      <p:to>
                                        <p:strVal val="visible"/>
                                      </p:to>
                                    </p:set>
                                    <p:animEffect transition="in" filter="wipe(right)">
                                      <p:cBhvr>
                                        <p:cTn id="222" dur="500"/>
                                        <p:tgtEl>
                                          <p:spTgt spid="146"/>
                                        </p:tgtEl>
                                      </p:cBhvr>
                                    </p:animEffect>
                                  </p:childTnLst>
                                </p:cTn>
                              </p:par>
                            </p:childTnLst>
                          </p:cTn>
                        </p:par>
                        <p:par>
                          <p:cTn id="223" fill="hold">
                            <p:stCondLst>
                              <p:cond delay="1500"/>
                            </p:stCondLst>
                            <p:childTnLst>
                              <p:par>
                                <p:cTn id="224" presetID="1" presetClass="entr" presetSubtype="0" fill="hold" grpId="0" nodeType="afterEffect">
                                  <p:stCondLst>
                                    <p:cond delay="0"/>
                                  </p:stCondLst>
                                  <p:childTnLst>
                                    <p:set>
                                      <p:cBhvr>
                                        <p:cTn id="225" dur="1" fill="hold">
                                          <p:stCondLst>
                                            <p:cond delay="0"/>
                                          </p:stCondLst>
                                        </p:cTn>
                                        <p:tgtEl>
                                          <p:spTgt spid="121"/>
                                        </p:tgtEl>
                                        <p:attrNameLst>
                                          <p:attrName>style.visibility</p:attrName>
                                        </p:attrNameLst>
                                      </p:cBhvr>
                                      <p:to>
                                        <p:strVal val="visible"/>
                                      </p:to>
                                    </p:set>
                                  </p:childTnLst>
                                </p:cTn>
                              </p:par>
                            </p:childTnLst>
                          </p:cTn>
                        </p:par>
                        <p:par>
                          <p:cTn id="226" fill="hold">
                            <p:stCondLst>
                              <p:cond delay="1500"/>
                            </p:stCondLst>
                            <p:childTnLst>
                              <p:par>
                                <p:cTn id="227" presetID="22" presetClass="entr" presetSubtype="8" fill="hold" nodeType="afterEffect">
                                  <p:stCondLst>
                                    <p:cond delay="0"/>
                                  </p:stCondLst>
                                  <p:childTnLst>
                                    <p:set>
                                      <p:cBhvr>
                                        <p:cTn id="228" dur="1" fill="hold">
                                          <p:stCondLst>
                                            <p:cond delay="0"/>
                                          </p:stCondLst>
                                        </p:cTn>
                                        <p:tgtEl>
                                          <p:spTgt spid="151"/>
                                        </p:tgtEl>
                                        <p:attrNameLst>
                                          <p:attrName>style.visibility</p:attrName>
                                        </p:attrNameLst>
                                      </p:cBhvr>
                                      <p:to>
                                        <p:strVal val="visible"/>
                                      </p:to>
                                    </p:set>
                                    <p:animEffect transition="in" filter="wipe(left)">
                                      <p:cBhvr>
                                        <p:cTn id="229" dur="500"/>
                                        <p:tgtEl>
                                          <p:spTgt spid="151"/>
                                        </p:tgtEl>
                                      </p:cBhvr>
                                    </p:animEffect>
                                  </p:childTnLst>
                                </p:cTn>
                              </p:par>
                            </p:childTnLst>
                          </p:cTn>
                        </p:par>
                        <p:par>
                          <p:cTn id="230" fill="hold">
                            <p:stCondLst>
                              <p:cond delay="2000"/>
                            </p:stCondLst>
                            <p:childTnLst>
                              <p:par>
                                <p:cTn id="231" presetID="1" presetClass="entr" presetSubtype="0" fill="hold" grpId="0" nodeType="afterEffect">
                                  <p:stCondLst>
                                    <p:cond delay="0"/>
                                  </p:stCondLst>
                                  <p:childTnLst>
                                    <p:set>
                                      <p:cBhvr>
                                        <p:cTn id="232" dur="1" fill="hold">
                                          <p:stCondLst>
                                            <p:cond delay="0"/>
                                          </p:stCondLst>
                                        </p:cTn>
                                        <p:tgtEl>
                                          <p:spTgt spid="122"/>
                                        </p:tgtEl>
                                        <p:attrNameLst>
                                          <p:attrName>style.visibility</p:attrName>
                                        </p:attrNameLst>
                                      </p:cBhvr>
                                      <p:to>
                                        <p:strVal val="visible"/>
                                      </p:to>
                                    </p:set>
                                  </p:childTnLst>
                                </p:cTn>
                              </p:par>
                            </p:childTnLst>
                          </p:cTn>
                        </p:par>
                        <p:par>
                          <p:cTn id="233" fill="hold">
                            <p:stCondLst>
                              <p:cond delay="2000"/>
                            </p:stCondLst>
                            <p:childTnLst>
                              <p:par>
                                <p:cTn id="234" presetID="22" presetClass="entr" presetSubtype="2" fill="hold" nodeType="afterEffect">
                                  <p:stCondLst>
                                    <p:cond delay="0"/>
                                  </p:stCondLst>
                                  <p:childTnLst>
                                    <p:set>
                                      <p:cBhvr>
                                        <p:cTn id="235" dur="1" fill="hold">
                                          <p:stCondLst>
                                            <p:cond delay="0"/>
                                          </p:stCondLst>
                                        </p:cTn>
                                        <p:tgtEl>
                                          <p:spTgt spid="155"/>
                                        </p:tgtEl>
                                        <p:attrNameLst>
                                          <p:attrName>style.visibility</p:attrName>
                                        </p:attrNameLst>
                                      </p:cBhvr>
                                      <p:to>
                                        <p:strVal val="visible"/>
                                      </p:to>
                                    </p:set>
                                    <p:animEffect transition="in" filter="wipe(right)">
                                      <p:cBhvr>
                                        <p:cTn id="236" dur="500"/>
                                        <p:tgtEl>
                                          <p:spTgt spid="155"/>
                                        </p:tgtEl>
                                      </p:cBhvr>
                                    </p:animEffect>
                                  </p:childTnLst>
                                </p:cTn>
                              </p:par>
                            </p:childTnLst>
                          </p:cTn>
                        </p:par>
                        <p:par>
                          <p:cTn id="237" fill="hold">
                            <p:stCondLst>
                              <p:cond delay="2500"/>
                            </p:stCondLst>
                            <p:childTnLst>
                              <p:par>
                                <p:cTn id="238" presetID="1" presetClass="entr" presetSubtype="0" fill="hold" grpId="0" nodeType="afterEffect">
                                  <p:stCondLst>
                                    <p:cond delay="0"/>
                                  </p:stCondLst>
                                  <p:childTnLst>
                                    <p:set>
                                      <p:cBhvr>
                                        <p:cTn id="239" dur="1" fill="hold">
                                          <p:stCondLst>
                                            <p:cond delay="0"/>
                                          </p:stCondLst>
                                        </p:cTn>
                                        <p:tgtEl>
                                          <p:spTgt spid="123"/>
                                        </p:tgtEl>
                                        <p:attrNameLst>
                                          <p:attrName>style.visibility</p:attrName>
                                        </p:attrNameLst>
                                      </p:cBhvr>
                                      <p:to>
                                        <p:strVal val="visible"/>
                                      </p:to>
                                    </p:set>
                                  </p:childTnLst>
                                </p:cTn>
                              </p:par>
                            </p:childTnLst>
                          </p:cTn>
                        </p:par>
                        <p:par>
                          <p:cTn id="240" fill="hold">
                            <p:stCondLst>
                              <p:cond delay="2500"/>
                            </p:stCondLst>
                            <p:childTnLst>
                              <p:par>
                                <p:cTn id="241" presetID="22" presetClass="entr" presetSubtype="8" fill="hold" nodeType="afterEffect">
                                  <p:stCondLst>
                                    <p:cond delay="0"/>
                                  </p:stCondLst>
                                  <p:childTnLst>
                                    <p:set>
                                      <p:cBhvr>
                                        <p:cTn id="242" dur="1" fill="hold">
                                          <p:stCondLst>
                                            <p:cond delay="0"/>
                                          </p:stCondLst>
                                        </p:cTn>
                                        <p:tgtEl>
                                          <p:spTgt spid="160"/>
                                        </p:tgtEl>
                                        <p:attrNameLst>
                                          <p:attrName>style.visibility</p:attrName>
                                        </p:attrNameLst>
                                      </p:cBhvr>
                                      <p:to>
                                        <p:strVal val="visible"/>
                                      </p:to>
                                    </p:set>
                                    <p:animEffect transition="in" filter="wipe(left)">
                                      <p:cBhvr>
                                        <p:cTn id="243" dur="500"/>
                                        <p:tgtEl>
                                          <p:spTgt spid="160"/>
                                        </p:tgtEl>
                                      </p:cBhvr>
                                    </p:animEffect>
                                  </p:childTnLst>
                                </p:cTn>
                              </p:par>
                            </p:childTnLst>
                          </p:cTn>
                        </p:par>
                        <p:par>
                          <p:cTn id="244" fill="hold">
                            <p:stCondLst>
                              <p:cond delay="3000"/>
                            </p:stCondLst>
                            <p:childTnLst>
                              <p:par>
                                <p:cTn id="245" presetID="1" presetClass="entr" presetSubtype="0" fill="hold" grpId="0" nodeType="afterEffect">
                                  <p:stCondLst>
                                    <p:cond delay="0"/>
                                  </p:stCondLst>
                                  <p:childTnLst>
                                    <p:set>
                                      <p:cBhvr>
                                        <p:cTn id="246" dur="1" fill="hold">
                                          <p:stCondLst>
                                            <p:cond delay="0"/>
                                          </p:stCondLst>
                                        </p:cTn>
                                        <p:tgtEl>
                                          <p:spTgt spid="124"/>
                                        </p:tgtEl>
                                        <p:attrNameLst>
                                          <p:attrName>style.visibility</p:attrName>
                                        </p:attrNameLst>
                                      </p:cBhvr>
                                      <p:to>
                                        <p:strVal val="visible"/>
                                      </p:to>
                                    </p:set>
                                  </p:childTnLst>
                                </p:cTn>
                              </p:par>
                            </p:childTnLst>
                          </p:cTn>
                        </p:par>
                        <p:par>
                          <p:cTn id="247" fill="hold">
                            <p:stCondLst>
                              <p:cond delay="3000"/>
                            </p:stCondLst>
                            <p:childTnLst>
                              <p:par>
                                <p:cTn id="248" presetID="22" presetClass="entr" presetSubtype="2" fill="hold" nodeType="afterEffect">
                                  <p:stCondLst>
                                    <p:cond delay="0"/>
                                  </p:stCondLst>
                                  <p:childTnLst>
                                    <p:set>
                                      <p:cBhvr>
                                        <p:cTn id="249" dur="1" fill="hold">
                                          <p:stCondLst>
                                            <p:cond delay="0"/>
                                          </p:stCondLst>
                                        </p:cTn>
                                        <p:tgtEl>
                                          <p:spTgt spid="165"/>
                                        </p:tgtEl>
                                        <p:attrNameLst>
                                          <p:attrName>style.visibility</p:attrName>
                                        </p:attrNameLst>
                                      </p:cBhvr>
                                      <p:to>
                                        <p:strVal val="visible"/>
                                      </p:to>
                                    </p:set>
                                    <p:animEffect transition="in" filter="wipe(right)">
                                      <p:cBhvr>
                                        <p:cTn id="250" dur="500"/>
                                        <p:tgtEl>
                                          <p:spTgt spid="165"/>
                                        </p:tgtEl>
                                      </p:cBhvr>
                                    </p:animEffect>
                                  </p:childTnLst>
                                </p:cTn>
                              </p:par>
                            </p:childTnLst>
                          </p:cTn>
                        </p:par>
                        <p:par>
                          <p:cTn id="251" fill="hold">
                            <p:stCondLst>
                              <p:cond delay="3500"/>
                            </p:stCondLst>
                            <p:childTnLst>
                              <p:par>
                                <p:cTn id="252" presetID="1" presetClass="entr" presetSubtype="0" fill="hold" grpId="0" nodeType="afterEffect">
                                  <p:stCondLst>
                                    <p:cond delay="0"/>
                                  </p:stCondLst>
                                  <p:childTnLst>
                                    <p:set>
                                      <p:cBhvr>
                                        <p:cTn id="253" dur="1" fill="hold">
                                          <p:stCondLst>
                                            <p:cond delay="0"/>
                                          </p:stCondLst>
                                        </p:cTn>
                                        <p:tgtEl>
                                          <p:spTgt spid="125"/>
                                        </p:tgtEl>
                                        <p:attrNameLst>
                                          <p:attrName>style.visibility</p:attrName>
                                        </p:attrNameLst>
                                      </p:cBhvr>
                                      <p:to>
                                        <p:strVal val="visible"/>
                                      </p:to>
                                    </p:set>
                                  </p:childTnLst>
                                </p:cTn>
                              </p:par>
                            </p:childTnLst>
                          </p:cTn>
                        </p:par>
                      </p:childTnLst>
                    </p:cTn>
                  </p:par>
                  <p:par>
                    <p:cTn id="254" fill="hold">
                      <p:stCondLst>
                        <p:cond delay="indefinite"/>
                      </p:stCondLst>
                      <p:childTnLst>
                        <p:par>
                          <p:cTn id="255" fill="hold">
                            <p:stCondLst>
                              <p:cond delay="0"/>
                            </p:stCondLst>
                            <p:childTnLst>
                              <p:par>
                                <p:cTn id="256" presetID="10" presetClass="entr" presetSubtype="0" fill="hold" grpId="0" nodeType="clickEffect">
                                  <p:stCondLst>
                                    <p:cond delay="0"/>
                                  </p:stCondLst>
                                  <p:childTnLst>
                                    <p:set>
                                      <p:cBhvr>
                                        <p:cTn id="257" dur="1" fill="hold">
                                          <p:stCondLst>
                                            <p:cond delay="0"/>
                                          </p:stCondLst>
                                        </p:cTn>
                                        <p:tgtEl>
                                          <p:spTgt spid="239"/>
                                        </p:tgtEl>
                                        <p:attrNameLst>
                                          <p:attrName>style.visibility</p:attrName>
                                        </p:attrNameLst>
                                      </p:cBhvr>
                                      <p:to>
                                        <p:strVal val="visible"/>
                                      </p:to>
                                    </p:set>
                                    <p:animEffect transition="in" filter="fade">
                                      <p:cBhvr>
                                        <p:cTn id="258"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9" grpId="0" animBg="1"/>
      <p:bldP spid="120" grpId="0" animBg="1"/>
      <p:bldP spid="121" grpId="0" animBg="1"/>
      <p:bldP spid="122" grpId="0" animBg="1"/>
      <p:bldP spid="123" grpId="0" animBg="1"/>
      <p:bldP spid="124" grpId="0" animBg="1"/>
      <p:bldP spid="125" grpId="0" animBg="1"/>
      <p:bldP spid="15" grpId="0" animBg="1"/>
      <p:bldP spid="16" grpId="0" animBg="1"/>
      <p:bldP spid="17" grpId="0" animBg="1"/>
      <p:bldP spid="18" grpId="0" animBg="1"/>
      <p:bldP spid="19"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5" grpId="0" animBg="1"/>
      <p:bldP spid="36" grpId="0" animBg="1"/>
      <p:bldP spid="37" grpId="0" animBg="1"/>
      <p:bldP spid="192" grpId="0" animBg="1"/>
      <p:bldP spid="193" grpId="0" animBg="1"/>
      <p:bldP spid="194" grpId="0" animBg="1"/>
      <p:bldP spid="195" grpId="0" animBg="1"/>
      <p:bldP spid="196" grpId="0" animBg="1"/>
      <p:bldP spid="197" grpId="0" animBg="1"/>
      <p:bldP spid="198" grpId="0" animBg="1"/>
      <p:bldP spid="199" grpId="0" animBg="1"/>
      <p:bldP spid="239"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lstStyle/>
          <a:p>
            <a:r>
              <a:rPr lang="en-GB" dirty="0"/>
              <a:t>Common loss functions</a:t>
            </a:r>
          </a:p>
        </p:txBody>
      </p:sp>
      <p:sp>
        <p:nvSpPr>
          <p:cNvPr id="4" name="Content Placeholder 3">
            <a:extLst>
              <a:ext uri="{FF2B5EF4-FFF2-40B4-BE49-F238E27FC236}">
                <a16:creationId xmlns:a16="http://schemas.microsoft.com/office/drawing/2014/main" id="{3A64D479-2938-4FA6-D0B0-850A7199B209}"/>
              </a:ext>
            </a:extLst>
          </p:cNvPr>
          <p:cNvSpPr>
            <a:spLocks noGrp="1"/>
          </p:cNvSpPr>
          <p:nvPr>
            <p:ph idx="1"/>
          </p:nvPr>
        </p:nvSpPr>
        <p:spPr/>
        <p:txBody>
          <a:bodyPr/>
          <a:lstStyle/>
          <a:p>
            <a:pPr>
              <a:spcAft>
                <a:spcPts val="1200"/>
              </a:spcAft>
            </a:pPr>
            <a:r>
              <a:rPr lang="en-GB" dirty="0"/>
              <a:t>Which loss function is appropriate depends on the task. Some of the most common include:</a:t>
            </a:r>
          </a:p>
          <a:p>
            <a:pPr lvl="1">
              <a:spcAft>
                <a:spcPts val="1200"/>
              </a:spcAft>
            </a:pPr>
            <a:r>
              <a:rPr lang="en-GB" b="1" dirty="0"/>
              <a:t>Mean squared error </a:t>
            </a:r>
            <a:r>
              <a:rPr lang="en-GB" dirty="0"/>
              <a:t>(regression tasks).</a:t>
            </a:r>
          </a:p>
          <a:p>
            <a:pPr lvl="1">
              <a:spcAft>
                <a:spcPts val="1200"/>
              </a:spcAft>
            </a:pPr>
            <a:r>
              <a:rPr lang="en-GB" b="1" dirty="0"/>
              <a:t>Cross-entropy </a:t>
            </a:r>
            <a:r>
              <a:rPr lang="en-GB" dirty="0"/>
              <a:t>(classification tasks). Can be </a:t>
            </a:r>
            <a:r>
              <a:rPr lang="en-GB" i="1" dirty="0"/>
              <a:t>binary</a:t>
            </a:r>
            <a:r>
              <a:rPr lang="en-GB" dirty="0"/>
              <a:t> (binary classification) or </a:t>
            </a:r>
            <a:r>
              <a:rPr lang="en-GB" i="1" dirty="0"/>
              <a:t>categorical</a:t>
            </a:r>
            <a:r>
              <a:rPr lang="en-GB" dirty="0"/>
              <a:t> (multiclass classification).</a:t>
            </a:r>
          </a:p>
        </p:txBody>
      </p:sp>
    </p:spTree>
    <p:extLst>
      <p:ext uri="{BB962C8B-B14F-4D97-AF65-F5344CB8AC3E}">
        <p14:creationId xmlns:p14="http://schemas.microsoft.com/office/powerpoint/2010/main" val="163788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5" name="Straight Connector 104">
            <a:extLst>
              <a:ext uri="{FF2B5EF4-FFF2-40B4-BE49-F238E27FC236}">
                <a16:creationId xmlns:a16="http://schemas.microsoft.com/office/drawing/2014/main" id="{17B64071-DA1D-7003-4AB8-6433C32B22FD}"/>
              </a:ext>
            </a:extLst>
          </p:cNvPr>
          <p:cNvCxnSpPr>
            <a:cxnSpLocks/>
          </p:cNvCxnSpPr>
          <p:nvPr/>
        </p:nvCxnSpPr>
        <p:spPr>
          <a:xfrm>
            <a:off x="9546738" y="2411847"/>
            <a:ext cx="0" cy="3132000"/>
          </a:xfrm>
          <a:prstGeom prst="line">
            <a:avLst/>
          </a:prstGeom>
          <a:ln w="12700">
            <a:prstDash val="dash"/>
          </a:ln>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AB6B42D1-E721-1AAF-E910-6C1BB0C9111B}"/>
              </a:ext>
            </a:extLst>
          </p:cNvPr>
          <p:cNvCxnSpPr>
            <a:cxnSpLocks/>
          </p:cNvCxnSpPr>
          <p:nvPr/>
        </p:nvCxnSpPr>
        <p:spPr>
          <a:xfrm>
            <a:off x="6035039" y="5109758"/>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96C42B4E-DC54-ABEF-BB23-AC8FBF6E26F5}"/>
              </a:ext>
            </a:extLst>
          </p:cNvPr>
          <p:cNvCxnSpPr>
            <a:cxnSpLocks/>
          </p:cNvCxnSpPr>
          <p:nvPr/>
        </p:nvCxnSpPr>
        <p:spPr>
          <a:xfrm>
            <a:off x="5994471" y="2955483"/>
            <a:ext cx="3960000"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8BE0F47A-05F9-2EC6-BB2A-177AA96D75B7}"/>
                  </a:ext>
                </a:extLst>
              </p:cNvPr>
              <p:cNvSpPr/>
              <p:nvPr/>
            </p:nvSpPr>
            <p:spPr>
              <a:xfrm>
                <a:off x="4962415" y="1105020"/>
                <a:ext cx="2151065" cy="52792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−4</m:t>
                      </m:r>
                    </m:oMath>
                  </m:oMathPara>
                </a14:m>
                <a:endParaRPr lang="en-GB" dirty="0"/>
              </a:p>
            </p:txBody>
          </p:sp>
        </mc:Choice>
        <mc:Fallback xmlns="">
          <p:sp>
            <p:nvSpPr>
              <p:cNvPr id="87" name="Rectangle 86">
                <a:extLst>
                  <a:ext uri="{FF2B5EF4-FFF2-40B4-BE49-F238E27FC236}">
                    <a16:creationId xmlns:a16="http://schemas.microsoft.com/office/drawing/2014/main" id="{8BE0F47A-05F9-2EC6-BB2A-177AA96D75B7}"/>
                  </a:ext>
                </a:extLst>
              </p:cNvPr>
              <p:cNvSpPr>
                <a:spLocks noRot="1" noChangeAspect="1" noMove="1" noResize="1" noEditPoints="1" noAdjustHandles="1" noChangeArrowheads="1" noChangeShapeType="1" noTextEdit="1"/>
              </p:cNvSpPr>
              <p:nvPr/>
            </p:nvSpPr>
            <p:spPr>
              <a:xfrm>
                <a:off x="4962415" y="1105020"/>
                <a:ext cx="2151065" cy="527920"/>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1BF3C9D-5252-14BB-3A50-75587403E8D5}"/>
                  </a:ext>
                </a:extLst>
              </p:cNvPr>
              <p:cNvSpPr/>
              <p:nvPr/>
            </p:nvSpPr>
            <p:spPr>
              <a:xfrm>
                <a:off x="4965605" y="1104066"/>
                <a:ext cx="2151065" cy="527920"/>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spcAft>
                    <a:spcPts val="600"/>
                  </a:spcAft>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𝑥</m:t>
                      </m:r>
                      <m:r>
                        <a:rPr lang="en-GB" b="0" i="1" smtClean="0">
                          <a:latin typeface="Cambria Math" panose="02040503050406030204" pitchFamily="18" charset="0"/>
                        </a:rPr>
                        <m:t>          </m:t>
                      </m:r>
                    </m:oMath>
                  </m:oMathPara>
                </a14:m>
                <a:endParaRPr lang="en-GB" dirty="0"/>
              </a:p>
            </p:txBody>
          </p:sp>
        </mc:Choice>
        <mc:Fallback xmlns="">
          <p:sp>
            <p:nvSpPr>
              <p:cNvPr id="11" name="Rectangle 10">
                <a:extLst>
                  <a:ext uri="{FF2B5EF4-FFF2-40B4-BE49-F238E27FC236}">
                    <a16:creationId xmlns:a16="http://schemas.microsoft.com/office/drawing/2014/main" id="{A1BF3C9D-5252-14BB-3A50-75587403E8D5}"/>
                  </a:ext>
                </a:extLst>
              </p:cNvPr>
              <p:cNvSpPr>
                <a:spLocks noRot="1" noChangeAspect="1" noMove="1" noResize="1" noEditPoints="1" noAdjustHandles="1" noChangeArrowheads="1" noChangeShapeType="1" noTextEdit="1"/>
              </p:cNvSpPr>
              <p:nvPr/>
            </p:nvSpPr>
            <p:spPr>
              <a:xfrm>
                <a:off x="4965605" y="1104066"/>
                <a:ext cx="2151065" cy="527920"/>
              </a:xfrm>
              <a:prstGeom prst="rect">
                <a:avLst/>
              </a:prstGeom>
              <a:blipFill>
                <a:blip r:embed="rId4"/>
                <a:stretch>
                  <a:fillRect/>
                </a:stretch>
              </a:blipFill>
              <a:ln>
                <a:noFill/>
              </a:ln>
            </p:spPr>
            <p:txBody>
              <a:bodyPr/>
              <a:lstStyle/>
              <a:p>
                <a:r>
                  <a:rPr lang="en-GB">
                    <a:noFill/>
                  </a:rPr>
                  <a:t> </a:t>
                </a:r>
              </a:p>
            </p:txBody>
          </p:sp>
        </mc:Fallback>
      </mc:AlternateContent>
      <p:sp>
        <p:nvSpPr>
          <p:cNvPr id="86" name="TextBox 85">
            <a:extLst>
              <a:ext uri="{FF2B5EF4-FFF2-40B4-BE49-F238E27FC236}">
                <a16:creationId xmlns:a16="http://schemas.microsoft.com/office/drawing/2014/main" id="{0335CECA-A744-D2D1-8267-C16DEA568F56}"/>
              </a:ext>
            </a:extLst>
          </p:cNvPr>
          <p:cNvSpPr txBox="1"/>
          <p:nvPr/>
        </p:nvSpPr>
        <p:spPr>
          <a:xfrm>
            <a:off x="5484522" y="1230480"/>
            <a:ext cx="65" cy="276999"/>
          </a:xfrm>
          <a:prstGeom prst="rect">
            <a:avLst/>
          </a:prstGeom>
          <a:noFill/>
        </p:spPr>
        <p:txBody>
          <a:bodyPr wrap="none" lIns="0" tIns="0" rIns="0" bIns="0" rtlCol="0">
            <a:spAutoFit/>
          </a:bodyPr>
          <a:lstStyle/>
          <a:p>
            <a:endParaRPr lang="en-GB" b="1" dirty="0">
              <a:solidFill>
                <a:schemeClr val="bg1"/>
              </a:solidFill>
            </a:endParaRPr>
          </a:p>
        </p:txBody>
      </p:sp>
      <p:grpSp>
        <p:nvGrpSpPr>
          <p:cNvPr id="4" name="Graphic 46">
            <a:extLst>
              <a:ext uri="{FF2B5EF4-FFF2-40B4-BE49-F238E27FC236}">
                <a16:creationId xmlns:a16="http://schemas.microsoft.com/office/drawing/2014/main" id="{F8D58FD6-8608-DF56-9FB3-D02FCE36E191}"/>
              </a:ext>
            </a:extLst>
          </p:cNvPr>
          <p:cNvGrpSpPr/>
          <p:nvPr/>
        </p:nvGrpSpPr>
        <p:grpSpPr>
          <a:xfrm>
            <a:off x="5742075" y="2186601"/>
            <a:ext cx="4834796" cy="3622923"/>
            <a:chOff x="5449975" y="2021501"/>
            <a:chExt cx="4834796" cy="3622923"/>
          </a:xfrm>
        </p:grpSpPr>
        <p:grpSp>
          <p:nvGrpSpPr>
            <p:cNvPr id="6" name="Graphic 46">
              <a:extLst>
                <a:ext uri="{FF2B5EF4-FFF2-40B4-BE49-F238E27FC236}">
                  <a16:creationId xmlns:a16="http://schemas.microsoft.com/office/drawing/2014/main" id="{BFCD4E24-F5A0-2EE2-DA9D-BF26A22C3247}"/>
                </a:ext>
              </a:extLst>
            </p:cNvPr>
            <p:cNvGrpSpPr/>
            <p:nvPr/>
          </p:nvGrpSpPr>
          <p:grpSpPr>
            <a:xfrm>
              <a:off x="5912601" y="5401124"/>
              <a:ext cx="4215138" cy="243300"/>
              <a:chOff x="5912601" y="5401124"/>
              <a:chExt cx="4215138" cy="243300"/>
            </a:xfrm>
            <a:solidFill>
              <a:srgbClr val="000000"/>
            </a:solidFill>
          </p:grpSpPr>
          <p:grpSp>
            <p:nvGrpSpPr>
              <p:cNvPr id="7" name="Graphic 46">
                <a:extLst>
                  <a:ext uri="{FF2B5EF4-FFF2-40B4-BE49-F238E27FC236}">
                    <a16:creationId xmlns:a16="http://schemas.microsoft.com/office/drawing/2014/main" id="{92A1B1FF-B766-BDF8-4CA5-22726490AE81}"/>
                  </a:ext>
                </a:extLst>
              </p:cNvPr>
              <p:cNvGrpSpPr/>
              <p:nvPr/>
            </p:nvGrpSpPr>
            <p:grpSpPr>
              <a:xfrm>
                <a:off x="5912601" y="5401124"/>
                <a:ext cx="91128" cy="243300"/>
                <a:chOff x="5912601" y="5401124"/>
                <a:chExt cx="91128" cy="243300"/>
              </a:xfrm>
              <a:solidFill>
                <a:srgbClr val="000000"/>
              </a:solidFill>
            </p:grpSpPr>
            <p:sp>
              <p:nvSpPr>
                <p:cNvPr id="9" name="Freeform: Shape 8">
                  <a:extLst>
                    <a:ext uri="{FF2B5EF4-FFF2-40B4-BE49-F238E27FC236}">
                      <a16:creationId xmlns:a16="http://schemas.microsoft.com/office/drawing/2014/main" id="{9F731057-94D9-0011-E9A2-67B3C9469B51}"/>
                    </a:ext>
                  </a:extLst>
                </p:cNvPr>
                <p:cNvSpPr/>
                <p:nvPr/>
              </p:nvSpPr>
              <p:spPr>
                <a:xfrm>
                  <a:off x="5958229" y="5401124"/>
                  <a:ext cx="12692" cy="44450"/>
                </a:xfrm>
                <a:custGeom>
                  <a:avLst/>
                  <a:gdLst>
                    <a:gd name="connsiteX0" fmla="*/ 49 w 12692"/>
                    <a:gd name="connsiteY0" fmla="*/ 273 h 44450"/>
                    <a:gd name="connsiteX1" fmla="*/ 49 w 12692"/>
                    <a:gd name="connsiteY1" fmla="*/ 44723 h 44450"/>
                  </a:gdLst>
                  <a:ahLst/>
                  <a:cxnLst>
                    <a:cxn ang="0">
                      <a:pos x="connsiteX0" y="connsiteY0"/>
                    </a:cxn>
                    <a:cxn ang="0">
                      <a:pos x="connsiteX1" y="connsiteY1"/>
                    </a:cxn>
                  </a:cxnLst>
                  <a:rect l="l" t="t" r="r" b="b"/>
                  <a:pathLst>
                    <a:path w="12692" h="44450">
                      <a:moveTo>
                        <a:pt x="49" y="273"/>
                      </a:moveTo>
                      <a:lnTo>
                        <a:pt x="49"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87D14EA2-F435-4A99-3182-8E16DFA3D8DB}"/>
                    </a:ext>
                  </a:extLst>
                </p:cNvPr>
                <p:cNvSpPr/>
                <p:nvPr/>
              </p:nvSpPr>
              <p:spPr>
                <a:xfrm flipV="1">
                  <a:off x="5912601" y="5495961"/>
                  <a:ext cx="91128" cy="148462"/>
                </a:xfrm>
                <a:custGeom>
                  <a:avLst/>
                  <a:gdLst>
                    <a:gd name="connsiteX0" fmla="*/ 89382 w 91128"/>
                    <a:gd name="connsiteY0" fmla="*/ 61639 h 148462"/>
                    <a:gd name="connsiteX1" fmla="*/ 78372 w 91128"/>
                    <a:gd name="connsiteY1" fmla="*/ 13696 h 148462"/>
                    <a:gd name="connsiteX2" fmla="*/ 43976 w 91128"/>
                    <a:gd name="connsiteY2" fmla="*/ -1988 h 148462"/>
                    <a:gd name="connsiteX3" fmla="*/ 9772 w 91128"/>
                    <a:gd name="connsiteY3" fmla="*/ 13347 h 148462"/>
                    <a:gd name="connsiteX4" fmla="*/ -1746 w 91128"/>
                    <a:gd name="connsiteY4" fmla="*/ 59162 h 148462"/>
                    <a:gd name="connsiteX5" fmla="*/ -1746 w 91128"/>
                    <a:gd name="connsiteY5" fmla="*/ 83641 h 148462"/>
                    <a:gd name="connsiteX6" fmla="*/ 9264 w 91128"/>
                    <a:gd name="connsiteY6" fmla="*/ 130981 h 148462"/>
                    <a:gd name="connsiteX7" fmla="*/ 43786 w 91128"/>
                    <a:gd name="connsiteY7" fmla="*/ 146475 h 148462"/>
                    <a:gd name="connsiteX8" fmla="*/ 78086 w 91128"/>
                    <a:gd name="connsiteY8" fmla="*/ 131520 h 148462"/>
                    <a:gd name="connsiteX9" fmla="*/ 89382 w 91128"/>
                    <a:gd name="connsiteY9" fmla="*/ 85451 h 148462"/>
                    <a:gd name="connsiteX10" fmla="*/ 89382 w 91128"/>
                    <a:gd name="connsiteY10" fmla="*/ 61639 h 148462"/>
                    <a:gd name="connsiteX11" fmla="*/ 71042 w 91128"/>
                    <a:gd name="connsiteY11" fmla="*/ 86721 h 148462"/>
                    <a:gd name="connsiteX12" fmla="*/ 64506 w 91128"/>
                    <a:gd name="connsiteY12" fmla="*/ 120725 h 148462"/>
                    <a:gd name="connsiteX13" fmla="*/ 43786 w 91128"/>
                    <a:gd name="connsiteY13" fmla="*/ 131393 h 148462"/>
                    <a:gd name="connsiteX14" fmla="*/ 23257 w 91128"/>
                    <a:gd name="connsiteY14" fmla="*/ 120757 h 148462"/>
                    <a:gd name="connsiteX15" fmla="*/ 16625 w 91128"/>
                    <a:gd name="connsiteY15" fmla="*/ 88118 h 148462"/>
                    <a:gd name="connsiteX16" fmla="*/ 16625 w 91128"/>
                    <a:gd name="connsiteY16" fmla="*/ 58749 h 148462"/>
                    <a:gd name="connsiteX17" fmla="*/ 23415 w 91128"/>
                    <a:gd name="connsiteY17" fmla="*/ 24174 h 148462"/>
                    <a:gd name="connsiteX18" fmla="*/ 43976 w 91128"/>
                    <a:gd name="connsiteY18" fmla="*/ 12998 h 148462"/>
                    <a:gd name="connsiteX19" fmla="*/ 64157 w 91128"/>
                    <a:gd name="connsiteY19" fmla="*/ 23507 h 148462"/>
                    <a:gd name="connsiteX20" fmla="*/ 71042 w 91128"/>
                    <a:gd name="connsiteY20" fmla="*/ 56654 h 148462"/>
                    <a:gd name="connsiteX21" fmla="*/ 71042 w 91128"/>
                    <a:gd name="connsiteY21" fmla="*/ 86721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82" y="61639"/>
                      </a:moveTo>
                      <a:cubicBezTo>
                        <a:pt x="89382" y="40133"/>
                        <a:pt x="85712" y="24152"/>
                        <a:pt x="78372" y="13696"/>
                      </a:cubicBezTo>
                      <a:cubicBezTo>
                        <a:pt x="71053" y="3240"/>
                        <a:pt x="59588" y="-1988"/>
                        <a:pt x="43976" y="-1988"/>
                      </a:cubicBezTo>
                      <a:cubicBezTo>
                        <a:pt x="28577" y="-1988"/>
                        <a:pt x="17175" y="3123"/>
                        <a:pt x="9772" y="13347"/>
                      </a:cubicBezTo>
                      <a:cubicBezTo>
                        <a:pt x="2368" y="23570"/>
                        <a:pt x="-1471" y="38842"/>
                        <a:pt x="-1746" y="59162"/>
                      </a:cubicBezTo>
                      <a:lnTo>
                        <a:pt x="-1746" y="83641"/>
                      </a:lnTo>
                      <a:cubicBezTo>
                        <a:pt x="-1746" y="104893"/>
                        <a:pt x="1924" y="120672"/>
                        <a:pt x="9264" y="130981"/>
                      </a:cubicBezTo>
                      <a:cubicBezTo>
                        <a:pt x="16604" y="141310"/>
                        <a:pt x="28111" y="146475"/>
                        <a:pt x="43786" y="146475"/>
                      </a:cubicBezTo>
                      <a:cubicBezTo>
                        <a:pt x="59313" y="146475"/>
                        <a:pt x="70746" y="141490"/>
                        <a:pt x="78086" y="131520"/>
                      </a:cubicBezTo>
                      <a:cubicBezTo>
                        <a:pt x="85426" y="121572"/>
                        <a:pt x="89192" y="106216"/>
                        <a:pt x="89382" y="85451"/>
                      </a:cubicBezTo>
                      <a:lnTo>
                        <a:pt x="89382" y="61639"/>
                      </a:lnTo>
                      <a:close/>
                      <a:moveTo>
                        <a:pt x="71042" y="86721"/>
                      </a:moveTo>
                      <a:cubicBezTo>
                        <a:pt x="71042" y="102279"/>
                        <a:pt x="68863" y="113613"/>
                        <a:pt x="64506" y="120725"/>
                      </a:cubicBezTo>
                      <a:cubicBezTo>
                        <a:pt x="60148" y="127837"/>
                        <a:pt x="53242" y="131393"/>
                        <a:pt x="43786" y="131393"/>
                      </a:cubicBezTo>
                      <a:cubicBezTo>
                        <a:pt x="34394" y="131393"/>
                        <a:pt x="27551" y="127848"/>
                        <a:pt x="23257" y="120757"/>
                      </a:cubicBezTo>
                      <a:cubicBezTo>
                        <a:pt x="18963" y="113687"/>
                        <a:pt x="16752" y="102808"/>
                        <a:pt x="16625" y="88118"/>
                      </a:cubicBezTo>
                      <a:lnTo>
                        <a:pt x="16625" y="58749"/>
                      </a:lnTo>
                      <a:cubicBezTo>
                        <a:pt x="16625" y="43150"/>
                        <a:pt x="18889" y="31624"/>
                        <a:pt x="23415" y="24174"/>
                      </a:cubicBezTo>
                      <a:cubicBezTo>
                        <a:pt x="27942" y="16723"/>
                        <a:pt x="34796" y="12998"/>
                        <a:pt x="43976" y="12998"/>
                      </a:cubicBezTo>
                      <a:cubicBezTo>
                        <a:pt x="53030" y="12998"/>
                        <a:pt x="59757" y="16501"/>
                        <a:pt x="64157" y="23507"/>
                      </a:cubicBezTo>
                      <a:cubicBezTo>
                        <a:pt x="68557" y="30534"/>
                        <a:pt x="70852" y="41583"/>
                        <a:pt x="71042" y="56654"/>
                      </a:cubicBezTo>
                      <a:lnTo>
                        <a:pt x="71042" y="86721"/>
                      </a:lnTo>
                      <a:close/>
                    </a:path>
                  </a:pathLst>
                </a:custGeom>
                <a:solidFill>
                  <a:srgbClr val="000000"/>
                </a:solidFill>
                <a:ln w="32" cap="flat">
                  <a:noFill/>
                  <a:prstDash val="solid"/>
                  <a:round/>
                </a:ln>
              </p:spPr>
              <p:txBody>
                <a:bodyPr rtlCol="0" anchor="ctr"/>
                <a:lstStyle/>
                <a:p>
                  <a:endParaRPr lang="en-GB"/>
                </a:p>
              </p:txBody>
            </p:sp>
          </p:grpSp>
          <p:grpSp>
            <p:nvGrpSpPr>
              <p:cNvPr id="12" name="Graphic 46">
                <a:extLst>
                  <a:ext uri="{FF2B5EF4-FFF2-40B4-BE49-F238E27FC236}">
                    <a16:creationId xmlns:a16="http://schemas.microsoft.com/office/drawing/2014/main" id="{A058E434-2933-F653-3A68-CE63CD5C6905}"/>
                  </a:ext>
                </a:extLst>
              </p:cNvPr>
              <p:cNvGrpSpPr/>
              <p:nvPr/>
            </p:nvGrpSpPr>
            <p:grpSpPr>
              <a:xfrm>
                <a:off x="6742161" y="5401124"/>
                <a:ext cx="55432" cy="241300"/>
                <a:chOff x="6742161" y="5401124"/>
                <a:chExt cx="55432" cy="241300"/>
              </a:xfrm>
              <a:solidFill>
                <a:srgbClr val="000000"/>
              </a:solidFill>
            </p:grpSpPr>
            <p:sp>
              <p:nvSpPr>
                <p:cNvPr id="13" name="Freeform: Shape 12">
                  <a:extLst>
                    <a:ext uri="{FF2B5EF4-FFF2-40B4-BE49-F238E27FC236}">
                      <a16:creationId xmlns:a16="http://schemas.microsoft.com/office/drawing/2014/main" id="{7ADEBEFE-6286-705E-068B-39EB61DFF0FE}"/>
                    </a:ext>
                  </a:extLst>
                </p:cNvPr>
                <p:cNvSpPr/>
                <p:nvPr/>
              </p:nvSpPr>
              <p:spPr>
                <a:xfrm>
                  <a:off x="6782337" y="5401124"/>
                  <a:ext cx="12692" cy="44450"/>
                </a:xfrm>
                <a:custGeom>
                  <a:avLst/>
                  <a:gdLst>
                    <a:gd name="connsiteX0" fmla="*/ 113 w 12692"/>
                    <a:gd name="connsiteY0" fmla="*/ 273 h 44450"/>
                    <a:gd name="connsiteX1" fmla="*/ 113 w 12692"/>
                    <a:gd name="connsiteY1" fmla="*/ 44723 h 44450"/>
                  </a:gdLst>
                  <a:ahLst/>
                  <a:cxnLst>
                    <a:cxn ang="0">
                      <a:pos x="connsiteX0" y="connsiteY0"/>
                    </a:cxn>
                    <a:cxn ang="0">
                      <a:pos x="connsiteX1" y="connsiteY1"/>
                    </a:cxn>
                  </a:cxnLst>
                  <a:rect l="l" t="t" r="r" b="b"/>
                  <a:pathLst>
                    <a:path w="12692" h="44450">
                      <a:moveTo>
                        <a:pt x="113" y="273"/>
                      </a:moveTo>
                      <a:lnTo>
                        <a:pt x="11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6365334-9570-E709-BCE0-B1170BFFAE58}"/>
                    </a:ext>
                  </a:extLst>
                </p:cNvPr>
                <p:cNvSpPr/>
                <p:nvPr/>
              </p:nvSpPr>
              <p:spPr>
                <a:xfrm flipV="1">
                  <a:off x="6742161" y="5497263"/>
                  <a:ext cx="55432" cy="145161"/>
                </a:xfrm>
                <a:custGeom>
                  <a:avLst/>
                  <a:gdLst>
                    <a:gd name="connsiteX0" fmla="*/ 54140 w 55432"/>
                    <a:gd name="connsiteY0" fmla="*/ -1999 h 145161"/>
                    <a:gd name="connsiteX1" fmla="*/ 35705 w 55432"/>
                    <a:gd name="connsiteY1" fmla="*/ -1999 h 145161"/>
                    <a:gd name="connsiteX2" fmla="*/ 35705 w 55432"/>
                    <a:gd name="connsiteY2" fmla="*/ 120333 h 145161"/>
                    <a:gd name="connsiteX3" fmla="*/ -1292 w 55432"/>
                    <a:gd name="connsiteY3" fmla="*/ 106744 h 145161"/>
                    <a:gd name="connsiteX4" fmla="*/ -1292 w 55432"/>
                    <a:gd name="connsiteY4" fmla="*/ 123413 h 145161"/>
                    <a:gd name="connsiteX5" fmla="*/ 51285 w 55432"/>
                    <a:gd name="connsiteY5" fmla="*/ 143162 h 145161"/>
                    <a:gd name="connsiteX6" fmla="*/ 54140 w 55432"/>
                    <a:gd name="connsiteY6" fmla="*/ 143162 h 145161"/>
                    <a:gd name="connsiteX7" fmla="*/ 54140 w 55432"/>
                    <a:gd name="connsiteY7" fmla="*/ -1999 h 145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32" h="145161">
                      <a:moveTo>
                        <a:pt x="54140" y="-1999"/>
                      </a:moveTo>
                      <a:lnTo>
                        <a:pt x="35705" y="-1999"/>
                      </a:lnTo>
                      <a:lnTo>
                        <a:pt x="35705" y="120333"/>
                      </a:lnTo>
                      <a:lnTo>
                        <a:pt x="-1292" y="106744"/>
                      </a:lnTo>
                      <a:lnTo>
                        <a:pt x="-1292" y="123413"/>
                      </a:lnTo>
                      <a:lnTo>
                        <a:pt x="51285" y="143162"/>
                      </a:lnTo>
                      <a:lnTo>
                        <a:pt x="54140" y="143162"/>
                      </a:lnTo>
                      <a:lnTo>
                        <a:pt x="54140" y="-1999"/>
                      </a:lnTo>
                      <a:close/>
                    </a:path>
                  </a:pathLst>
                </a:custGeom>
                <a:solidFill>
                  <a:srgbClr val="000000"/>
                </a:solidFill>
                <a:ln w="32" cap="flat">
                  <a:noFill/>
                  <a:prstDash val="solid"/>
                  <a:round/>
                </a:ln>
              </p:spPr>
              <p:txBody>
                <a:bodyPr rtlCol="0" anchor="ctr"/>
                <a:lstStyle/>
                <a:p>
                  <a:endParaRPr lang="en-GB"/>
                </a:p>
              </p:txBody>
            </p:sp>
          </p:grpSp>
          <p:grpSp>
            <p:nvGrpSpPr>
              <p:cNvPr id="17" name="Graphic 46">
                <a:extLst>
                  <a:ext uri="{FF2B5EF4-FFF2-40B4-BE49-F238E27FC236}">
                    <a16:creationId xmlns:a16="http://schemas.microsoft.com/office/drawing/2014/main" id="{3EF44183-83DF-59C7-91D9-331BD80E2FA5}"/>
                  </a:ext>
                </a:extLst>
              </p:cNvPr>
              <p:cNvGrpSpPr/>
              <p:nvPr/>
            </p:nvGrpSpPr>
            <p:grpSpPr>
              <a:xfrm>
                <a:off x="7558650" y="5401124"/>
                <a:ext cx="97347" cy="241300"/>
                <a:chOff x="7558650" y="5401124"/>
                <a:chExt cx="97347" cy="241300"/>
              </a:xfrm>
              <a:solidFill>
                <a:srgbClr val="000000"/>
              </a:solidFill>
            </p:grpSpPr>
            <p:sp>
              <p:nvSpPr>
                <p:cNvPr id="19" name="Freeform: Shape 18">
                  <a:extLst>
                    <a:ext uri="{FF2B5EF4-FFF2-40B4-BE49-F238E27FC236}">
                      <a16:creationId xmlns:a16="http://schemas.microsoft.com/office/drawing/2014/main" id="{6CB5B44A-6180-F5E1-EAEA-1EC32CB31DD5}"/>
                    </a:ext>
                  </a:extLst>
                </p:cNvPr>
                <p:cNvSpPr/>
                <p:nvPr/>
              </p:nvSpPr>
              <p:spPr>
                <a:xfrm>
                  <a:off x="7606442" y="5401124"/>
                  <a:ext cx="12692" cy="44450"/>
                </a:xfrm>
                <a:custGeom>
                  <a:avLst/>
                  <a:gdLst>
                    <a:gd name="connsiteX0" fmla="*/ 178 w 12692"/>
                    <a:gd name="connsiteY0" fmla="*/ 273 h 44450"/>
                    <a:gd name="connsiteX1" fmla="*/ 178 w 12692"/>
                    <a:gd name="connsiteY1" fmla="*/ 44723 h 44450"/>
                  </a:gdLst>
                  <a:ahLst/>
                  <a:cxnLst>
                    <a:cxn ang="0">
                      <a:pos x="connsiteX0" y="connsiteY0"/>
                    </a:cxn>
                    <a:cxn ang="0">
                      <a:pos x="connsiteX1" y="connsiteY1"/>
                    </a:cxn>
                  </a:cxnLst>
                  <a:rect l="l" t="t" r="r" b="b"/>
                  <a:pathLst>
                    <a:path w="12692" h="44450">
                      <a:moveTo>
                        <a:pt x="178" y="273"/>
                      </a:moveTo>
                      <a:lnTo>
                        <a:pt x="17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5736DB8D-306F-3299-CA89-49DF58F4E457}"/>
                    </a:ext>
                  </a:extLst>
                </p:cNvPr>
                <p:cNvSpPr/>
                <p:nvPr/>
              </p:nvSpPr>
              <p:spPr>
                <a:xfrm flipV="1">
                  <a:off x="7558650" y="5495961"/>
                  <a:ext cx="97347" cy="146462"/>
                </a:xfrm>
                <a:custGeom>
                  <a:avLst/>
                  <a:gdLst>
                    <a:gd name="connsiteX0" fmla="*/ 95701 w 97347"/>
                    <a:gd name="connsiteY0" fmla="*/ -2020 h 146462"/>
                    <a:gd name="connsiteX1" fmla="*/ 1114 w 97347"/>
                    <a:gd name="connsiteY1" fmla="*/ -2020 h 146462"/>
                    <a:gd name="connsiteX2" fmla="*/ 1114 w 97347"/>
                    <a:gd name="connsiteY2" fmla="*/ 11188 h 146462"/>
                    <a:gd name="connsiteX3" fmla="*/ 51089 w 97347"/>
                    <a:gd name="connsiteY3" fmla="*/ 66751 h 146462"/>
                    <a:gd name="connsiteX4" fmla="*/ 66414 w 97347"/>
                    <a:gd name="connsiteY4" fmla="*/ 87229 h 146462"/>
                    <a:gd name="connsiteX5" fmla="*/ 70634 w 97347"/>
                    <a:gd name="connsiteY5" fmla="*/ 103549 h 146462"/>
                    <a:gd name="connsiteX6" fmla="*/ 63781 w 97347"/>
                    <a:gd name="connsiteY6" fmla="*/ 122091 h 146462"/>
                    <a:gd name="connsiteX7" fmla="*/ 45536 w 97347"/>
                    <a:gd name="connsiteY7" fmla="*/ 129362 h 146462"/>
                    <a:gd name="connsiteX8" fmla="*/ 24277 w 97347"/>
                    <a:gd name="connsiteY8" fmla="*/ 121551 h 146462"/>
                    <a:gd name="connsiteX9" fmla="*/ 16693 w 97347"/>
                    <a:gd name="connsiteY9" fmla="*/ 99866 h 146462"/>
                    <a:gd name="connsiteX10" fmla="*/ -1647 w 97347"/>
                    <a:gd name="connsiteY10" fmla="*/ 99866 h 146462"/>
                    <a:gd name="connsiteX11" fmla="*/ 11172 w 97347"/>
                    <a:gd name="connsiteY11" fmla="*/ 132124 h 146462"/>
                    <a:gd name="connsiteX12" fmla="*/ 45536 w 97347"/>
                    <a:gd name="connsiteY12" fmla="*/ 144443 h 146462"/>
                    <a:gd name="connsiteX13" fmla="*/ 77361 w 97347"/>
                    <a:gd name="connsiteY13" fmla="*/ 133870 h 146462"/>
                    <a:gd name="connsiteX14" fmla="*/ 89070 w 97347"/>
                    <a:gd name="connsiteY14" fmla="*/ 105740 h 146462"/>
                    <a:gd name="connsiteX15" fmla="*/ 61909 w 97347"/>
                    <a:gd name="connsiteY15" fmla="*/ 54940 h 146462"/>
                    <a:gd name="connsiteX16" fmla="*/ 23230 w 97347"/>
                    <a:gd name="connsiteY16" fmla="*/ 12966 h 146462"/>
                    <a:gd name="connsiteX17" fmla="*/ 95701 w 97347"/>
                    <a:gd name="connsiteY17" fmla="*/ 12966 h 146462"/>
                    <a:gd name="connsiteX18" fmla="*/ 95701 w 97347"/>
                    <a:gd name="connsiteY18" fmla="*/ -202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701" y="-2020"/>
                      </a:moveTo>
                      <a:lnTo>
                        <a:pt x="1114" y="-2020"/>
                      </a:lnTo>
                      <a:lnTo>
                        <a:pt x="1114" y="11188"/>
                      </a:lnTo>
                      <a:lnTo>
                        <a:pt x="51089" y="66751"/>
                      </a:lnTo>
                      <a:cubicBezTo>
                        <a:pt x="58492" y="75154"/>
                        <a:pt x="63601" y="81980"/>
                        <a:pt x="66414" y="87229"/>
                      </a:cubicBezTo>
                      <a:cubicBezTo>
                        <a:pt x="69228" y="92479"/>
                        <a:pt x="70634" y="97919"/>
                        <a:pt x="70634" y="103549"/>
                      </a:cubicBezTo>
                      <a:cubicBezTo>
                        <a:pt x="70634" y="111084"/>
                        <a:pt x="68350" y="117265"/>
                        <a:pt x="63781" y="122091"/>
                      </a:cubicBezTo>
                      <a:cubicBezTo>
                        <a:pt x="59233" y="126938"/>
                        <a:pt x="53151" y="129362"/>
                        <a:pt x="45536" y="129362"/>
                      </a:cubicBezTo>
                      <a:cubicBezTo>
                        <a:pt x="36419" y="129362"/>
                        <a:pt x="29332" y="126758"/>
                        <a:pt x="24277" y="121551"/>
                      </a:cubicBezTo>
                      <a:cubicBezTo>
                        <a:pt x="19221" y="116365"/>
                        <a:pt x="16693" y="109137"/>
                        <a:pt x="16693" y="99866"/>
                      </a:cubicBezTo>
                      <a:lnTo>
                        <a:pt x="-1647" y="99866"/>
                      </a:lnTo>
                      <a:cubicBezTo>
                        <a:pt x="-1647" y="113180"/>
                        <a:pt x="2626" y="123932"/>
                        <a:pt x="11172" y="132124"/>
                      </a:cubicBezTo>
                      <a:cubicBezTo>
                        <a:pt x="19740" y="140337"/>
                        <a:pt x="31194" y="144443"/>
                        <a:pt x="45536" y="144443"/>
                      </a:cubicBezTo>
                      <a:cubicBezTo>
                        <a:pt x="58968" y="144443"/>
                        <a:pt x="69577" y="140919"/>
                        <a:pt x="77361" y="133870"/>
                      </a:cubicBezTo>
                      <a:cubicBezTo>
                        <a:pt x="85167" y="126822"/>
                        <a:pt x="89070" y="117445"/>
                        <a:pt x="89070" y="105740"/>
                      </a:cubicBezTo>
                      <a:cubicBezTo>
                        <a:pt x="89070" y="91516"/>
                        <a:pt x="80016" y="74582"/>
                        <a:pt x="61909" y="54940"/>
                      </a:cubicBezTo>
                      <a:lnTo>
                        <a:pt x="23230" y="12966"/>
                      </a:lnTo>
                      <a:lnTo>
                        <a:pt x="95701" y="12966"/>
                      </a:lnTo>
                      <a:lnTo>
                        <a:pt x="95701" y="-2020"/>
                      </a:lnTo>
                      <a:close/>
                    </a:path>
                  </a:pathLst>
                </a:custGeom>
                <a:solidFill>
                  <a:srgbClr val="000000"/>
                </a:solidFill>
                <a:ln w="32" cap="flat">
                  <a:noFill/>
                  <a:prstDash val="solid"/>
                  <a:round/>
                </a:ln>
              </p:spPr>
              <p:txBody>
                <a:bodyPr rtlCol="0" anchor="ctr"/>
                <a:lstStyle/>
                <a:p>
                  <a:endParaRPr lang="en-GB"/>
                </a:p>
              </p:txBody>
            </p:sp>
          </p:grpSp>
          <p:grpSp>
            <p:nvGrpSpPr>
              <p:cNvPr id="21" name="Graphic 46">
                <a:extLst>
                  <a:ext uri="{FF2B5EF4-FFF2-40B4-BE49-F238E27FC236}">
                    <a16:creationId xmlns:a16="http://schemas.microsoft.com/office/drawing/2014/main" id="{A917C952-C418-43AC-0502-EBC24ABA7F37}"/>
                  </a:ext>
                </a:extLst>
              </p:cNvPr>
              <p:cNvGrpSpPr/>
              <p:nvPr/>
            </p:nvGrpSpPr>
            <p:grpSpPr>
              <a:xfrm>
                <a:off x="8382849" y="5401124"/>
                <a:ext cx="91509" cy="243300"/>
                <a:chOff x="8382849" y="5401124"/>
                <a:chExt cx="91509" cy="243300"/>
              </a:xfrm>
              <a:solidFill>
                <a:srgbClr val="000000"/>
              </a:solidFill>
            </p:grpSpPr>
            <p:sp>
              <p:nvSpPr>
                <p:cNvPr id="22" name="Freeform: Shape 21">
                  <a:extLst>
                    <a:ext uri="{FF2B5EF4-FFF2-40B4-BE49-F238E27FC236}">
                      <a16:creationId xmlns:a16="http://schemas.microsoft.com/office/drawing/2014/main" id="{9A7A295B-A62C-64A1-6EA4-BD3F96E292D2}"/>
                    </a:ext>
                  </a:extLst>
                </p:cNvPr>
                <p:cNvSpPr/>
                <p:nvPr/>
              </p:nvSpPr>
              <p:spPr>
                <a:xfrm>
                  <a:off x="8430533" y="5401124"/>
                  <a:ext cx="12692" cy="44450"/>
                </a:xfrm>
                <a:custGeom>
                  <a:avLst/>
                  <a:gdLst>
                    <a:gd name="connsiteX0" fmla="*/ 243 w 12692"/>
                    <a:gd name="connsiteY0" fmla="*/ 273 h 44450"/>
                    <a:gd name="connsiteX1" fmla="*/ 243 w 12692"/>
                    <a:gd name="connsiteY1" fmla="*/ 44723 h 44450"/>
                  </a:gdLst>
                  <a:ahLst/>
                  <a:cxnLst>
                    <a:cxn ang="0">
                      <a:pos x="connsiteX0" y="connsiteY0"/>
                    </a:cxn>
                    <a:cxn ang="0">
                      <a:pos x="connsiteX1" y="connsiteY1"/>
                    </a:cxn>
                  </a:cxnLst>
                  <a:rect l="l" t="t" r="r" b="b"/>
                  <a:pathLst>
                    <a:path w="12692" h="44450">
                      <a:moveTo>
                        <a:pt x="243" y="273"/>
                      </a:moveTo>
                      <a:lnTo>
                        <a:pt x="24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E77B64FD-27B8-774D-AE2F-7C7D51024978}"/>
                    </a:ext>
                  </a:extLst>
                </p:cNvPr>
                <p:cNvSpPr/>
                <p:nvPr/>
              </p:nvSpPr>
              <p:spPr>
                <a:xfrm flipV="1">
                  <a:off x="8382849" y="5495961"/>
                  <a:ext cx="91509" cy="148462"/>
                </a:xfrm>
                <a:custGeom>
                  <a:avLst/>
                  <a:gdLst>
                    <a:gd name="connsiteX0" fmla="*/ 27857 w 91509"/>
                    <a:gd name="connsiteY0" fmla="*/ 81165 h 148462"/>
                    <a:gd name="connsiteX1" fmla="*/ 41628 w 91509"/>
                    <a:gd name="connsiteY1" fmla="*/ 81165 h 148462"/>
                    <a:gd name="connsiteX2" fmla="*/ 62062 w 91509"/>
                    <a:gd name="connsiteY2" fmla="*/ 88023 h 148462"/>
                    <a:gd name="connsiteX3" fmla="*/ 69487 w 91509"/>
                    <a:gd name="connsiteY3" fmla="*/ 105993 h 148462"/>
                    <a:gd name="connsiteX4" fmla="*/ 44198 w 91509"/>
                    <a:gd name="connsiteY4" fmla="*/ 131393 h 148462"/>
                    <a:gd name="connsiteX5" fmla="*/ 25224 w 91509"/>
                    <a:gd name="connsiteY5" fmla="*/ 124567 h 148462"/>
                    <a:gd name="connsiteX6" fmla="*/ 18148 w 91509"/>
                    <a:gd name="connsiteY6" fmla="*/ 106565 h 148462"/>
                    <a:gd name="connsiteX7" fmla="*/ -224 w 91509"/>
                    <a:gd name="connsiteY7" fmla="*/ 106565 h 148462"/>
                    <a:gd name="connsiteX8" fmla="*/ 12310 w 91509"/>
                    <a:gd name="connsiteY8" fmla="*/ 135108 h 148462"/>
                    <a:gd name="connsiteX9" fmla="*/ 44198 w 91509"/>
                    <a:gd name="connsiteY9" fmla="*/ 146475 h 148462"/>
                    <a:gd name="connsiteX10" fmla="*/ 76214 w 91509"/>
                    <a:gd name="connsiteY10" fmla="*/ 135648 h 148462"/>
                    <a:gd name="connsiteX11" fmla="*/ 87827 w 91509"/>
                    <a:gd name="connsiteY11" fmla="*/ 105581 h 148462"/>
                    <a:gd name="connsiteX12" fmla="*/ 81735 w 91509"/>
                    <a:gd name="connsiteY12" fmla="*/ 87324 h 148462"/>
                    <a:gd name="connsiteX13" fmla="*/ 65140 w 91509"/>
                    <a:gd name="connsiteY13" fmla="*/ 74116 h 148462"/>
                    <a:gd name="connsiteX14" fmla="*/ 83512 w 91509"/>
                    <a:gd name="connsiteY14" fmla="*/ 61639 h 148462"/>
                    <a:gd name="connsiteX15" fmla="*/ 90017 w 91509"/>
                    <a:gd name="connsiteY15" fmla="*/ 40303 h 148462"/>
                    <a:gd name="connsiteX16" fmla="*/ 77325 w 91509"/>
                    <a:gd name="connsiteY16" fmla="*/ 9410 h 148462"/>
                    <a:gd name="connsiteX17" fmla="*/ 44294 w 91509"/>
                    <a:gd name="connsiteY17" fmla="*/ -1988 h 148462"/>
                    <a:gd name="connsiteX18" fmla="*/ 11231 w 91509"/>
                    <a:gd name="connsiteY18" fmla="*/ 9029 h 148462"/>
                    <a:gd name="connsiteX19" fmla="*/ -1493 w 91509"/>
                    <a:gd name="connsiteY19" fmla="*/ 38112 h 148462"/>
                    <a:gd name="connsiteX20" fmla="*/ 16942 w 91509"/>
                    <a:gd name="connsiteY20" fmla="*/ 38112 h 148462"/>
                    <a:gd name="connsiteX21" fmla="*/ 24367 w 91509"/>
                    <a:gd name="connsiteY21" fmla="*/ 19856 h 148462"/>
                    <a:gd name="connsiteX22" fmla="*/ 44325 w 91509"/>
                    <a:gd name="connsiteY22" fmla="*/ 12998 h 148462"/>
                    <a:gd name="connsiteX23" fmla="*/ 64633 w 91509"/>
                    <a:gd name="connsiteY23" fmla="*/ 19951 h 148462"/>
                    <a:gd name="connsiteX24" fmla="*/ 71677 w 91509"/>
                    <a:gd name="connsiteY24" fmla="*/ 39890 h 148462"/>
                    <a:gd name="connsiteX25" fmla="*/ 63934 w 91509"/>
                    <a:gd name="connsiteY25" fmla="*/ 59226 h 148462"/>
                    <a:gd name="connsiteX26" fmla="*/ 41628 w 91509"/>
                    <a:gd name="connsiteY26" fmla="*/ 66179 h 148462"/>
                    <a:gd name="connsiteX27" fmla="*/ 27857 w 91509"/>
                    <a:gd name="connsiteY27" fmla="*/ 66179 h 148462"/>
                    <a:gd name="connsiteX28" fmla="*/ 27857 w 91509"/>
                    <a:gd name="connsiteY28" fmla="*/ 81165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1509" h="148462">
                      <a:moveTo>
                        <a:pt x="27857" y="81165"/>
                      </a:moveTo>
                      <a:lnTo>
                        <a:pt x="41628" y="81165"/>
                      </a:lnTo>
                      <a:cubicBezTo>
                        <a:pt x="50301" y="81313"/>
                        <a:pt x="57113" y="83599"/>
                        <a:pt x="62062" y="88023"/>
                      </a:cubicBezTo>
                      <a:cubicBezTo>
                        <a:pt x="67012" y="92447"/>
                        <a:pt x="69487" y="98437"/>
                        <a:pt x="69487" y="105993"/>
                      </a:cubicBezTo>
                      <a:cubicBezTo>
                        <a:pt x="69487" y="122927"/>
                        <a:pt x="61058" y="131393"/>
                        <a:pt x="44198" y="131393"/>
                      </a:cubicBezTo>
                      <a:cubicBezTo>
                        <a:pt x="36266" y="131393"/>
                        <a:pt x="29941" y="129118"/>
                        <a:pt x="25224" y="124567"/>
                      </a:cubicBezTo>
                      <a:cubicBezTo>
                        <a:pt x="20507" y="120037"/>
                        <a:pt x="18148" y="114037"/>
                        <a:pt x="18148" y="106565"/>
                      </a:cubicBezTo>
                      <a:lnTo>
                        <a:pt x="-224" y="106565"/>
                      </a:lnTo>
                      <a:cubicBezTo>
                        <a:pt x="-224" y="118016"/>
                        <a:pt x="3954" y="127530"/>
                        <a:pt x="12310" y="135108"/>
                      </a:cubicBezTo>
                      <a:cubicBezTo>
                        <a:pt x="20686" y="142686"/>
                        <a:pt x="31316" y="146475"/>
                        <a:pt x="44198" y="146475"/>
                      </a:cubicBezTo>
                      <a:cubicBezTo>
                        <a:pt x="57821" y="146475"/>
                        <a:pt x="68493" y="142866"/>
                        <a:pt x="76214" y="135648"/>
                      </a:cubicBezTo>
                      <a:cubicBezTo>
                        <a:pt x="83956" y="128430"/>
                        <a:pt x="87827" y="118408"/>
                        <a:pt x="87827" y="105581"/>
                      </a:cubicBezTo>
                      <a:cubicBezTo>
                        <a:pt x="87827" y="99294"/>
                        <a:pt x="85796" y="93209"/>
                        <a:pt x="81735" y="87324"/>
                      </a:cubicBezTo>
                      <a:cubicBezTo>
                        <a:pt x="77674" y="81440"/>
                        <a:pt x="72142" y="77037"/>
                        <a:pt x="65140" y="74116"/>
                      </a:cubicBezTo>
                      <a:cubicBezTo>
                        <a:pt x="73073" y="71619"/>
                        <a:pt x="79197" y="67459"/>
                        <a:pt x="83512" y="61639"/>
                      </a:cubicBezTo>
                      <a:cubicBezTo>
                        <a:pt x="87848" y="55818"/>
                        <a:pt x="90017" y="48706"/>
                        <a:pt x="90017" y="40303"/>
                      </a:cubicBezTo>
                      <a:cubicBezTo>
                        <a:pt x="90017" y="27327"/>
                        <a:pt x="85786" y="17030"/>
                        <a:pt x="77325" y="9410"/>
                      </a:cubicBezTo>
                      <a:cubicBezTo>
                        <a:pt x="68863" y="1811"/>
                        <a:pt x="57853" y="-1988"/>
                        <a:pt x="44294" y="-1988"/>
                      </a:cubicBezTo>
                      <a:cubicBezTo>
                        <a:pt x="30755" y="-1988"/>
                        <a:pt x="19735" y="1684"/>
                        <a:pt x="11231" y="9029"/>
                      </a:cubicBezTo>
                      <a:cubicBezTo>
                        <a:pt x="2748" y="16374"/>
                        <a:pt x="-1493" y="26068"/>
                        <a:pt x="-1493" y="38112"/>
                      </a:cubicBezTo>
                      <a:lnTo>
                        <a:pt x="16942" y="38112"/>
                      </a:lnTo>
                      <a:cubicBezTo>
                        <a:pt x="16942" y="30513"/>
                        <a:pt x="19417" y="24428"/>
                        <a:pt x="24367" y="19856"/>
                      </a:cubicBezTo>
                      <a:cubicBezTo>
                        <a:pt x="29338" y="15284"/>
                        <a:pt x="35991" y="12998"/>
                        <a:pt x="44325" y="12998"/>
                      </a:cubicBezTo>
                      <a:cubicBezTo>
                        <a:pt x="53168" y="12998"/>
                        <a:pt x="59936" y="15315"/>
                        <a:pt x="64633" y="19951"/>
                      </a:cubicBezTo>
                      <a:cubicBezTo>
                        <a:pt x="69329" y="24586"/>
                        <a:pt x="71677" y="31233"/>
                        <a:pt x="71677" y="39890"/>
                      </a:cubicBezTo>
                      <a:cubicBezTo>
                        <a:pt x="71677" y="48293"/>
                        <a:pt x="69096" y="54738"/>
                        <a:pt x="63934" y="59226"/>
                      </a:cubicBezTo>
                      <a:cubicBezTo>
                        <a:pt x="58794" y="63734"/>
                        <a:pt x="51359" y="66052"/>
                        <a:pt x="41628" y="66179"/>
                      </a:cubicBezTo>
                      <a:lnTo>
                        <a:pt x="27857" y="66179"/>
                      </a:lnTo>
                      <a:lnTo>
                        <a:pt x="27857" y="81165"/>
                      </a:lnTo>
                      <a:close/>
                    </a:path>
                  </a:pathLst>
                </a:custGeom>
                <a:solidFill>
                  <a:srgbClr val="000000"/>
                </a:solidFill>
                <a:ln w="32" cap="flat">
                  <a:noFill/>
                  <a:prstDash val="solid"/>
                  <a:round/>
                </a:ln>
              </p:spPr>
              <p:txBody>
                <a:bodyPr rtlCol="0" anchor="ctr"/>
                <a:lstStyle/>
                <a:p>
                  <a:endParaRPr lang="en-GB"/>
                </a:p>
              </p:txBody>
            </p:sp>
          </p:grpSp>
          <p:grpSp>
            <p:nvGrpSpPr>
              <p:cNvPr id="25" name="Graphic 46">
                <a:extLst>
                  <a:ext uri="{FF2B5EF4-FFF2-40B4-BE49-F238E27FC236}">
                    <a16:creationId xmlns:a16="http://schemas.microsoft.com/office/drawing/2014/main" id="{82EB268A-F845-A56C-C31D-28FE8F4195C3}"/>
                  </a:ext>
                </a:extLst>
              </p:cNvPr>
              <p:cNvGrpSpPr/>
              <p:nvPr/>
            </p:nvGrpSpPr>
            <p:grpSpPr>
              <a:xfrm>
                <a:off x="9202892" y="5401124"/>
                <a:ext cx="104201" cy="241300"/>
                <a:chOff x="9202892" y="5401124"/>
                <a:chExt cx="104201" cy="241300"/>
              </a:xfrm>
              <a:solidFill>
                <a:srgbClr val="000000"/>
              </a:solidFill>
            </p:grpSpPr>
            <p:sp>
              <p:nvSpPr>
                <p:cNvPr id="27" name="Freeform: Shape 26">
                  <a:extLst>
                    <a:ext uri="{FF2B5EF4-FFF2-40B4-BE49-F238E27FC236}">
                      <a16:creationId xmlns:a16="http://schemas.microsoft.com/office/drawing/2014/main" id="{AFB02E3D-4F98-E291-23A5-EE05E130F339}"/>
                    </a:ext>
                  </a:extLst>
                </p:cNvPr>
                <p:cNvSpPr/>
                <p:nvPr/>
              </p:nvSpPr>
              <p:spPr>
                <a:xfrm>
                  <a:off x="9254638" y="5401124"/>
                  <a:ext cx="12692" cy="44450"/>
                </a:xfrm>
                <a:custGeom>
                  <a:avLst/>
                  <a:gdLst>
                    <a:gd name="connsiteX0" fmla="*/ 308 w 12692"/>
                    <a:gd name="connsiteY0" fmla="*/ 273 h 44450"/>
                    <a:gd name="connsiteX1" fmla="*/ 308 w 12692"/>
                    <a:gd name="connsiteY1" fmla="*/ 44723 h 44450"/>
                  </a:gdLst>
                  <a:ahLst/>
                  <a:cxnLst>
                    <a:cxn ang="0">
                      <a:pos x="connsiteX0" y="connsiteY0"/>
                    </a:cxn>
                    <a:cxn ang="0">
                      <a:pos x="connsiteX1" y="connsiteY1"/>
                    </a:cxn>
                  </a:cxnLst>
                  <a:rect l="l" t="t" r="r" b="b"/>
                  <a:pathLst>
                    <a:path w="12692" h="44450">
                      <a:moveTo>
                        <a:pt x="308" y="273"/>
                      </a:moveTo>
                      <a:lnTo>
                        <a:pt x="308"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4B1A9EE2-D124-8968-17A5-502582D3D08E}"/>
                    </a:ext>
                  </a:extLst>
                </p:cNvPr>
                <p:cNvSpPr/>
                <p:nvPr/>
              </p:nvSpPr>
              <p:spPr>
                <a:xfrm flipV="1">
                  <a:off x="9202892" y="5497961"/>
                  <a:ext cx="104201" cy="144462"/>
                </a:xfrm>
                <a:custGeom>
                  <a:avLst/>
                  <a:gdLst>
                    <a:gd name="connsiteX0" fmla="*/ 82680 w 104201"/>
                    <a:gd name="connsiteY0" fmla="*/ 46526 h 144462"/>
                    <a:gd name="connsiteX1" fmla="*/ 102702 w 104201"/>
                    <a:gd name="connsiteY1" fmla="*/ 46526 h 144462"/>
                    <a:gd name="connsiteX2" fmla="*/ 102702 w 104201"/>
                    <a:gd name="connsiteY2" fmla="*/ 31540 h 144462"/>
                    <a:gd name="connsiteX3" fmla="*/ 82680 w 104201"/>
                    <a:gd name="connsiteY3" fmla="*/ 31540 h 144462"/>
                    <a:gd name="connsiteX4" fmla="*/ 82680 w 104201"/>
                    <a:gd name="connsiteY4" fmla="*/ -1988 h 144462"/>
                    <a:gd name="connsiteX5" fmla="*/ 64245 w 104201"/>
                    <a:gd name="connsiteY5" fmla="*/ -1988 h 144462"/>
                    <a:gd name="connsiteX6" fmla="*/ 64245 w 104201"/>
                    <a:gd name="connsiteY6" fmla="*/ 31540 h 144462"/>
                    <a:gd name="connsiteX7" fmla="*/ -1500 w 104201"/>
                    <a:gd name="connsiteY7" fmla="*/ 31540 h 144462"/>
                    <a:gd name="connsiteX8" fmla="*/ -1500 w 104201"/>
                    <a:gd name="connsiteY8" fmla="*/ 42366 h 144462"/>
                    <a:gd name="connsiteX9" fmla="*/ 63134 w 104201"/>
                    <a:gd name="connsiteY9" fmla="*/ 142474 h 144462"/>
                    <a:gd name="connsiteX10" fmla="*/ 82680 w 104201"/>
                    <a:gd name="connsiteY10" fmla="*/ 142474 h 144462"/>
                    <a:gd name="connsiteX11" fmla="*/ 82680 w 104201"/>
                    <a:gd name="connsiteY11" fmla="*/ 46526 h 144462"/>
                    <a:gd name="connsiteX12" fmla="*/ 19315 w 104201"/>
                    <a:gd name="connsiteY12" fmla="*/ 46526 h 144462"/>
                    <a:gd name="connsiteX13" fmla="*/ 64245 w 104201"/>
                    <a:gd name="connsiteY13" fmla="*/ 46526 h 144462"/>
                    <a:gd name="connsiteX14" fmla="*/ 64245 w 104201"/>
                    <a:gd name="connsiteY14" fmla="*/ 117360 h 144462"/>
                    <a:gd name="connsiteX15" fmla="*/ 62056 w 104201"/>
                    <a:gd name="connsiteY15" fmla="*/ 113391 h 144462"/>
                    <a:gd name="connsiteX16" fmla="*/ 19315 w 104201"/>
                    <a:gd name="connsiteY16" fmla="*/ 46526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680" y="46526"/>
                      </a:moveTo>
                      <a:lnTo>
                        <a:pt x="102702" y="46526"/>
                      </a:lnTo>
                      <a:lnTo>
                        <a:pt x="102702" y="31540"/>
                      </a:lnTo>
                      <a:lnTo>
                        <a:pt x="82680" y="31540"/>
                      </a:lnTo>
                      <a:lnTo>
                        <a:pt x="82680" y="-1988"/>
                      </a:lnTo>
                      <a:lnTo>
                        <a:pt x="64245" y="-1988"/>
                      </a:lnTo>
                      <a:lnTo>
                        <a:pt x="64245" y="31540"/>
                      </a:lnTo>
                      <a:lnTo>
                        <a:pt x="-1500" y="31540"/>
                      </a:lnTo>
                      <a:lnTo>
                        <a:pt x="-1500" y="42366"/>
                      </a:lnTo>
                      <a:lnTo>
                        <a:pt x="63134" y="142474"/>
                      </a:lnTo>
                      <a:lnTo>
                        <a:pt x="82680" y="142474"/>
                      </a:lnTo>
                      <a:lnTo>
                        <a:pt x="82680" y="46526"/>
                      </a:lnTo>
                      <a:close/>
                      <a:moveTo>
                        <a:pt x="19315" y="46526"/>
                      </a:moveTo>
                      <a:lnTo>
                        <a:pt x="64245" y="46526"/>
                      </a:lnTo>
                      <a:lnTo>
                        <a:pt x="64245" y="117360"/>
                      </a:lnTo>
                      <a:lnTo>
                        <a:pt x="62056" y="113391"/>
                      </a:lnTo>
                      <a:lnTo>
                        <a:pt x="19315" y="46526"/>
                      </a:lnTo>
                      <a:close/>
                    </a:path>
                  </a:pathLst>
                </a:custGeom>
                <a:solidFill>
                  <a:srgbClr val="000000"/>
                </a:solidFill>
                <a:ln w="32" cap="flat">
                  <a:noFill/>
                  <a:prstDash val="solid"/>
                  <a:round/>
                </a:ln>
              </p:spPr>
              <p:txBody>
                <a:bodyPr rtlCol="0" anchor="ctr"/>
                <a:lstStyle/>
                <a:p>
                  <a:endParaRPr lang="en-GB"/>
                </a:p>
              </p:txBody>
            </p:sp>
          </p:grpSp>
          <p:grpSp>
            <p:nvGrpSpPr>
              <p:cNvPr id="29" name="Graphic 46">
                <a:extLst>
                  <a:ext uri="{FF2B5EF4-FFF2-40B4-BE49-F238E27FC236}">
                    <a16:creationId xmlns:a16="http://schemas.microsoft.com/office/drawing/2014/main" id="{E6AAFC5A-B94B-67CB-D1C3-C16D96807173}"/>
                  </a:ext>
                </a:extLst>
              </p:cNvPr>
              <p:cNvGrpSpPr/>
              <p:nvPr/>
            </p:nvGrpSpPr>
            <p:grpSpPr>
              <a:xfrm>
                <a:off x="10036992" y="5401124"/>
                <a:ext cx="90747" cy="243300"/>
                <a:chOff x="10036992" y="5401124"/>
                <a:chExt cx="90747" cy="243300"/>
              </a:xfrm>
              <a:solidFill>
                <a:srgbClr val="000000"/>
              </a:solidFill>
            </p:grpSpPr>
            <p:sp>
              <p:nvSpPr>
                <p:cNvPr id="30" name="Freeform: Shape 29">
                  <a:extLst>
                    <a:ext uri="{FF2B5EF4-FFF2-40B4-BE49-F238E27FC236}">
                      <a16:creationId xmlns:a16="http://schemas.microsoft.com/office/drawing/2014/main" id="{BEC3F295-C623-2436-21A0-3494E7D5D104}"/>
                    </a:ext>
                  </a:extLst>
                </p:cNvPr>
                <p:cNvSpPr/>
                <p:nvPr/>
              </p:nvSpPr>
              <p:spPr>
                <a:xfrm>
                  <a:off x="10078742" y="5401124"/>
                  <a:ext cx="12692" cy="44450"/>
                </a:xfrm>
                <a:custGeom>
                  <a:avLst/>
                  <a:gdLst>
                    <a:gd name="connsiteX0" fmla="*/ 373 w 12692"/>
                    <a:gd name="connsiteY0" fmla="*/ 273 h 44450"/>
                    <a:gd name="connsiteX1" fmla="*/ 373 w 12692"/>
                    <a:gd name="connsiteY1" fmla="*/ 44723 h 44450"/>
                  </a:gdLst>
                  <a:ahLst/>
                  <a:cxnLst>
                    <a:cxn ang="0">
                      <a:pos x="connsiteX0" y="connsiteY0"/>
                    </a:cxn>
                    <a:cxn ang="0">
                      <a:pos x="connsiteX1" y="connsiteY1"/>
                    </a:cxn>
                  </a:cxnLst>
                  <a:rect l="l" t="t" r="r" b="b"/>
                  <a:pathLst>
                    <a:path w="12692" h="44450">
                      <a:moveTo>
                        <a:pt x="373" y="273"/>
                      </a:moveTo>
                      <a:lnTo>
                        <a:pt x="373" y="44723"/>
                      </a:lnTo>
                    </a:path>
                  </a:pathLst>
                </a:custGeom>
                <a:solidFill>
                  <a:srgbClr val="000000"/>
                </a:solidFill>
                <a:ln w="10154" cap="flat">
                  <a:solidFill>
                    <a:srgbClr val="000000"/>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62B0B29E-F1EA-42B3-ADFE-19339466D7C9}"/>
                    </a:ext>
                  </a:extLst>
                </p:cNvPr>
                <p:cNvSpPr/>
                <p:nvPr/>
              </p:nvSpPr>
              <p:spPr>
                <a:xfrm flipV="1">
                  <a:off x="10036992" y="5497961"/>
                  <a:ext cx="90747" cy="146462"/>
                </a:xfrm>
                <a:custGeom>
                  <a:avLst/>
                  <a:gdLst>
                    <a:gd name="connsiteX0" fmla="*/ 3634 w 90747"/>
                    <a:gd name="connsiteY0" fmla="*/ 72465 h 146462"/>
                    <a:gd name="connsiteX1" fmla="*/ 10964 w 90747"/>
                    <a:gd name="connsiteY1" fmla="*/ 144506 h 146462"/>
                    <a:gd name="connsiteX2" fmla="*/ 84927 w 90747"/>
                    <a:gd name="connsiteY2" fmla="*/ 144506 h 146462"/>
                    <a:gd name="connsiteX3" fmla="*/ 84927 w 90747"/>
                    <a:gd name="connsiteY3" fmla="*/ 127551 h 146462"/>
                    <a:gd name="connsiteX4" fmla="*/ 26544 w 90747"/>
                    <a:gd name="connsiteY4" fmla="*/ 127551 h 146462"/>
                    <a:gd name="connsiteX5" fmla="*/ 22165 w 90747"/>
                    <a:gd name="connsiteY5" fmla="*/ 88150 h 146462"/>
                    <a:gd name="connsiteX6" fmla="*/ 46280 w 90747"/>
                    <a:gd name="connsiteY6" fmla="*/ 94404 h 146462"/>
                    <a:gd name="connsiteX7" fmla="*/ 77597 w 90747"/>
                    <a:gd name="connsiteY7" fmla="*/ 81355 h 146462"/>
                    <a:gd name="connsiteX8" fmla="*/ 89210 w 90747"/>
                    <a:gd name="connsiteY8" fmla="*/ 46081 h 146462"/>
                    <a:gd name="connsiteX9" fmla="*/ 77153 w 90747"/>
                    <a:gd name="connsiteY9" fmla="*/ 10902 h 146462"/>
                    <a:gd name="connsiteX10" fmla="*/ 43487 w 90747"/>
                    <a:gd name="connsiteY10" fmla="*/ -1957 h 146462"/>
                    <a:gd name="connsiteX11" fmla="*/ 12233 w 90747"/>
                    <a:gd name="connsiteY11" fmla="*/ 8648 h 146462"/>
                    <a:gd name="connsiteX12" fmla="*/ -1538 w 90747"/>
                    <a:gd name="connsiteY12" fmla="*/ 38048 h 146462"/>
                    <a:gd name="connsiteX13" fmla="*/ 15819 w 90747"/>
                    <a:gd name="connsiteY13" fmla="*/ 38048 h 146462"/>
                    <a:gd name="connsiteX14" fmla="*/ 24640 w 90747"/>
                    <a:gd name="connsiteY14" fmla="*/ 19316 h 146462"/>
                    <a:gd name="connsiteX15" fmla="*/ 43487 w 90747"/>
                    <a:gd name="connsiteY15" fmla="*/ 13029 h 146462"/>
                    <a:gd name="connsiteX16" fmla="*/ 63572 w 90747"/>
                    <a:gd name="connsiteY16" fmla="*/ 21760 h 146462"/>
                    <a:gd name="connsiteX17" fmla="*/ 70870 w 90747"/>
                    <a:gd name="connsiteY17" fmla="*/ 45890 h 146462"/>
                    <a:gd name="connsiteX18" fmla="*/ 62970 w 90747"/>
                    <a:gd name="connsiteY18" fmla="*/ 69131 h 146462"/>
                    <a:gd name="connsiteX19" fmla="*/ 41996 w 90747"/>
                    <a:gd name="connsiteY19" fmla="*/ 77926 h 146462"/>
                    <a:gd name="connsiteX20" fmla="*/ 23148 w 90747"/>
                    <a:gd name="connsiteY20" fmla="*/ 72687 h 146462"/>
                    <a:gd name="connsiteX21" fmla="*/ 18294 w 90747"/>
                    <a:gd name="connsiteY21" fmla="*/ 68719 h 146462"/>
                    <a:gd name="connsiteX22" fmla="*/ 3634 w 90747"/>
                    <a:gd name="connsiteY22" fmla="*/ 72465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747" h="146462">
                      <a:moveTo>
                        <a:pt x="3634" y="72465"/>
                      </a:moveTo>
                      <a:lnTo>
                        <a:pt x="10964" y="144506"/>
                      </a:lnTo>
                      <a:lnTo>
                        <a:pt x="84927" y="144506"/>
                      </a:lnTo>
                      <a:lnTo>
                        <a:pt x="84927" y="127551"/>
                      </a:lnTo>
                      <a:lnTo>
                        <a:pt x="26544" y="127551"/>
                      </a:lnTo>
                      <a:lnTo>
                        <a:pt x="22165" y="88150"/>
                      </a:lnTo>
                      <a:cubicBezTo>
                        <a:pt x="29251" y="92319"/>
                        <a:pt x="37290" y="94404"/>
                        <a:pt x="46280" y="94404"/>
                      </a:cubicBezTo>
                      <a:cubicBezTo>
                        <a:pt x="59416" y="94404"/>
                        <a:pt x="69855" y="90055"/>
                        <a:pt x="77597" y="81355"/>
                      </a:cubicBezTo>
                      <a:cubicBezTo>
                        <a:pt x="85339" y="72656"/>
                        <a:pt x="89210" y="60898"/>
                        <a:pt x="89210" y="46081"/>
                      </a:cubicBezTo>
                      <a:cubicBezTo>
                        <a:pt x="89210" y="31201"/>
                        <a:pt x="85191" y="19474"/>
                        <a:pt x="77153" y="10902"/>
                      </a:cubicBezTo>
                      <a:cubicBezTo>
                        <a:pt x="69115" y="2329"/>
                        <a:pt x="57893" y="-1957"/>
                        <a:pt x="43487" y="-1957"/>
                      </a:cubicBezTo>
                      <a:cubicBezTo>
                        <a:pt x="30732" y="-1957"/>
                        <a:pt x="20314" y="1578"/>
                        <a:pt x="12233" y="8648"/>
                      </a:cubicBezTo>
                      <a:cubicBezTo>
                        <a:pt x="4174" y="15739"/>
                        <a:pt x="-416" y="25539"/>
                        <a:pt x="-1538" y="38048"/>
                      </a:cubicBezTo>
                      <a:lnTo>
                        <a:pt x="15819" y="38048"/>
                      </a:lnTo>
                      <a:cubicBezTo>
                        <a:pt x="16940" y="29772"/>
                        <a:pt x="19880" y="23528"/>
                        <a:pt x="24640" y="19316"/>
                      </a:cubicBezTo>
                      <a:cubicBezTo>
                        <a:pt x="29399" y="15125"/>
                        <a:pt x="35682" y="13029"/>
                        <a:pt x="43487" y="13029"/>
                      </a:cubicBezTo>
                      <a:cubicBezTo>
                        <a:pt x="52012" y="13029"/>
                        <a:pt x="58707" y="15940"/>
                        <a:pt x="63572" y="21760"/>
                      </a:cubicBezTo>
                      <a:cubicBezTo>
                        <a:pt x="68438" y="27581"/>
                        <a:pt x="70870" y="35625"/>
                        <a:pt x="70870" y="45890"/>
                      </a:cubicBezTo>
                      <a:cubicBezTo>
                        <a:pt x="70870" y="55542"/>
                        <a:pt x="68237" y="63289"/>
                        <a:pt x="62970" y="69131"/>
                      </a:cubicBezTo>
                      <a:cubicBezTo>
                        <a:pt x="57724" y="74995"/>
                        <a:pt x="50732" y="77926"/>
                        <a:pt x="41996" y="77926"/>
                      </a:cubicBezTo>
                      <a:cubicBezTo>
                        <a:pt x="34000" y="77926"/>
                        <a:pt x="27718" y="76180"/>
                        <a:pt x="23148" y="72687"/>
                      </a:cubicBezTo>
                      <a:lnTo>
                        <a:pt x="18294" y="68719"/>
                      </a:lnTo>
                      <a:lnTo>
                        <a:pt x="3634" y="72465"/>
                      </a:lnTo>
                      <a:close/>
                    </a:path>
                  </a:pathLst>
                </a:custGeom>
                <a:solidFill>
                  <a:srgbClr val="000000"/>
                </a:solidFill>
                <a:ln w="32" cap="flat">
                  <a:noFill/>
                  <a:prstDash val="solid"/>
                  <a:round/>
                </a:ln>
              </p:spPr>
              <p:txBody>
                <a:bodyPr rtlCol="0" anchor="ctr"/>
                <a:lstStyle/>
                <a:p>
                  <a:endParaRPr lang="en-GB"/>
                </a:p>
              </p:txBody>
            </p:sp>
          </p:grpSp>
        </p:grpSp>
        <p:grpSp>
          <p:nvGrpSpPr>
            <p:cNvPr id="33" name="Graphic 46">
              <a:extLst>
                <a:ext uri="{FF2B5EF4-FFF2-40B4-BE49-F238E27FC236}">
                  <a16:creationId xmlns:a16="http://schemas.microsoft.com/office/drawing/2014/main" id="{8884CABA-0F47-8926-34EF-1C58257FAA0C}"/>
                </a:ext>
              </a:extLst>
            </p:cNvPr>
            <p:cNvGrpSpPr/>
            <p:nvPr/>
          </p:nvGrpSpPr>
          <p:grpSpPr>
            <a:xfrm>
              <a:off x="5449975" y="2106763"/>
              <a:ext cx="302228" cy="3216941"/>
              <a:chOff x="5449975" y="2106763"/>
              <a:chExt cx="302228" cy="3216941"/>
            </a:xfrm>
            <a:solidFill>
              <a:srgbClr val="000000"/>
            </a:solidFill>
          </p:grpSpPr>
          <p:grpSp>
            <p:nvGrpSpPr>
              <p:cNvPr id="35" name="Graphic 46">
                <a:extLst>
                  <a:ext uri="{FF2B5EF4-FFF2-40B4-BE49-F238E27FC236}">
                    <a16:creationId xmlns:a16="http://schemas.microsoft.com/office/drawing/2014/main" id="{65667256-1EA9-4D83-065D-819D1E8E924E}"/>
                  </a:ext>
                </a:extLst>
              </p:cNvPr>
              <p:cNvGrpSpPr/>
              <p:nvPr/>
            </p:nvGrpSpPr>
            <p:grpSpPr>
              <a:xfrm>
                <a:off x="5449975" y="5179242"/>
                <a:ext cx="302228" cy="144462"/>
                <a:chOff x="5449975" y="5179242"/>
                <a:chExt cx="302228" cy="144462"/>
              </a:xfrm>
              <a:solidFill>
                <a:srgbClr val="000000"/>
              </a:solidFill>
            </p:grpSpPr>
            <p:sp>
              <p:nvSpPr>
                <p:cNvPr id="36" name="Freeform: Shape 35">
                  <a:extLst>
                    <a:ext uri="{FF2B5EF4-FFF2-40B4-BE49-F238E27FC236}">
                      <a16:creationId xmlns:a16="http://schemas.microsoft.com/office/drawing/2014/main" id="{80393193-F3BB-6AAB-6FAB-D6928BFC1CCE}"/>
                    </a:ext>
                  </a:extLst>
                </p:cNvPr>
                <p:cNvSpPr/>
                <p:nvPr/>
              </p:nvSpPr>
              <p:spPr>
                <a:xfrm>
                  <a:off x="5707781" y="5247505"/>
                  <a:ext cx="44422" cy="12700"/>
                </a:xfrm>
                <a:custGeom>
                  <a:avLst/>
                  <a:gdLst>
                    <a:gd name="connsiteX0" fmla="*/ 44454 w 44422"/>
                    <a:gd name="connsiteY0" fmla="*/ 261 h 12700"/>
                    <a:gd name="connsiteX1" fmla="*/ 32 w 44422"/>
                    <a:gd name="connsiteY1" fmla="*/ 261 h 12700"/>
                  </a:gdLst>
                  <a:ahLst/>
                  <a:cxnLst>
                    <a:cxn ang="0">
                      <a:pos x="connsiteX0" y="connsiteY0"/>
                    </a:cxn>
                    <a:cxn ang="0">
                      <a:pos x="connsiteX1" y="connsiteY1"/>
                    </a:cxn>
                  </a:cxnLst>
                  <a:rect l="l" t="t" r="r" b="b"/>
                  <a:pathLst>
                    <a:path w="44422" h="12700">
                      <a:moveTo>
                        <a:pt x="44454" y="261"/>
                      </a:moveTo>
                      <a:lnTo>
                        <a:pt x="32" y="261"/>
                      </a:lnTo>
                    </a:path>
                  </a:pathLst>
                </a:custGeom>
                <a:solidFill>
                  <a:srgbClr val="000000"/>
                </a:solidFill>
                <a:ln w="10154" cap="flat">
                  <a:solidFill>
                    <a:srgbClr val="000000"/>
                  </a:solidFill>
                  <a:prstDash val="solid"/>
                  <a:round/>
                </a:ln>
              </p:spPr>
              <p:txBody>
                <a:bodyPr rtlCol="0" anchor="ctr"/>
                <a:lstStyle/>
                <a:p>
                  <a:endParaRPr lang="en-GB"/>
                </a:p>
              </p:txBody>
            </p:sp>
            <p:grpSp>
              <p:nvGrpSpPr>
                <p:cNvPr id="37" name="Graphic 46">
                  <a:extLst>
                    <a:ext uri="{FF2B5EF4-FFF2-40B4-BE49-F238E27FC236}">
                      <a16:creationId xmlns:a16="http://schemas.microsoft.com/office/drawing/2014/main" id="{EE6263F3-749F-8CEC-A4F6-965A47BE4A6B}"/>
                    </a:ext>
                  </a:extLst>
                </p:cNvPr>
                <p:cNvGrpSpPr/>
                <p:nvPr/>
              </p:nvGrpSpPr>
              <p:grpSpPr>
                <a:xfrm>
                  <a:off x="5449975" y="5179242"/>
                  <a:ext cx="208823" cy="144462"/>
                  <a:chOff x="5449975" y="5179242"/>
                  <a:chExt cx="208823" cy="144462"/>
                </a:xfrm>
                <a:solidFill>
                  <a:srgbClr val="000000"/>
                </a:solidFill>
              </p:grpSpPr>
              <p:sp>
                <p:nvSpPr>
                  <p:cNvPr id="38" name="Freeform: Shape 37">
                    <a:extLst>
                      <a:ext uri="{FF2B5EF4-FFF2-40B4-BE49-F238E27FC236}">
                        <a16:creationId xmlns:a16="http://schemas.microsoft.com/office/drawing/2014/main" id="{C8AC79CB-966E-C538-85F4-56025371B668}"/>
                      </a:ext>
                    </a:extLst>
                  </p:cNvPr>
                  <p:cNvSpPr/>
                  <p:nvPr/>
                </p:nvSpPr>
                <p:spPr>
                  <a:xfrm flipV="1">
                    <a:off x="5449975" y="5244139"/>
                    <a:ext cx="82783" cy="14986"/>
                  </a:xfrm>
                  <a:custGeom>
                    <a:avLst/>
                    <a:gdLst>
                      <a:gd name="connsiteX0" fmla="*/ 80966 w 82783"/>
                      <a:gd name="connsiteY0" fmla="*/ -2008 h 14986"/>
                      <a:gd name="connsiteX1" fmla="*/ -1818 w 82783"/>
                      <a:gd name="connsiteY1" fmla="*/ -2008 h 14986"/>
                      <a:gd name="connsiteX2" fmla="*/ -1818 w 82783"/>
                      <a:gd name="connsiteY2" fmla="*/ 12978 h 14986"/>
                      <a:gd name="connsiteX3" fmla="*/ 80966 w 82783"/>
                      <a:gd name="connsiteY3" fmla="*/ 12978 h 14986"/>
                      <a:gd name="connsiteX4" fmla="*/ 80966 w 82783"/>
                      <a:gd name="connsiteY4" fmla="*/ -2008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08"/>
                        </a:moveTo>
                        <a:lnTo>
                          <a:pt x="-1818" y="-2008"/>
                        </a:lnTo>
                        <a:lnTo>
                          <a:pt x="-1818" y="12978"/>
                        </a:lnTo>
                        <a:lnTo>
                          <a:pt x="80966" y="12978"/>
                        </a:lnTo>
                        <a:lnTo>
                          <a:pt x="80966" y="-2008"/>
                        </a:lnTo>
                        <a:close/>
                      </a:path>
                    </a:pathLst>
                  </a:custGeom>
                  <a:solidFill>
                    <a:srgbClr val="000000"/>
                  </a:solidFill>
                  <a:ln w="3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AE9B5867-5A05-6461-6B7C-A57A1B98BDDF}"/>
                      </a:ext>
                    </a:extLst>
                  </p:cNvPr>
                  <p:cNvSpPr/>
                  <p:nvPr/>
                </p:nvSpPr>
                <p:spPr>
                  <a:xfrm flipV="1">
                    <a:off x="5554597" y="5179242"/>
                    <a:ext cx="104201" cy="144462"/>
                  </a:xfrm>
                  <a:custGeom>
                    <a:avLst/>
                    <a:gdLst>
                      <a:gd name="connsiteX0" fmla="*/ 82393 w 104201"/>
                      <a:gd name="connsiteY0" fmla="*/ 46501 h 144462"/>
                      <a:gd name="connsiteX1" fmla="*/ 102414 w 104201"/>
                      <a:gd name="connsiteY1" fmla="*/ 46501 h 144462"/>
                      <a:gd name="connsiteX2" fmla="*/ 102414 w 104201"/>
                      <a:gd name="connsiteY2" fmla="*/ 31515 h 144462"/>
                      <a:gd name="connsiteX3" fmla="*/ 82393 w 104201"/>
                      <a:gd name="connsiteY3" fmla="*/ 31515 h 144462"/>
                      <a:gd name="connsiteX4" fmla="*/ 82393 w 104201"/>
                      <a:gd name="connsiteY4" fmla="*/ -2013 h 144462"/>
                      <a:gd name="connsiteX5" fmla="*/ 63957 w 104201"/>
                      <a:gd name="connsiteY5" fmla="*/ -2013 h 144462"/>
                      <a:gd name="connsiteX6" fmla="*/ 63957 w 104201"/>
                      <a:gd name="connsiteY6" fmla="*/ 31515 h 144462"/>
                      <a:gd name="connsiteX7" fmla="*/ -1787 w 104201"/>
                      <a:gd name="connsiteY7" fmla="*/ 31515 h 144462"/>
                      <a:gd name="connsiteX8" fmla="*/ -1787 w 104201"/>
                      <a:gd name="connsiteY8" fmla="*/ 42341 h 144462"/>
                      <a:gd name="connsiteX9" fmla="*/ 62847 w 104201"/>
                      <a:gd name="connsiteY9" fmla="*/ 142449 h 144462"/>
                      <a:gd name="connsiteX10" fmla="*/ 82393 w 104201"/>
                      <a:gd name="connsiteY10" fmla="*/ 142449 h 144462"/>
                      <a:gd name="connsiteX11" fmla="*/ 82393 w 104201"/>
                      <a:gd name="connsiteY11" fmla="*/ 46501 h 144462"/>
                      <a:gd name="connsiteX12" fmla="*/ 19028 w 104201"/>
                      <a:gd name="connsiteY12" fmla="*/ 46501 h 144462"/>
                      <a:gd name="connsiteX13" fmla="*/ 63957 w 104201"/>
                      <a:gd name="connsiteY13" fmla="*/ 46501 h 144462"/>
                      <a:gd name="connsiteX14" fmla="*/ 63957 w 104201"/>
                      <a:gd name="connsiteY14" fmla="*/ 117335 h 144462"/>
                      <a:gd name="connsiteX15" fmla="*/ 61768 w 104201"/>
                      <a:gd name="connsiteY15" fmla="*/ 113366 h 144462"/>
                      <a:gd name="connsiteX16" fmla="*/ 19028 w 104201"/>
                      <a:gd name="connsiteY16" fmla="*/ 46501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501"/>
                        </a:moveTo>
                        <a:lnTo>
                          <a:pt x="102414" y="46501"/>
                        </a:lnTo>
                        <a:lnTo>
                          <a:pt x="102414" y="31515"/>
                        </a:lnTo>
                        <a:lnTo>
                          <a:pt x="82393" y="31515"/>
                        </a:lnTo>
                        <a:lnTo>
                          <a:pt x="82393" y="-2013"/>
                        </a:lnTo>
                        <a:lnTo>
                          <a:pt x="63957" y="-2013"/>
                        </a:lnTo>
                        <a:lnTo>
                          <a:pt x="63957" y="31515"/>
                        </a:lnTo>
                        <a:lnTo>
                          <a:pt x="-1787" y="31515"/>
                        </a:lnTo>
                        <a:lnTo>
                          <a:pt x="-1787" y="42341"/>
                        </a:lnTo>
                        <a:lnTo>
                          <a:pt x="62847" y="142449"/>
                        </a:lnTo>
                        <a:lnTo>
                          <a:pt x="82393" y="142449"/>
                        </a:lnTo>
                        <a:lnTo>
                          <a:pt x="82393" y="46501"/>
                        </a:lnTo>
                        <a:close/>
                        <a:moveTo>
                          <a:pt x="19028" y="46501"/>
                        </a:moveTo>
                        <a:lnTo>
                          <a:pt x="63957" y="46501"/>
                        </a:lnTo>
                        <a:lnTo>
                          <a:pt x="63957" y="117335"/>
                        </a:lnTo>
                        <a:lnTo>
                          <a:pt x="61768" y="113366"/>
                        </a:lnTo>
                        <a:lnTo>
                          <a:pt x="19028" y="46501"/>
                        </a:lnTo>
                        <a:close/>
                      </a:path>
                    </a:pathLst>
                  </a:custGeom>
                  <a:solidFill>
                    <a:srgbClr val="000000"/>
                  </a:solidFill>
                  <a:ln w="32" cap="flat">
                    <a:noFill/>
                    <a:prstDash val="solid"/>
                    <a:round/>
                  </a:ln>
                </p:spPr>
                <p:txBody>
                  <a:bodyPr rtlCol="0" anchor="ctr"/>
                  <a:lstStyle/>
                  <a:p>
                    <a:endParaRPr lang="en-GB"/>
                  </a:p>
                </p:txBody>
              </p:sp>
            </p:grpSp>
          </p:grpSp>
          <p:grpSp>
            <p:nvGrpSpPr>
              <p:cNvPr id="41" name="Graphic 46">
                <a:extLst>
                  <a:ext uri="{FF2B5EF4-FFF2-40B4-BE49-F238E27FC236}">
                    <a16:creationId xmlns:a16="http://schemas.microsoft.com/office/drawing/2014/main" id="{9E02580B-5799-C2EB-A450-43EA95127BB3}"/>
                  </a:ext>
                </a:extLst>
              </p:cNvPr>
              <p:cNvGrpSpPr/>
              <p:nvPr/>
            </p:nvGrpSpPr>
            <p:grpSpPr>
              <a:xfrm>
                <a:off x="5449975" y="4562765"/>
                <a:ext cx="302228" cy="146462"/>
                <a:chOff x="5449975" y="4562765"/>
                <a:chExt cx="302228" cy="146462"/>
              </a:xfrm>
              <a:solidFill>
                <a:srgbClr val="000000"/>
              </a:solidFill>
            </p:grpSpPr>
            <p:sp>
              <p:nvSpPr>
                <p:cNvPr id="42" name="Freeform: Shape 41">
                  <a:extLst>
                    <a:ext uri="{FF2B5EF4-FFF2-40B4-BE49-F238E27FC236}">
                      <a16:creationId xmlns:a16="http://schemas.microsoft.com/office/drawing/2014/main" id="{B618DEAC-AE1B-B02A-3BCA-6AEBBB53AB0A}"/>
                    </a:ext>
                  </a:extLst>
                </p:cNvPr>
                <p:cNvSpPr/>
                <p:nvPr/>
              </p:nvSpPr>
              <p:spPr>
                <a:xfrm>
                  <a:off x="5707781" y="4633028"/>
                  <a:ext cx="44422" cy="12700"/>
                </a:xfrm>
                <a:custGeom>
                  <a:avLst/>
                  <a:gdLst>
                    <a:gd name="connsiteX0" fmla="*/ 44454 w 44422"/>
                    <a:gd name="connsiteY0" fmla="*/ 213 h 12700"/>
                    <a:gd name="connsiteX1" fmla="*/ 32 w 44422"/>
                    <a:gd name="connsiteY1" fmla="*/ 213 h 12700"/>
                  </a:gdLst>
                  <a:ahLst/>
                  <a:cxnLst>
                    <a:cxn ang="0">
                      <a:pos x="connsiteX0" y="connsiteY0"/>
                    </a:cxn>
                    <a:cxn ang="0">
                      <a:pos x="connsiteX1" y="connsiteY1"/>
                    </a:cxn>
                  </a:cxnLst>
                  <a:rect l="l" t="t" r="r" b="b"/>
                  <a:pathLst>
                    <a:path w="44422" h="12700">
                      <a:moveTo>
                        <a:pt x="44454" y="213"/>
                      </a:moveTo>
                      <a:lnTo>
                        <a:pt x="32" y="213"/>
                      </a:lnTo>
                    </a:path>
                  </a:pathLst>
                </a:custGeom>
                <a:solidFill>
                  <a:srgbClr val="000000"/>
                </a:solidFill>
                <a:ln w="10154" cap="flat">
                  <a:solidFill>
                    <a:srgbClr val="000000"/>
                  </a:solidFill>
                  <a:prstDash val="solid"/>
                  <a:round/>
                </a:ln>
              </p:spPr>
              <p:txBody>
                <a:bodyPr rtlCol="0" anchor="ctr"/>
                <a:lstStyle/>
                <a:p>
                  <a:endParaRPr lang="en-GB"/>
                </a:p>
              </p:txBody>
            </p:sp>
            <p:grpSp>
              <p:nvGrpSpPr>
                <p:cNvPr id="43" name="Graphic 46">
                  <a:extLst>
                    <a:ext uri="{FF2B5EF4-FFF2-40B4-BE49-F238E27FC236}">
                      <a16:creationId xmlns:a16="http://schemas.microsoft.com/office/drawing/2014/main" id="{9B9C9AAA-E3EF-D1C4-0F8E-BB8673147962}"/>
                    </a:ext>
                  </a:extLst>
                </p:cNvPr>
                <p:cNvGrpSpPr/>
                <p:nvPr/>
              </p:nvGrpSpPr>
              <p:grpSpPr>
                <a:xfrm>
                  <a:off x="5449975" y="4562765"/>
                  <a:ext cx="205935" cy="146462"/>
                  <a:chOff x="5449975" y="4562765"/>
                  <a:chExt cx="205935" cy="146462"/>
                </a:xfrm>
                <a:solidFill>
                  <a:srgbClr val="000000"/>
                </a:solidFill>
              </p:grpSpPr>
              <p:sp>
                <p:nvSpPr>
                  <p:cNvPr id="44" name="Freeform: Shape 43">
                    <a:extLst>
                      <a:ext uri="{FF2B5EF4-FFF2-40B4-BE49-F238E27FC236}">
                        <a16:creationId xmlns:a16="http://schemas.microsoft.com/office/drawing/2014/main" id="{8350C847-F257-902B-0C7A-88317634DDD6}"/>
                      </a:ext>
                    </a:extLst>
                  </p:cNvPr>
                  <p:cNvSpPr/>
                  <p:nvPr/>
                </p:nvSpPr>
                <p:spPr>
                  <a:xfrm flipV="1">
                    <a:off x="5449975" y="4629662"/>
                    <a:ext cx="82783" cy="14986"/>
                  </a:xfrm>
                  <a:custGeom>
                    <a:avLst/>
                    <a:gdLst>
                      <a:gd name="connsiteX0" fmla="*/ 80966 w 82783"/>
                      <a:gd name="connsiteY0" fmla="*/ -2057 h 14986"/>
                      <a:gd name="connsiteX1" fmla="*/ -1818 w 82783"/>
                      <a:gd name="connsiteY1" fmla="*/ -2057 h 14986"/>
                      <a:gd name="connsiteX2" fmla="*/ -1818 w 82783"/>
                      <a:gd name="connsiteY2" fmla="*/ 12929 h 14986"/>
                      <a:gd name="connsiteX3" fmla="*/ 80966 w 82783"/>
                      <a:gd name="connsiteY3" fmla="*/ 12929 h 14986"/>
                      <a:gd name="connsiteX4" fmla="*/ 80966 w 82783"/>
                      <a:gd name="connsiteY4" fmla="*/ -2057 h 14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83" h="14986">
                        <a:moveTo>
                          <a:pt x="80966" y="-2057"/>
                        </a:moveTo>
                        <a:lnTo>
                          <a:pt x="-1818" y="-2057"/>
                        </a:lnTo>
                        <a:lnTo>
                          <a:pt x="-1818" y="12929"/>
                        </a:lnTo>
                        <a:lnTo>
                          <a:pt x="80966" y="12929"/>
                        </a:lnTo>
                        <a:lnTo>
                          <a:pt x="80966" y="-2057"/>
                        </a:lnTo>
                        <a:close/>
                      </a:path>
                    </a:pathLst>
                  </a:custGeom>
                  <a:solidFill>
                    <a:srgbClr val="000000"/>
                  </a:solidFill>
                  <a:ln w="3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167917F5-7031-DD15-21E1-0C1B91467133}"/>
                      </a:ext>
                    </a:extLst>
                  </p:cNvPr>
                  <p:cNvSpPr/>
                  <p:nvPr/>
                </p:nvSpPr>
                <p:spPr>
                  <a:xfrm flipV="1">
                    <a:off x="5558563" y="4562765"/>
                    <a:ext cx="97347" cy="146462"/>
                  </a:xfrm>
                  <a:custGeom>
                    <a:avLst/>
                    <a:gdLst>
                      <a:gd name="connsiteX0" fmla="*/ 95544 w 97347"/>
                      <a:gd name="connsiteY0" fmla="*/ -2093 h 146462"/>
                      <a:gd name="connsiteX1" fmla="*/ 956 w 97347"/>
                      <a:gd name="connsiteY1" fmla="*/ -2093 h 146462"/>
                      <a:gd name="connsiteX2" fmla="*/ 956 w 97347"/>
                      <a:gd name="connsiteY2" fmla="*/ 11115 h 146462"/>
                      <a:gd name="connsiteX3" fmla="*/ 50931 w 97347"/>
                      <a:gd name="connsiteY3" fmla="*/ 66677 h 146462"/>
                      <a:gd name="connsiteX4" fmla="*/ 66257 w 97347"/>
                      <a:gd name="connsiteY4" fmla="*/ 87156 h 146462"/>
                      <a:gd name="connsiteX5" fmla="*/ 70477 w 97347"/>
                      <a:gd name="connsiteY5" fmla="*/ 103475 h 146462"/>
                      <a:gd name="connsiteX6" fmla="*/ 63623 w 97347"/>
                      <a:gd name="connsiteY6" fmla="*/ 122017 h 146462"/>
                      <a:gd name="connsiteX7" fmla="*/ 45378 w 97347"/>
                      <a:gd name="connsiteY7" fmla="*/ 129288 h 146462"/>
                      <a:gd name="connsiteX8" fmla="*/ 24119 w 97347"/>
                      <a:gd name="connsiteY8" fmla="*/ 121478 h 146462"/>
                      <a:gd name="connsiteX9" fmla="*/ 16536 w 97347"/>
                      <a:gd name="connsiteY9" fmla="*/ 99792 h 146462"/>
                      <a:gd name="connsiteX10" fmla="*/ -1804 w 97347"/>
                      <a:gd name="connsiteY10" fmla="*/ 99792 h 146462"/>
                      <a:gd name="connsiteX11" fmla="*/ 11015 w 97347"/>
                      <a:gd name="connsiteY11" fmla="*/ 132050 h 146462"/>
                      <a:gd name="connsiteX12" fmla="*/ 45378 w 97347"/>
                      <a:gd name="connsiteY12" fmla="*/ 144369 h 146462"/>
                      <a:gd name="connsiteX13" fmla="*/ 77204 w 97347"/>
                      <a:gd name="connsiteY13" fmla="*/ 133797 h 146462"/>
                      <a:gd name="connsiteX14" fmla="*/ 88912 w 97347"/>
                      <a:gd name="connsiteY14" fmla="*/ 105666 h 146462"/>
                      <a:gd name="connsiteX15" fmla="*/ 61751 w 97347"/>
                      <a:gd name="connsiteY15" fmla="*/ 54866 h 146462"/>
                      <a:gd name="connsiteX16" fmla="*/ 23072 w 97347"/>
                      <a:gd name="connsiteY16" fmla="*/ 12893 h 146462"/>
                      <a:gd name="connsiteX17" fmla="*/ 95544 w 97347"/>
                      <a:gd name="connsiteY17" fmla="*/ 12893 h 146462"/>
                      <a:gd name="connsiteX18" fmla="*/ 95544 w 97347"/>
                      <a:gd name="connsiteY18" fmla="*/ -2093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093"/>
                        </a:moveTo>
                        <a:lnTo>
                          <a:pt x="956" y="-2093"/>
                        </a:lnTo>
                        <a:lnTo>
                          <a:pt x="956" y="11115"/>
                        </a:lnTo>
                        <a:lnTo>
                          <a:pt x="50931" y="66677"/>
                        </a:lnTo>
                        <a:cubicBezTo>
                          <a:pt x="58335" y="75080"/>
                          <a:pt x="63443" y="81907"/>
                          <a:pt x="66257" y="87156"/>
                        </a:cubicBezTo>
                        <a:cubicBezTo>
                          <a:pt x="69070" y="92405"/>
                          <a:pt x="70477" y="97845"/>
                          <a:pt x="70477" y="103475"/>
                        </a:cubicBezTo>
                        <a:cubicBezTo>
                          <a:pt x="70477" y="111011"/>
                          <a:pt x="68192" y="117191"/>
                          <a:pt x="63623" y="122017"/>
                        </a:cubicBezTo>
                        <a:cubicBezTo>
                          <a:pt x="59075" y="126865"/>
                          <a:pt x="52994" y="129288"/>
                          <a:pt x="45378" y="129288"/>
                        </a:cubicBezTo>
                        <a:cubicBezTo>
                          <a:pt x="36261" y="129288"/>
                          <a:pt x="29175" y="126685"/>
                          <a:pt x="24119" y="121478"/>
                        </a:cubicBezTo>
                        <a:cubicBezTo>
                          <a:pt x="19064" y="116292"/>
                          <a:pt x="16536" y="109063"/>
                          <a:pt x="16536" y="99792"/>
                        </a:cubicBezTo>
                        <a:lnTo>
                          <a:pt x="-1804" y="99792"/>
                        </a:lnTo>
                        <a:cubicBezTo>
                          <a:pt x="-1804" y="113106"/>
                          <a:pt x="2469" y="123859"/>
                          <a:pt x="11015" y="132050"/>
                        </a:cubicBezTo>
                        <a:cubicBezTo>
                          <a:pt x="19582" y="140263"/>
                          <a:pt x="31036" y="144369"/>
                          <a:pt x="45378" y="144369"/>
                        </a:cubicBezTo>
                        <a:cubicBezTo>
                          <a:pt x="58811" y="144369"/>
                          <a:pt x="69419" y="140845"/>
                          <a:pt x="77204" y="133797"/>
                        </a:cubicBezTo>
                        <a:cubicBezTo>
                          <a:pt x="85009" y="126748"/>
                          <a:pt x="88912" y="117371"/>
                          <a:pt x="88912" y="105666"/>
                        </a:cubicBezTo>
                        <a:cubicBezTo>
                          <a:pt x="88912" y="91442"/>
                          <a:pt x="79858" y="74509"/>
                          <a:pt x="61751" y="54866"/>
                        </a:cubicBezTo>
                        <a:lnTo>
                          <a:pt x="23072" y="12893"/>
                        </a:lnTo>
                        <a:lnTo>
                          <a:pt x="95544" y="12893"/>
                        </a:lnTo>
                        <a:lnTo>
                          <a:pt x="95544" y="-2093"/>
                        </a:lnTo>
                        <a:close/>
                      </a:path>
                    </a:pathLst>
                  </a:custGeom>
                  <a:solidFill>
                    <a:srgbClr val="000000"/>
                  </a:solidFill>
                  <a:ln w="32" cap="flat">
                    <a:noFill/>
                    <a:prstDash val="solid"/>
                    <a:round/>
                  </a:ln>
                </p:spPr>
                <p:txBody>
                  <a:bodyPr rtlCol="0" anchor="ctr"/>
                  <a:lstStyle/>
                  <a:p>
                    <a:endParaRPr lang="en-GB"/>
                  </a:p>
                </p:txBody>
              </p:sp>
            </p:grpSp>
          </p:grpSp>
          <p:grpSp>
            <p:nvGrpSpPr>
              <p:cNvPr id="46" name="Graphic 46">
                <a:extLst>
                  <a:ext uri="{FF2B5EF4-FFF2-40B4-BE49-F238E27FC236}">
                    <a16:creationId xmlns:a16="http://schemas.microsoft.com/office/drawing/2014/main" id="{FA3CCD19-917F-CD74-1309-FF38BEF4DAA9}"/>
                  </a:ext>
                </a:extLst>
              </p:cNvPr>
              <p:cNvGrpSpPr/>
              <p:nvPr/>
            </p:nvGrpSpPr>
            <p:grpSpPr>
              <a:xfrm>
                <a:off x="5560713" y="3948288"/>
                <a:ext cx="191490" cy="148462"/>
                <a:chOff x="5560713" y="3948288"/>
                <a:chExt cx="191490" cy="148462"/>
              </a:xfrm>
              <a:solidFill>
                <a:srgbClr val="000000"/>
              </a:solidFill>
            </p:grpSpPr>
            <p:sp>
              <p:nvSpPr>
                <p:cNvPr id="48" name="Freeform: Shape 47">
                  <a:extLst>
                    <a:ext uri="{FF2B5EF4-FFF2-40B4-BE49-F238E27FC236}">
                      <a16:creationId xmlns:a16="http://schemas.microsoft.com/office/drawing/2014/main" id="{5A136F51-B3CA-A035-1337-5BAFA9C78582}"/>
                    </a:ext>
                  </a:extLst>
                </p:cNvPr>
                <p:cNvSpPr/>
                <p:nvPr/>
              </p:nvSpPr>
              <p:spPr>
                <a:xfrm>
                  <a:off x="5707781" y="4018551"/>
                  <a:ext cx="44422" cy="12700"/>
                </a:xfrm>
                <a:custGeom>
                  <a:avLst/>
                  <a:gdLst>
                    <a:gd name="connsiteX0" fmla="*/ 44454 w 44422"/>
                    <a:gd name="connsiteY0" fmla="*/ 164 h 12700"/>
                    <a:gd name="connsiteX1" fmla="*/ 32 w 44422"/>
                    <a:gd name="connsiteY1" fmla="*/ 164 h 12700"/>
                  </a:gdLst>
                  <a:ahLst/>
                  <a:cxnLst>
                    <a:cxn ang="0">
                      <a:pos x="connsiteX0" y="connsiteY0"/>
                    </a:cxn>
                    <a:cxn ang="0">
                      <a:pos x="connsiteX1" y="connsiteY1"/>
                    </a:cxn>
                  </a:cxnLst>
                  <a:rect l="l" t="t" r="r" b="b"/>
                  <a:pathLst>
                    <a:path w="44422" h="12700">
                      <a:moveTo>
                        <a:pt x="44454" y="164"/>
                      </a:moveTo>
                      <a:lnTo>
                        <a:pt x="32" y="164"/>
                      </a:lnTo>
                    </a:path>
                  </a:pathLst>
                </a:custGeom>
                <a:solidFill>
                  <a:srgbClr val="000000"/>
                </a:solidFill>
                <a:ln w="10154" cap="flat">
                  <a:solidFill>
                    <a:srgbClr val="000000"/>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7DB60C01-1BFE-F0C3-D208-24C95191D05D}"/>
                    </a:ext>
                  </a:extLst>
                </p:cNvPr>
                <p:cNvSpPr/>
                <p:nvPr/>
              </p:nvSpPr>
              <p:spPr>
                <a:xfrm flipV="1">
                  <a:off x="5560713" y="3948288"/>
                  <a:ext cx="91128" cy="148462"/>
                </a:xfrm>
                <a:custGeom>
                  <a:avLst/>
                  <a:gdLst>
                    <a:gd name="connsiteX0" fmla="*/ 89354 w 91128"/>
                    <a:gd name="connsiteY0" fmla="*/ 61517 h 148462"/>
                    <a:gd name="connsiteX1" fmla="*/ 78344 w 91128"/>
                    <a:gd name="connsiteY1" fmla="*/ 13574 h 148462"/>
                    <a:gd name="connsiteX2" fmla="*/ 43949 w 91128"/>
                    <a:gd name="connsiteY2" fmla="*/ -2110 h 148462"/>
                    <a:gd name="connsiteX3" fmla="*/ 9744 w 91128"/>
                    <a:gd name="connsiteY3" fmla="*/ 13225 h 148462"/>
                    <a:gd name="connsiteX4" fmla="*/ -1774 w 91128"/>
                    <a:gd name="connsiteY4" fmla="*/ 59040 h 148462"/>
                    <a:gd name="connsiteX5" fmla="*/ -1774 w 91128"/>
                    <a:gd name="connsiteY5" fmla="*/ 83520 h 148462"/>
                    <a:gd name="connsiteX6" fmla="*/ 9236 w 91128"/>
                    <a:gd name="connsiteY6" fmla="*/ 130859 h 148462"/>
                    <a:gd name="connsiteX7" fmla="*/ 43758 w 91128"/>
                    <a:gd name="connsiteY7" fmla="*/ 146353 h 148462"/>
                    <a:gd name="connsiteX8" fmla="*/ 78059 w 91128"/>
                    <a:gd name="connsiteY8" fmla="*/ 131399 h 148462"/>
                    <a:gd name="connsiteX9" fmla="*/ 89354 w 91128"/>
                    <a:gd name="connsiteY9" fmla="*/ 85329 h 148462"/>
                    <a:gd name="connsiteX10" fmla="*/ 89354 w 91128"/>
                    <a:gd name="connsiteY10" fmla="*/ 61517 h 148462"/>
                    <a:gd name="connsiteX11" fmla="*/ 71014 w 91128"/>
                    <a:gd name="connsiteY11" fmla="*/ 86599 h 148462"/>
                    <a:gd name="connsiteX12" fmla="*/ 64478 w 91128"/>
                    <a:gd name="connsiteY12" fmla="*/ 120604 h 148462"/>
                    <a:gd name="connsiteX13" fmla="*/ 43758 w 91128"/>
                    <a:gd name="connsiteY13" fmla="*/ 131272 h 148462"/>
                    <a:gd name="connsiteX14" fmla="*/ 23229 w 91128"/>
                    <a:gd name="connsiteY14" fmla="*/ 120635 h 148462"/>
                    <a:gd name="connsiteX15" fmla="*/ 16598 w 91128"/>
                    <a:gd name="connsiteY15" fmla="*/ 87996 h 148462"/>
                    <a:gd name="connsiteX16" fmla="*/ 16598 w 91128"/>
                    <a:gd name="connsiteY16" fmla="*/ 58628 h 148462"/>
                    <a:gd name="connsiteX17" fmla="*/ 23388 w 91128"/>
                    <a:gd name="connsiteY17" fmla="*/ 24052 h 148462"/>
                    <a:gd name="connsiteX18" fmla="*/ 43949 w 91128"/>
                    <a:gd name="connsiteY18" fmla="*/ 12876 h 148462"/>
                    <a:gd name="connsiteX19" fmla="*/ 64129 w 91128"/>
                    <a:gd name="connsiteY19" fmla="*/ 23385 h 148462"/>
                    <a:gd name="connsiteX20" fmla="*/ 71014 w 91128"/>
                    <a:gd name="connsiteY20" fmla="*/ 56532 h 148462"/>
                    <a:gd name="connsiteX21" fmla="*/ 71014 w 91128"/>
                    <a:gd name="connsiteY21" fmla="*/ 86599 h 14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128" h="148462">
                      <a:moveTo>
                        <a:pt x="89354" y="61517"/>
                      </a:moveTo>
                      <a:cubicBezTo>
                        <a:pt x="89354" y="40012"/>
                        <a:pt x="85684" y="24031"/>
                        <a:pt x="78344" y="13574"/>
                      </a:cubicBezTo>
                      <a:cubicBezTo>
                        <a:pt x="71025" y="3118"/>
                        <a:pt x="59560" y="-2110"/>
                        <a:pt x="43949" y="-2110"/>
                      </a:cubicBezTo>
                      <a:cubicBezTo>
                        <a:pt x="28549" y="-2110"/>
                        <a:pt x="17147" y="3002"/>
                        <a:pt x="9744" y="13225"/>
                      </a:cubicBezTo>
                      <a:cubicBezTo>
                        <a:pt x="2340" y="23449"/>
                        <a:pt x="-1499" y="38720"/>
                        <a:pt x="-1774" y="59040"/>
                      </a:cubicBezTo>
                      <a:lnTo>
                        <a:pt x="-1774" y="83520"/>
                      </a:lnTo>
                      <a:cubicBezTo>
                        <a:pt x="-1774" y="104771"/>
                        <a:pt x="1896" y="120550"/>
                        <a:pt x="9236" y="130859"/>
                      </a:cubicBezTo>
                      <a:cubicBezTo>
                        <a:pt x="16576" y="141188"/>
                        <a:pt x="28084" y="146353"/>
                        <a:pt x="43758" y="146353"/>
                      </a:cubicBezTo>
                      <a:cubicBezTo>
                        <a:pt x="59285" y="146353"/>
                        <a:pt x="70718" y="141368"/>
                        <a:pt x="78059" y="131399"/>
                      </a:cubicBezTo>
                      <a:cubicBezTo>
                        <a:pt x="85399" y="121450"/>
                        <a:pt x="89164" y="106094"/>
                        <a:pt x="89354" y="85329"/>
                      </a:cubicBezTo>
                      <a:lnTo>
                        <a:pt x="89354" y="61517"/>
                      </a:lnTo>
                      <a:close/>
                      <a:moveTo>
                        <a:pt x="71014" y="86599"/>
                      </a:moveTo>
                      <a:cubicBezTo>
                        <a:pt x="71014" y="102157"/>
                        <a:pt x="68836" y="113492"/>
                        <a:pt x="64478" y="120604"/>
                      </a:cubicBezTo>
                      <a:cubicBezTo>
                        <a:pt x="60121" y="127716"/>
                        <a:pt x="53214" y="131272"/>
                        <a:pt x="43758" y="131272"/>
                      </a:cubicBezTo>
                      <a:cubicBezTo>
                        <a:pt x="34366" y="131272"/>
                        <a:pt x="27523" y="127726"/>
                        <a:pt x="23229" y="120635"/>
                      </a:cubicBezTo>
                      <a:cubicBezTo>
                        <a:pt x="18935" y="113565"/>
                        <a:pt x="16724" y="102686"/>
                        <a:pt x="16598" y="87996"/>
                      </a:cubicBezTo>
                      <a:lnTo>
                        <a:pt x="16598" y="58628"/>
                      </a:lnTo>
                      <a:cubicBezTo>
                        <a:pt x="16598" y="43028"/>
                        <a:pt x="18861" y="31502"/>
                        <a:pt x="23388" y="24052"/>
                      </a:cubicBezTo>
                      <a:cubicBezTo>
                        <a:pt x="27915" y="16601"/>
                        <a:pt x="34768" y="12876"/>
                        <a:pt x="43949" y="12876"/>
                      </a:cubicBezTo>
                      <a:cubicBezTo>
                        <a:pt x="53002" y="12876"/>
                        <a:pt x="59729" y="16379"/>
                        <a:pt x="64129" y="23385"/>
                      </a:cubicBezTo>
                      <a:cubicBezTo>
                        <a:pt x="68529" y="30412"/>
                        <a:pt x="70824" y="41461"/>
                        <a:pt x="71014" y="56532"/>
                      </a:cubicBezTo>
                      <a:lnTo>
                        <a:pt x="71014" y="86599"/>
                      </a:lnTo>
                      <a:close/>
                    </a:path>
                  </a:pathLst>
                </a:custGeom>
                <a:solidFill>
                  <a:srgbClr val="000000"/>
                </a:solidFill>
                <a:ln w="32" cap="flat">
                  <a:noFill/>
                  <a:prstDash val="solid"/>
                  <a:round/>
                </a:ln>
              </p:spPr>
              <p:txBody>
                <a:bodyPr rtlCol="0" anchor="ctr"/>
                <a:lstStyle/>
                <a:p>
                  <a:endParaRPr lang="en-GB"/>
                </a:p>
              </p:txBody>
            </p:sp>
          </p:grpSp>
          <p:grpSp>
            <p:nvGrpSpPr>
              <p:cNvPr id="50" name="Graphic 46">
                <a:extLst>
                  <a:ext uri="{FF2B5EF4-FFF2-40B4-BE49-F238E27FC236}">
                    <a16:creationId xmlns:a16="http://schemas.microsoft.com/office/drawing/2014/main" id="{831F3718-9396-7B82-A92F-4FDE422AFB3D}"/>
                  </a:ext>
                </a:extLst>
              </p:cNvPr>
              <p:cNvGrpSpPr/>
              <p:nvPr/>
            </p:nvGrpSpPr>
            <p:grpSpPr>
              <a:xfrm>
                <a:off x="5558555" y="3333812"/>
                <a:ext cx="193648" cy="146462"/>
                <a:chOff x="5558555" y="3333812"/>
                <a:chExt cx="193648" cy="146462"/>
              </a:xfrm>
              <a:solidFill>
                <a:srgbClr val="000000"/>
              </a:solidFill>
            </p:grpSpPr>
            <p:sp>
              <p:nvSpPr>
                <p:cNvPr id="51" name="Freeform: Shape 50">
                  <a:extLst>
                    <a:ext uri="{FF2B5EF4-FFF2-40B4-BE49-F238E27FC236}">
                      <a16:creationId xmlns:a16="http://schemas.microsoft.com/office/drawing/2014/main" id="{2A3ABD25-0474-B41E-B4EE-0B7B2D5E50E6}"/>
                    </a:ext>
                  </a:extLst>
                </p:cNvPr>
                <p:cNvSpPr/>
                <p:nvPr/>
              </p:nvSpPr>
              <p:spPr>
                <a:xfrm>
                  <a:off x="5707781" y="3404074"/>
                  <a:ext cx="44422" cy="12700"/>
                </a:xfrm>
                <a:custGeom>
                  <a:avLst/>
                  <a:gdLst>
                    <a:gd name="connsiteX0" fmla="*/ 44454 w 44422"/>
                    <a:gd name="connsiteY0" fmla="*/ 116 h 12700"/>
                    <a:gd name="connsiteX1" fmla="*/ 32 w 44422"/>
                    <a:gd name="connsiteY1" fmla="*/ 116 h 12700"/>
                  </a:gdLst>
                  <a:ahLst/>
                  <a:cxnLst>
                    <a:cxn ang="0">
                      <a:pos x="connsiteX0" y="connsiteY0"/>
                    </a:cxn>
                    <a:cxn ang="0">
                      <a:pos x="connsiteX1" y="connsiteY1"/>
                    </a:cxn>
                  </a:cxnLst>
                  <a:rect l="l" t="t" r="r" b="b"/>
                  <a:pathLst>
                    <a:path w="44422" h="12700">
                      <a:moveTo>
                        <a:pt x="44454" y="116"/>
                      </a:moveTo>
                      <a:lnTo>
                        <a:pt x="32" y="116"/>
                      </a:lnTo>
                    </a:path>
                  </a:pathLst>
                </a:custGeom>
                <a:solidFill>
                  <a:srgbClr val="000000"/>
                </a:solidFill>
                <a:ln w="10154" cap="flat">
                  <a:solidFill>
                    <a:srgbClr val="000000"/>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225B296A-1B4A-B7C4-C3C2-A0842A5A275B}"/>
                    </a:ext>
                  </a:extLst>
                </p:cNvPr>
                <p:cNvSpPr/>
                <p:nvPr/>
              </p:nvSpPr>
              <p:spPr>
                <a:xfrm flipV="1">
                  <a:off x="5558555" y="3333812"/>
                  <a:ext cx="97347" cy="146462"/>
                </a:xfrm>
                <a:custGeom>
                  <a:avLst/>
                  <a:gdLst>
                    <a:gd name="connsiteX0" fmla="*/ 95544 w 97347"/>
                    <a:gd name="connsiteY0" fmla="*/ -2190 h 146462"/>
                    <a:gd name="connsiteX1" fmla="*/ 956 w 97347"/>
                    <a:gd name="connsiteY1" fmla="*/ -2190 h 146462"/>
                    <a:gd name="connsiteX2" fmla="*/ 956 w 97347"/>
                    <a:gd name="connsiteY2" fmla="*/ 11018 h 146462"/>
                    <a:gd name="connsiteX3" fmla="*/ 50931 w 97347"/>
                    <a:gd name="connsiteY3" fmla="*/ 66580 h 146462"/>
                    <a:gd name="connsiteX4" fmla="*/ 66257 w 97347"/>
                    <a:gd name="connsiteY4" fmla="*/ 87059 h 146462"/>
                    <a:gd name="connsiteX5" fmla="*/ 70477 w 97347"/>
                    <a:gd name="connsiteY5" fmla="*/ 103379 h 146462"/>
                    <a:gd name="connsiteX6" fmla="*/ 63623 w 97347"/>
                    <a:gd name="connsiteY6" fmla="*/ 121921 h 146462"/>
                    <a:gd name="connsiteX7" fmla="*/ 45378 w 97347"/>
                    <a:gd name="connsiteY7" fmla="*/ 129191 h 146462"/>
                    <a:gd name="connsiteX8" fmla="*/ 24119 w 97347"/>
                    <a:gd name="connsiteY8" fmla="*/ 121381 h 146462"/>
                    <a:gd name="connsiteX9" fmla="*/ 16536 w 97347"/>
                    <a:gd name="connsiteY9" fmla="*/ 99696 h 146462"/>
                    <a:gd name="connsiteX10" fmla="*/ -1804 w 97347"/>
                    <a:gd name="connsiteY10" fmla="*/ 99696 h 146462"/>
                    <a:gd name="connsiteX11" fmla="*/ 11015 w 97347"/>
                    <a:gd name="connsiteY11" fmla="*/ 131954 h 146462"/>
                    <a:gd name="connsiteX12" fmla="*/ 45378 w 97347"/>
                    <a:gd name="connsiteY12" fmla="*/ 144273 h 146462"/>
                    <a:gd name="connsiteX13" fmla="*/ 77204 w 97347"/>
                    <a:gd name="connsiteY13" fmla="*/ 133700 h 146462"/>
                    <a:gd name="connsiteX14" fmla="*/ 88912 w 97347"/>
                    <a:gd name="connsiteY14" fmla="*/ 105569 h 146462"/>
                    <a:gd name="connsiteX15" fmla="*/ 61751 w 97347"/>
                    <a:gd name="connsiteY15" fmla="*/ 54769 h 146462"/>
                    <a:gd name="connsiteX16" fmla="*/ 23072 w 97347"/>
                    <a:gd name="connsiteY16" fmla="*/ 12796 h 146462"/>
                    <a:gd name="connsiteX17" fmla="*/ 95544 w 97347"/>
                    <a:gd name="connsiteY17" fmla="*/ 12796 h 146462"/>
                    <a:gd name="connsiteX18" fmla="*/ 95544 w 97347"/>
                    <a:gd name="connsiteY18" fmla="*/ -2190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347" h="146462">
                      <a:moveTo>
                        <a:pt x="95544" y="-2190"/>
                      </a:moveTo>
                      <a:lnTo>
                        <a:pt x="956" y="-2190"/>
                      </a:lnTo>
                      <a:lnTo>
                        <a:pt x="956" y="11018"/>
                      </a:lnTo>
                      <a:lnTo>
                        <a:pt x="50931" y="66580"/>
                      </a:lnTo>
                      <a:cubicBezTo>
                        <a:pt x="58335" y="74984"/>
                        <a:pt x="63443" y="81810"/>
                        <a:pt x="66257" y="87059"/>
                      </a:cubicBezTo>
                      <a:cubicBezTo>
                        <a:pt x="69070" y="92308"/>
                        <a:pt x="70477" y="97748"/>
                        <a:pt x="70477" y="103379"/>
                      </a:cubicBezTo>
                      <a:cubicBezTo>
                        <a:pt x="70477" y="110914"/>
                        <a:pt x="68192" y="117095"/>
                        <a:pt x="63623" y="121921"/>
                      </a:cubicBezTo>
                      <a:cubicBezTo>
                        <a:pt x="59075" y="126768"/>
                        <a:pt x="52994" y="129191"/>
                        <a:pt x="45378" y="129191"/>
                      </a:cubicBezTo>
                      <a:cubicBezTo>
                        <a:pt x="36261" y="129191"/>
                        <a:pt x="29175" y="126588"/>
                        <a:pt x="24119" y="121381"/>
                      </a:cubicBezTo>
                      <a:cubicBezTo>
                        <a:pt x="19064" y="116195"/>
                        <a:pt x="16536" y="108967"/>
                        <a:pt x="16536" y="99696"/>
                      </a:cubicBezTo>
                      <a:lnTo>
                        <a:pt x="-1804" y="99696"/>
                      </a:lnTo>
                      <a:cubicBezTo>
                        <a:pt x="-1804" y="113009"/>
                        <a:pt x="2469" y="123762"/>
                        <a:pt x="11015" y="131954"/>
                      </a:cubicBezTo>
                      <a:cubicBezTo>
                        <a:pt x="19582" y="140166"/>
                        <a:pt x="31036" y="144273"/>
                        <a:pt x="45378" y="144273"/>
                      </a:cubicBezTo>
                      <a:cubicBezTo>
                        <a:pt x="58811" y="144273"/>
                        <a:pt x="69419" y="140748"/>
                        <a:pt x="77204" y="133700"/>
                      </a:cubicBezTo>
                      <a:cubicBezTo>
                        <a:pt x="85009" y="126651"/>
                        <a:pt x="88912" y="117275"/>
                        <a:pt x="88912" y="105569"/>
                      </a:cubicBezTo>
                      <a:cubicBezTo>
                        <a:pt x="88912" y="91345"/>
                        <a:pt x="79858" y="74412"/>
                        <a:pt x="61751" y="54769"/>
                      </a:cubicBezTo>
                      <a:lnTo>
                        <a:pt x="23072" y="12796"/>
                      </a:lnTo>
                      <a:lnTo>
                        <a:pt x="95544" y="12796"/>
                      </a:lnTo>
                      <a:lnTo>
                        <a:pt x="95544" y="-2190"/>
                      </a:lnTo>
                      <a:close/>
                    </a:path>
                  </a:pathLst>
                </a:custGeom>
                <a:solidFill>
                  <a:srgbClr val="000000"/>
                </a:solidFill>
                <a:ln w="32" cap="flat">
                  <a:noFill/>
                  <a:prstDash val="solid"/>
                  <a:round/>
                </a:ln>
              </p:spPr>
              <p:txBody>
                <a:bodyPr rtlCol="0" anchor="ctr"/>
                <a:lstStyle/>
                <a:p>
                  <a:endParaRPr lang="en-GB"/>
                </a:p>
              </p:txBody>
            </p:sp>
          </p:grpSp>
          <p:grpSp>
            <p:nvGrpSpPr>
              <p:cNvPr id="53" name="Graphic 46">
                <a:extLst>
                  <a:ext uri="{FF2B5EF4-FFF2-40B4-BE49-F238E27FC236}">
                    <a16:creationId xmlns:a16="http://schemas.microsoft.com/office/drawing/2014/main" id="{959FA123-99B6-8AB4-ACCE-769A75A8A9C2}"/>
                  </a:ext>
                </a:extLst>
              </p:cNvPr>
              <p:cNvGrpSpPr/>
              <p:nvPr/>
            </p:nvGrpSpPr>
            <p:grpSpPr>
              <a:xfrm>
                <a:off x="5554589" y="2721335"/>
                <a:ext cx="197614" cy="144462"/>
                <a:chOff x="5554589" y="2721335"/>
                <a:chExt cx="197614" cy="144462"/>
              </a:xfrm>
              <a:solidFill>
                <a:srgbClr val="000000"/>
              </a:solidFill>
            </p:grpSpPr>
            <p:sp>
              <p:nvSpPr>
                <p:cNvPr id="54" name="Freeform: Shape 53">
                  <a:extLst>
                    <a:ext uri="{FF2B5EF4-FFF2-40B4-BE49-F238E27FC236}">
                      <a16:creationId xmlns:a16="http://schemas.microsoft.com/office/drawing/2014/main" id="{6245427A-AB95-B1FB-C204-8A3652D9DAC1}"/>
                    </a:ext>
                  </a:extLst>
                </p:cNvPr>
                <p:cNvSpPr/>
                <p:nvPr/>
              </p:nvSpPr>
              <p:spPr>
                <a:xfrm>
                  <a:off x="5707781" y="2789598"/>
                  <a:ext cx="44422" cy="12700"/>
                </a:xfrm>
                <a:custGeom>
                  <a:avLst/>
                  <a:gdLst>
                    <a:gd name="connsiteX0" fmla="*/ 44454 w 44422"/>
                    <a:gd name="connsiteY0" fmla="*/ 68 h 12700"/>
                    <a:gd name="connsiteX1" fmla="*/ 32 w 44422"/>
                    <a:gd name="connsiteY1" fmla="*/ 68 h 12700"/>
                  </a:gdLst>
                  <a:ahLst/>
                  <a:cxnLst>
                    <a:cxn ang="0">
                      <a:pos x="connsiteX0" y="connsiteY0"/>
                    </a:cxn>
                    <a:cxn ang="0">
                      <a:pos x="connsiteX1" y="connsiteY1"/>
                    </a:cxn>
                  </a:cxnLst>
                  <a:rect l="l" t="t" r="r" b="b"/>
                  <a:pathLst>
                    <a:path w="44422" h="12700">
                      <a:moveTo>
                        <a:pt x="44454" y="68"/>
                      </a:moveTo>
                      <a:lnTo>
                        <a:pt x="32" y="68"/>
                      </a:lnTo>
                    </a:path>
                  </a:pathLst>
                </a:custGeom>
                <a:solidFill>
                  <a:srgbClr val="000000"/>
                </a:solidFill>
                <a:ln w="10154" cap="flat">
                  <a:solidFill>
                    <a:srgbClr val="000000"/>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7FBA1A-B10C-FA7D-C25A-0F936DED9AD6}"/>
                    </a:ext>
                  </a:extLst>
                </p:cNvPr>
                <p:cNvSpPr/>
                <p:nvPr/>
              </p:nvSpPr>
              <p:spPr>
                <a:xfrm flipV="1">
                  <a:off x="5554589" y="2721335"/>
                  <a:ext cx="104201" cy="144462"/>
                </a:xfrm>
                <a:custGeom>
                  <a:avLst/>
                  <a:gdLst>
                    <a:gd name="connsiteX0" fmla="*/ 82393 w 104201"/>
                    <a:gd name="connsiteY0" fmla="*/ 46307 h 144462"/>
                    <a:gd name="connsiteX1" fmla="*/ 102414 w 104201"/>
                    <a:gd name="connsiteY1" fmla="*/ 46307 h 144462"/>
                    <a:gd name="connsiteX2" fmla="*/ 102414 w 104201"/>
                    <a:gd name="connsiteY2" fmla="*/ 31321 h 144462"/>
                    <a:gd name="connsiteX3" fmla="*/ 82393 w 104201"/>
                    <a:gd name="connsiteY3" fmla="*/ 31321 h 144462"/>
                    <a:gd name="connsiteX4" fmla="*/ 82393 w 104201"/>
                    <a:gd name="connsiteY4" fmla="*/ -2207 h 144462"/>
                    <a:gd name="connsiteX5" fmla="*/ 63957 w 104201"/>
                    <a:gd name="connsiteY5" fmla="*/ -2207 h 144462"/>
                    <a:gd name="connsiteX6" fmla="*/ 63957 w 104201"/>
                    <a:gd name="connsiteY6" fmla="*/ 31321 h 144462"/>
                    <a:gd name="connsiteX7" fmla="*/ -1787 w 104201"/>
                    <a:gd name="connsiteY7" fmla="*/ 31321 h 144462"/>
                    <a:gd name="connsiteX8" fmla="*/ -1787 w 104201"/>
                    <a:gd name="connsiteY8" fmla="*/ 42148 h 144462"/>
                    <a:gd name="connsiteX9" fmla="*/ 62847 w 104201"/>
                    <a:gd name="connsiteY9" fmla="*/ 142256 h 144462"/>
                    <a:gd name="connsiteX10" fmla="*/ 82393 w 104201"/>
                    <a:gd name="connsiteY10" fmla="*/ 142256 h 144462"/>
                    <a:gd name="connsiteX11" fmla="*/ 82393 w 104201"/>
                    <a:gd name="connsiteY11" fmla="*/ 46307 h 144462"/>
                    <a:gd name="connsiteX12" fmla="*/ 19028 w 104201"/>
                    <a:gd name="connsiteY12" fmla="*/ 46307 h 144462"/>
                    <a:gd name="connsiteX13" fmla="*/ 63957 w 104201"/>
                    <a:gd name="connsiteY13" fmla="*/ 46307 h 144462"/>
                    <a:gd name="connsiteX14" fmla="*/ 63957 w 104201"/>
                    <a:gd name="connsiteY14" fmla="*/ 117141 h 144462"/>
                    <a:gd name="connsiteX15" fmla="*/ 61768 w 104201"/>
                    <a:gd name="connsiteY15" fmla="*/ 113172 h 144462"/>
                    <a:gd name="connsiteX16" fmla="*/ 19028 w 104201"/>
                    <a:gd name="connsiteY16" fmla="*/ 46307 h 144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201" h="144462">
                      <a:moveTo>
                        <a:pt x="82393" y="46307"/>
                      </a:moveTo>
                      <a:lnTo>
                        <a:pt x="102414" y="46307"/>
                      </a:lnTo>
                      <a:lnTo>
                        <a:pt x="102414" y="31321"/>
                      </a:lnTo>
                      <a:lnTo>
                        <a:pt x="82393" y="31321"/>
                      </a:lnTo>
                      <a:lnTo>
                        <a:pt x="82393" y="-2207"/>
                      </a:lnTo>
                      <a:lnTo>
                        <a:pt x="63957" y="-2207"/>
                      </a:lnTo>
                      <a:lnTo>
                        <a:pt x="63957" y="31321"/>
                      </a:lnTo>
                      <a:lnTo>
                        <a:pt x="-1787" y="31321"/>
                      </a:lnTo>
                      <a:lnTo>
                        <a:pt x="-1787" y="42148"/>
                      </a:lnTo>
                      <a:lnTo>
                        <a:pt x="62847" y="142256"/>
                      </a:lnTo>
                      <a:lnTo>
                        <a:pt x="82393" y="142256"/>
                      </a:lnTo>
                      <a:lnTo>
                        <a:pt x="82393" y="46307"/>
                      </a:lnTo>
                      <a:close/>
                      <a:moveTo>
                        <a:pt x="19028" y="46307"/>
                      </a:moveTo>
                      <a:lnTo>
                        <a:pt x="63957" y="46307"/>
                      </a:lnTo>
                      <a:lnTo>
                        <a:pt x="63957" y="117141"/>
                      </a:lnTo>
                      <a:lnTo>
                        <a:pt x="61768" y="113172"/>
                      </a:lnTo>
                      <a:lnTo>
                        <a:pt x="19028" y="46307"/>
                      </a:lnTo>
                      <a:close/>
                    </a:path>
                  </a:pathLst>
                </a:custGeom>
                <a:solidFill>
                  <a:srgbClr val="000000"/>
                </a:solidFill>
                <a:ln w="32" cap="flat">
                  <a:noFill/>
                  <a:prstDash val="solid"/>
                  <a:round/>
                </a:ln>
              </p:spPr>
              <p:txBody>
                <a:bodyPr rtlCol="0" anchor="ctr"/>
                <a:lstStyle/>
                <a:p>
                  <a:endParaRPr lang="en-GB"/>
                </a:p>
              </p:txBody>
            </p:sp>
          </p:grpSp>
          <p:grpSp>
            <p:nvGrpSpPr>
              <p:cNvPr id="56" name="Graphic 46">
                <a:extLst>
                  <a:ext uri="{FF2B5EF4-FFF2-40B4-BE49-F238E27FC236}">
                    <a16:creationId xmlns:a16="http://schemas.microsoft.com/office/drawing/2014/main" id="{DE38B754-8BCE-907B-790F-F79904041ADC}"/>
                  </a:ext>
                </a:extLst>
              </p:cNvPr>
              <p:cNvGrpSpPr/>
              <p:nvPr/>
            </p:nvGrpSpPr>
            <p:grpSpPr>
              <a:xfrm>
                <a:off x="5562426" y="2106763"/>
                <a:ext cx="189777" cy="146558"/>
                <a:chOff x="5562426" y="2106763"/>
                <a:chExt cx="189777" cy="146558"/>
              </a:xfrm>
              <a:solidFill>
                <a:srgbClr val="000000"/>
              </a:solidFill>
            </p:grpSpPr>
            <p:sp>
              <p:nvSpPr>
                <p:cNvPr id="57" name="Freeform: Shape 56">
                  <a:extLst>
                    <a:ext uri="{FF2B5EF4-FFF2-40B4-BE49-F238E27FC236}">
                      <a16:creationId xmlns:a16="http://schemas.microsoft.com/office/drawing/2014/main" id="{58799CB1-F308-5AAA-C153-1B12C0C8A77C}"/>
                    </a:ext>
                  </a:extLst>
                </p:cNvPr>
                <p:cNvSpPr/>
                <p:nvPr/>
              </p:nvSpPr>
              <p:spPr>
                <a:xfrm>
                  <a:off x="5707781" y="2175121"/>
                  <a:ext cx="44422" cy="12700"/>
                </a:xfrm>
                <a:custGeom>
                  <a:avLst/>
                  <a:gdLst>
                    <a:gd name="connsiteX0" fmla="*/ 44454 w 44422"/>
                    <a:gd name="connsiteY0" fmla="*/ 19 h 12700"/>
                    <a:gd name="connsiteX1" fmla="*/ 32 w 44422"/>
                    <a:gd name="connsiteY1" fmla="*/ 19 h 12700"/>
                  </a:gdLst>
                  <a:ahLst/>
                  <a:cxnLst>
                    <a:cxn ang="0">
                      <a:pos x="connsiteX0" y="connsiteY0"/>
                    </a:cxn>
                    <a:cxn ang="0">
                      <a:pos x="connsiteX1" y="connsiteY1"/>
                    </a:cxn>
                  </a:cxnLst>
                  <a:rect l="l" t="t" r="r" b="b"/>
                  <a:pathLst>
                    <a:path w="44422" h="12700">
                      <a:moveTo>
                        <a:pt x="44454" y="19"/>
                      </a:moveTo>
                      <a:lnTo>
                        <a:pt x="32" y="19"/>
                      </a:lnTo>
                    </a:path>
                  </a:pathLst>
                </a:custGeom>
                <a:solidFill>
                  <a:srgbClr val="000000"/>
                </a:solidFill>
                <a:ln w="10154" cap="flat">
                  <a:solidFill>
                    <a:srgbClr val="000000"/>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C537991E-B73D-2D71-33B5-7C876981E688}"/>
                    </a:ext>
                  </a:extLst>
                </p:cNvPr>
                <p:cNvSpPr/>
                <p:nvPr/>
              </p:nvSpPr>
              <p:spPr>
                <a:xfrm flipV="1">
                  <a:off x="5562426" y="2106763"/>
                  <a:ext cx="91223" cy="146557"/>
                </a:xfrm>
                <a:custGeom>
                  <a:avLst/>
                  <a:gdLst>
                    <a:gd name="connsiteX0" fmla="*/ 69055 w 91223"/>
                    <a:gd name="connsiteY0" fmla="*/ 144333 h 146557"/>
                    <a:gd name="connsiteX1" fmla="*/ 69055 w 91223"/>
                    <a:gd name="connsiteY1" fmla="*/ 128775 h 146557"/>
                    <a:gd name="connsiteX2" fmla="*/ 65692 w 91223"/>
                    <a:gd name="connsiteY2" fmla="*/ 128775 h 146557"/>
                    <a:gd name="connsiteX3" fmla="*/ 31582 w 91223"/>
                    <a:gd name="connsiteY3" fmla="*/ 116043 h 146557"/>
                    <a:gd name="connsiteX4" fmla="*/ 16891 w 91223"/>
                    <a:gd name="connsiteY4" fmla="*/ 81436 h 146557"/>
                    <a:gd name="connsiteX5" fmla="*/ 48018 w 91223"/>
                    <a:gd name="connsiteY5" fmla="*/ 94517 h 146557"/>
                    <a:gd name="connsiteX6" fmla="*/ 78130 w 91223"/>
                    <a:gd name="connsiteY6" fmla="*/ 81214 h 146557"/>
                    <a:gd name="connsiteX7" fmla="*/ 89394 w 91223"/>
                    <a:gd name="connsiteY7" fmla="*/ 46892 h 146557"/>
                    <a:gd name="connsiteX8" fmla="*/ 77242 w 91223"/>
                    <a:gd name="connsiteY8" fmla="*/ 11173 h 146557"/>
                    <a:gd name="connsiteX9" fmla="*/ 44655 w 91223"/>
                    <a:gd name="connsiteY9" fmla="*/ -2225 h 146557"/>
                    <a:gd name="connsiteX10" fmla="*/ 11053 w 91223"/>
                    <a:gd name="connsiteY10" fmla="*/ 13713 h 146557"/>
                    <a:gd name="connsiteX11" fmla="*/ -1830 w 91223"/>
                    <a:gd name="connsiteY11" fmla="*/ 54734 h 146557"/>
                    <a:gd name="connsiteX12" fmla="*/ -1830 w 91223"/>
                    <a:gd name="connsiteY12" fmla="*/ 61783 h 146557"/>
                    <a:gd name="connsiteX13" fmla="*/ 15146 w 91223"/>
                    <a:gd name="connsiteY13" fmla="*/ 122743 h 146557"/>
                    <a:gd name="connsiteX14" fmla="*/ 65787 w 91223"/>
                    <a:gd name="connsiteY14" fmla="*/ 144333 h 146557"/>
                    <a:gd name="connsiteX15" fmla="*/ 69055 w 91223"/>
                    <a:gd name="connsiteY15" fmla="*/ 144333 h 146557"/>
                    <a:gd name="connsiteX16" fmla="*/ 44972 w 91223"/>
                    <a:gd name="connsiteY16" fmla="*/ 79245 h 146557"/>
                    <a:gd name="connsiteX17" fmla="*/ 27616 w 91223"/>
                    <a:gd name="connsiteY17" fmla="*/ 73594 h 146557"/>
                    <a:gd name="connsiteX18" fmla="*/ 16606 w 91223"/>
                    <a:gd name="connsiteY18" fmla="*/ 59401 h 146557"/>
                    <a:gd name="connsiteX19" fmla="*/ 16606 w 91223"/>
                    <a:gd name="connsiteY19" fmla="*/ 52670 h 146557"/>
                    <a:gd name="connsiteX20" fmla="*/ 24633 w 91223"/>
                    <a:gd name="connsiteY20" fmla="*/ 23873 h 146557"/>
                    <a:gd name="connsiteX21" fmla="*/ 44655 w 91223"/>
                    <a:gd name="connsiteY21" fmla="*/ 12983 h 146557"/>
                    <a:gd name="connsiteX22" fmla="*/ 64137 w 91223"/>
                    <a:gd name="connsiteY22" fmla="*/ 22095 h 146557"/>
                    <a:gd name="connsiteX23" fmla="*/ 71245 w 91223"/>
                    <a:gd name="connsiteY23" fmla="*/ 46003 h 146557"/>
                    <a:gd name="connsiteX24" fmla="*/ 64042 w 91223"/>
                    <a:gd name="connsiteY24" fmla="*/ 70069 h 146557"/>
                    <a:gd name="connsiteX25" fmla="*/ 44972 w 91223"/>
                    <a:gd name="connsiteY25" fmla="*/ 79245 h 146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1223" h="146557">
                      <a:moveTo>
                        <a:pt x="69055" y="144333"/>
                      </a:moveTo>
                      <a:lnTo>
                        <a:pt x="69055" y="128775"/>
                      </a:lnTo>
                      <a:lnTo>
                        <a:pt x="65692" y="128775"/>
                      </a:lnTo>
                      <a:cubicBezTo>
                        <a:pt x="51413" y="128500"/>
                        <a:pt x="40044" y="124256"/>
                        <a:pt x="31582" y="116043"/>
                      </a:cubicBezTo>
                      <a:cubicBezTo>
                        <a:pt x="23121" y="107852"/>
                        <a:pt x="18224" y="96316"/>
                        <a:pt x="16891" y="81436"/>
                      </a:cubicBezTo>
                      <a:cubicBezTo>
                        <a:pt x="24506" y="90157"/>
                        <a:pt x="34882" y="94517"/>
                        <a:pt x="48018" y="94517"/>
                      </a:cubicBezTo>
                      <a:cubicBezTo>
                        <a:pt x="60583" y="94517"/>
                        <a:pt x="70621" y="90082"/>
                        <a:pt x="78130" y="81214"/>
                      </a:cubicBezTo>
                      <a:cubicBezTo>
                        <a:pt x="85640" y="72366"/>
                        <a:pt x="89394" y="60925"/>
                        <a:pt x="89394" y="46892"/>
                      </a:cubicBezTo>
                      <a:cubicBezTo>
                        <a:pt x="89394" y="32012"/>
                        <a:pt x="85343" y="20106"/>
                        <a:pt x="77242" y="11173"/>
                      </a:cubicBezTo>
                      <a:cubicBezTo>
                        <a:pt x="69140" y="2241"/>
                        <a:pt x="58278" y="-2225"/>
                        <a:pt x="44655" y="-2225"/>
                      </a:cubicBezTo>
                      <a:cubicBezTo>
                        <a:pt x="30842" y="-2225"/>
                        <a:pt x="19641" y="3088"/>
                        <a:pt x="11053" y="13713"/>
                      </a:cubicBezTo>
                      <a:cubicBezTo>
                        <a:pt x="2465" y="24339"/>
                        <a:pt x="-1830" y="38012"/>
                        <a:pt x="-1830" y="54734"/>
                      </a:cubicBezTo>
                      <a:lnTo>
                        <a:pt x="-1830" y="61783"/>
                      </a:lnTo>
                      <a:cubicBezTo>
                        <a:pt x="-1830" y="88368"/>
                        <a:pt x="3829" y="108688"/>
                        <a:pt x="15146" y="122743"/>
                      </a:cubicBezTo>
                      <a:cubicBezTo>
                        <a:pt x="26484" y="136818"/>
                        <a:pt x="43364" y="144015"/>
                        <a:pt x="65787" y="144333"/>
                      </a:cubicBezTo>
                      <a:lnTo>
                        <a:pt x="69055" y="144333"/>
                      </a:lnTo>
                      <a:close/>
                      <a:moveTo>
                        <a:pt x="44972" y="79245"/>
                      </a:moveTo>
                      <a:cubicBezTo>
                        <a:pt x="38690" y="79245"/>
                        <a:pt x="32904" y="77361"/>
                        <a:pt x="27616" y="73594"/>
                      </a:cubicBezTo>
                      <a:cubicBezTo>
                        <a:pt x="22327" y="69826"/>
                        <a:pt x="18658" y="65095"/>
                        <a:pt x="16606" y="59401"/>
                      </a:cubicBezTo>
                      <a:lnTo>
                        <a:pt x="16606" y="52670"/>
                      </a:lnTo>
                      <a:cubicBezTo>
                        <a:pt x="16606" y="40754"/>
                        <a:pt x="19281" y="31155"/>
                        <a:pt x="24633" y="23873"/>
                      </a:cubicBezTo>
                      <a:cubicBezTo>
                        <a:pt x="29985" y="16613"/>
                        <a:pt x="36659" y="12983"/>
                        <a:pt x="44655" y="12983"/>
                      </a:cubicBezTo>
                      <a:cubicBezTo>
                        <a:pt x="52926" y="12983"/>
                        <a:pt x="59420" y="16020"/>
                        <a:pt x="64137" y="22095"/>
                      </a:cubicBezTo>
                      <a:cubicBezTo>
                        <a:pt x="68875" y="28191"/>
                        <a:pt x="71245" y="36160"/>
                        <a:pt x="71245" y="46003"/>
                      </a:cubicBezTo>
                      <a:cubicBezTo>
                        <a:pt x="71245" y="55930"/>
                        <a:pt x="68844" y="63952"/>
                        <a:pt x="64042" y="70069"/>
                      </a:cubicBezTo>
                      <a:cubicBezTo>
                        <a:pt x="59261" y="76187"/>
                        <a:pt x="52905" y="79245"/>
                        <a:pt x="44972" y="79245"/>
                      </a:cubicBezTo>
                      <a:close/>
                    </a:path>
                  </a:pathLst>
                </a:custGeom>
                <a:solidFill>
                  <a:srgbClr val="000000"/>
                </a:solidFill>
                <a:ln w="32" cap="flat">
                  <a:noFill/>
                  <a:prstDash val="solid"/>
                  <a:round/>
                </a:ln>
              </p:spPr>
              <p:txBody>
                <a:bodyPr rtlCol="0" anchor="ctr"/>
                <a:lstStyle/>
                <a:p>
                  <a:endParaRPr lang="en-GB"/>
                </a:p>
              </p:txBody>
            </p:sp>
          </p:grpSp>
        </p:grpSp>
        <p:grpSp>
          <p:nvGrpSpPr>
            <p:cNvPr id="59" name="Graphic 46">
              <a:extLst>
                <a:ext uri="{FF2B5EF4-FFF2-40B4-BE49-F238E27FC236}">
                  <a16:creationId xmlns:a16="http://schemas.microsoft.com/office/drawing/2014/main" id="{1CDA0941-DC1B-E897-5CBD-97B2E7B2808F}"/>
                </a:ext>
              </a:extLst>
            </p:cNvPr>
            <p:cNvGrpSpPr/>
            <p:nvPr/>
          </p:nvGrpSpPr>
          <p:grpSpPr>
            <a:xfrm>
              <a:off x="5907461" y="2124321"/>
              <a:ext cx="4222049" cy="3173984"/>
              <a:chOff x="5907461" y="2124321"/>
              <a:chExt cx="4222049" cy="3173984"/>
            </a:xfrm>
          </p:grpSpPr>
          <p:sp>
            <p:nvSpPr>
              <p:cNvPr id="60" name="Freeform: Shape 59">
                <a:extLst>
                  <a:ext uri="{FF2B5EF4-FFF2-40B4-BE49-F238E27FC236}">
                    <a16:creationId xmlns:a16="http://schemas.microsoft.com/office/drawing/2014/main" id="{3174BA02-DE6B-59EA-5E16-5F6D738B2DD2}"/>
                  </a:ext>
                </a:extLst>
              </p:cNvPr>
              <p:cNvSpPr/>
              <p:nvPr/>
            </p:nvSpPr>
            <p:spPr>
              <a:xfrm>
                <a:off x="5907461" y="5196705"/>
                <a:ext cx="101536" cy="101600"/>
              </a:xfrm>
              <a:custGeom>
                <a:avLst/>
                <a:gdLst>
                  <a:gd name="connsiteX0" fmla="*/ 50817 w 101536"/>
                  <a:gd name="connsiteY0" fmla="*/ 101861 h 101600"/>
                  <a:gd name="connsiteX1" fmla="*/ 86715 w 101536"/>
                  <a:gd name="connsiteY1" fmla="*/ 86982 h 101600"/>
                  <a:gd name="connsiteX2" fmla="*/ 101585 w 101536"/>
                  <a:gd name="connsiteY2" fmla="*/ 51061 h 101600"/>
                  <a:gd name="connsiteX3" fmla="*/ 86715 w 101536"/>
                  <a:gd name="connsiteY3" fmla="*/ 15140 h 101600"/>
                  <a:gd name="connsiteX4" fmla="*/ 50817 w 101536"/>
                  <a:gd name="connsiteY4" fmla="*/ 261 h 101600"/>
                  <a:gd name="connsiteX5" fmla="*/ 14918 w 101536"/>
                  <a:gd name="connsiteY5" fmla="*/ 15140 h 101600"/>
                  <a:gd name="connsiteX6" fmla="*/ 49 w 101536"/>
                  <a:gd name="connsiteY6" fmla="*/ 51061 h 101600"/>
                  <a:gd name="connsiteX7" fmla="*/ 14918 w 101536"/>
                  <a:gd name="connsiteY7" fmla="*/ 86982 h 101600"/>
                  <a:gd name="connsiteX8" fmla="*/ 50817 w 101536"/>
                  <a:gd name="connsiteY8" fmla="*/ 101861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17" y="101861"/>
                    </a:moveTo>
                    <a:cubicBezTo>
                      <a:pt x="64280" y="101861"/>
                      <a:pt x="77195" y="96509"/>
                      <a:pt x="86715" y="86982"/>
                    </a:cubicBezTo>
                    <a:cubicBezTo>
                      <a:pt x="96235" y="77456"/>
                      <a:pt x="101585" y="64534"/>
                      <a:pt x="101585" y="51061"/>
                    </a:cubicBezTo>
                    <a:cubicBezTo>
                      <a:pt x="101585" y="37589"/>
                      <a:pt x="96235" y="24667"/>
                      <a:pt x="86715" y="15140"/>
                    </a:cubicBezTo>
                    <a:cubicBezTo>
                      <a:pt x="77195" y="5614"/>
                      <a:pt x="64280" y="261"/>
                      <a:pt x="50817" y="261"/>
                    </a:cubicBezTo>
                    <a:cubicBezTo>
                      <a:pt x="37353" y="261"/>
                      <a:pt x="24439" y="5614"/>
                      <a:pt x="14918" y="15140"/>
                    </a:cubicBezTo>
                    <a:cubicBezTo>
                      <a:pt x="5398" y="24667"/>
                      <a:pt x="49" y="37589"/>
                      <a:pt x="49" y="51061"/>
                    </a:cubicBezTo>
                    <a:cubicBezTo>
                      <a:pt x="49" y="64534"/>
                      <a:pt x="5398" y="77456"/>
                      <a:pt x="14918" y="86982"/>
                    </a:cubicBezTo>
                    <a:cubicBezTo>
                      <a:pt x="24439" y="96509"/>
                      <a:pt x="37353" y="101861"/>
                      <a:pt x="50817" y="10186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12E542F7-D952-A11A-1BC4-4891176BB506}"/>
                  </a:ext>
                </a:extLst>
              </p:cNvPr>
              <p:cNvSpPr/>
              <p:nvPr/>
            </p:nvSpPr>
            <p:spPr>
              <a:xfrm>
                <a:off x="6731569" y="4582228"/>
                <a:ext cx="101536" cy="101600"/>
              </a:xfrm>
              <a:custGeom>
                <a:avLst/>
                <a:gdLst>
                  <a:gd name="connsiteX0" fmla="*/ 50882 w 101536"/>
                  <a:gd name="connsiteY0" fmla="*/ 101813 h 101600"/>
                  <a:gd name="connsiteX1" fmla="*/ 86780 w 101536"/>
                  <a:gd name="connsiteY1" fmla="*/ 86934 h 101600"/>
                  <a:gd name="connsiteX2" fmla="*/ 101650 w 101536"/>
                  <a:gd name="connsiteY2" fmla="*/ 51013 h 101600"/>
                  <a:gd name="connsiteX3" fmla="*/ 86780 w 101536"/>
                  <a:gd name="connsiteY3" fmla="*/ 15092 h 101600"/>
                  <a:gd name="connsiteX4" fmla="*/ 50882 w 101536"/>
                  <a:gd name="connsiteY4" fmla="*/ 213 h 101600"/>
                  <a:gd name="connsiteX5" fmla="*/ 14983 w 101536"/>
                  <a:gd name="connsiteY5" fmla="*/ 15092 h 101600"/>
                  <a:gd name="connsiteX6" fmla="*/ 113 w 101536"/>
                  <a:gd name="connsiteY6" fmla="*/ 51013 h 101600"/>
                  <a:gd name="connsiteX7" fmla="*/ 14983 w 101536"/>
                  <a:gd name="connsiteY7" fmla="*/ 86934 h 101600"/>
                  <a:gd name="connsiteX8" fmla="*/ 50882 w 101536"/>
                  <a:gd name="connsiteY8" fmla="*/ 101813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882" y="101813"/>
                    </a:moveTo>
                    <a:cubicBezTo>
                      <a:pt x="64345" y="101813"/>
                      <a:pt x="77260" y="96460"/>
                      <a:pt x="86780" y="86934"/>
                    </a:cubicBezTo>
                    <a:cubicBezTo>
                      <a:pt x="96300" y="77408"/>
                      <a:pt x="101650" y="64485"/>
                      <a:pt x="101650" y="51013"/>
                    </a:cubicBezTo>
                    <a:cubicBezTo>
                      <a:pt x="101650" y="37541"/>
                      <a:pt x="96300" y="24618"/>
                      <a:pt x="86780" y="15092"/>
                    </a:cubicBezTo>
                    <a:cubicBezTo>
                      <a:pt x="77260" y="5565"/>
                      <a:pt x="64345" y="213"/>
                      <a:pt x="50882" y="213"/>
                    </a:cubicBezTo>
                    <a:cubicBezTo>
                      <a:pt x="37418" y="213"/>
                      <a:pt x="24503" y="5565"/>
                      <a:pt x="14983" y="15092"/>
                    </a:cubicBezTo>
                    <a:cubicBezTo>
                      <a:pt x="5463" y="24618"/>
                      <a:pt x="113" y="37541"/>
                      <a:pt x="113" y="51013"/>
                    </a:cubicBezTo>
                    <a:cubicBezTo>
                      <a:pt x="113" y="64485"/>
                      <a:pt x="5463" y="77408"/>
                      <a:pt x="14983" y="86934"/>
                    </a:cubicBezTo>
                    <a:cubicBezTo>
                      <a:pt x="24503" y="96460"/>
                      <a:pt x="37418" y="101813"/>
                      <a:pt x="50882" y="1018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2" name="Freeform: Shape 61">
                <a:extLst>
                  <a:ext uri="{FF2B5EF4-FFF2-40B4-BE49-F238E27FC236}">
                    <a16:creationId xmlns:a16="http://schemas.microsoft.com/office/drawing/2014/main" id="{A2FC0CBD-3FB5-B08B-DB6F-C6BA376349A4}"/>
                  </a:ext>
                </a:extLst>
              </p:cNvPr>
              <p:cNvSpPr/>
              <p:nvPr/>
            </p:nvSpPr>
            <p:spPr>
              <a:xfrm>
                <a:off x="7555674" y="3967751"/>
                <a:ext cx="101536" cy="101600"/>
              </a:xfrm>
              <a:custGeom>
                <a:avLst/>
                <a:gdLst>
                  <a:gd name="connsiteX0" fmla="*/ 50946 w 101536"/>
                  <a:gd name="connsiteY0" fmla="*/ 101764 h 101600"/>
                  <a:gd name="connsiteX1" fmla="*/ 86845 w 101536"/>
                  <a:gd name="connsiteY1" fmla="*/ 86886 h 101600"/>
                  <a:gd name="connsiteX2" fmla="*/ 101714 w 101536"/>
                  <a:gd name="connsiteY2" fmla="*/ 50964 h 101600"/>
                  <a:gd name="connsiteX3" fmla="*/ 86845 w 101536"/>
                  <a:gd name="connsiteY3" fmla="*/ 15043 h 101600"/>
                  <a:gd name="connsiteX4" fmla="*/ 50946 w 101536"/>
                  <a:gd name="connsiteY4" fmla="*/ 164 h 101600"/>
                  <a:gd name="connsiteX5" fmla="*/ 15048 w 101536"/>
                  <a:gd name="connsiteY5" fmla="*/ 15043 h 101600"/>
                  <a:gd name="connsiteX6" fmla="*/ 178 w 101536"/>
                  <a:gd name="connsiteY6" fmla="*/ 50964 h 101600"/>
                  <a:gd name="connsiteX7" fmla="*/ 15048 w 101536"/>
                  <a:gd name="connsiteY7" fmla="*/ 86886 h 101600"/>
                  <a:gd name="connsiteX8" fmla="*/ 50946 w 101536"/>
                  <a:gd name="connsiteY8" fmla="*/ 101764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0946" y="101764"/>
                    </a:moveTo>
                    <a:cubicBezTo>
                      <a:pt x="64410" y="101764"/>
                      <a:pt x="77324" y="96412"/>
                      <a:pt x="86845" y="86886"/>
                    </a:cubicBezTo>
                    <a:cubicBezTo>
                      <a:pt x="96365" y="77359"/>
                      <a:pt x="101714" y="64437"/>
                      <a:pt x="101714" y="50964"/>
                    </a:cubicBezTo>
                    <a:cubicBezTo>
                      <a:pt x="101714" y="37492"/>
                      <a:pt x="96365" y="24570"/>
                      <a:pt x="86845" y="15043"/>
                    </a:cubicBezTo>
                    <a:cubicBezTo>
                      <a:pt x="77324" y="5517"/>
                      <a:pt x="64410" y="164"/>
                      <a:pt x="50946" y="164"/>
                    </a:cubicBezTo>
                    <a:cubicBezTo>
                      <a:pt x="37483" y="164"/>
                      <a:pt x="24568" y="5517"/>
                      <a:pt x="15048" y="15043"/>
                    </a:cubicBezTo>
                    <a:cubicBezTo>
                      <a:pt x="5528" y="24570"/>
                      <a:pt x="178" y="37492"/>
                      <a:pt x="178" y="50964"/>
                    </a:cubicBezTo>
                    <a:cubicBezTo>
                      <a:pt x="178" y="64437"/>
                      <a:pt x="5528" y="77359"/>
                      <a:pt x="15048" y="86886"/>
                    </a:cubicBezTo>
                    <a:cubicBezTo>
                      <a:pt x="24568" y="96412"/>
                      <a:pt x="37483" y="101764"/>
                      <a:pt x="50946" y="10176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3" name="Freeform: Shape 62">
                <a:extLst>
                  <a:ext uri="{FF2B5EF4-FFF2-40B4-BE49-F238E27FC236}">
                    <a16:creationId xmlns:a16="http://schemas.microsoft.com/office/drawing/2014/main" id="{F910159C-93BD-45C5-6E97-B498D7B0B9B3}"/>
                  </a:ext>
                </a:extLst>
              </p:cNvPr>
              <p:cNvSpPr/>
              <p:nvPr/>
            </p:nvSpPr>
            <p:spPr>
              <a:xfrm>
                <a:off x="8379765" y="3353274"/>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4" name="Freeform: Shape 63">
                <a:extLst>
                  <a:ext uri="{FF2B5EF4-FFF2-40B4-BE49-F238E27FC236}">
                    <a16:creationId xmlns:a16="http://schemas.microsoft.com/office/drawing/2014/main" id="{3D572D87-1A9D-88A0-7274-695DABB754A3}"/>
                  </a:ext>
                </a:extLst>
              </p:cNvPr>
              <p:cNvSpPr/>
              <p:nvPr/>
            </p:nvSpPr>
            <p:spPr>
              <a:xfrm>
                <a:off x="9203870" y="2738798"/>
                <a:ext cx="101536" cy="101600"/>
              </a:xfrm>
              <a:custGeom>
                <a:avLst/>
                <a:gdLst>
                  <a:gd name="connsiteX0" fmla="*/ 51076 w 101536"/>
                  <a:gd name="connsiteY0" fmla="*/ 101668 h 101600"/>
                  <a:gd name="connsiteX1" fmla="*/ 86975 w 101536"/>
                  <a:gd name="connsiteY1" fmla="*/ 86789 h 101600"/>
                  <a:gd name="connsiteX2" fmla="*/ 101844 w 101536"/>
                  <a:gd name="connsiteY2" fmla="*/ 50868 h 101600"/>
                  <a:gd name="connsiteX3" fmla="*/ 86975 w 101536"/>
                  <a:gd name="connsiteY3" fmla="*/ 14947 h 101600"/>
                  <a:gd name="connsiteX4" fmla="*/ 51076 w 101536"/>
                  <a:gd name="connsiteY4" fmla="*/ 68 h 101600"/>
                  <a:gd name="connsiteX5" fmla="*/ 15178 w 101536"/>
                  <a:gd name="connsiteY5" fmla="*/ 14947 h 101600"/>
                  <a:gd name="connsiteX6" fmla="*/ 308 w 101536"/>
                  <a:gd name="connsiteY6" fmla="*/ 50868 h 101600"/>
                  <a:gd name="connsiteX7" fmla="*/ 15178 w 101536"/>
                  <a:gd name="connsiteY7" fmla="*/ 86789 h 101600"/>
                  <a:gd name="connsiteX8" fmla="*/ 51076 w 101536"/>
                  <a:gd name="connsiteY8" fmla="*/ 101668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76" y="101668"/>
                    </a:moveTo>
                    <a:cubicBezTo>
                      <a:pt x="64540" y="101668"/>
                      <a:pt x="77454" y="96315"/>
                      <a:pt x="86975" y="86789"/>
                    </a:cubicBezTo>
                    <a:cubicBezTo>
                      <a:pt x="96495" y="77262"/>
                      <a:pt x="101844" y="64340"/>
                      <a:pt x="101844" y="50868"/>
                    </a:cubicBezTo>
                    <a:cubicBezTo>
                      <a:pt x="101844" y="37395"/>
                      <a:pt x="96495" y="24473"/>
                      <a:pt x="86975" y="14947"/>
                    </a:cubicBezTo>
                    <a:cubicBezTo>
                      <a:pt x="77454" y="5420"/>
                      <a:pt x="64540" y="68"/>
                      <a:pt x="51076" y="68"/>
                    </a:cubicBezTo>
                    <a:cubicBezTo>
                      <a:pt x="37612" y="68"/>
                      <a:pt x="24698" y="5420"/>
                      <a:pt x="15178" y="14947"/>
                    </a:cubicBezTo>
                    <a:cubicBezTo>
                      <a:pt x="5657" y="24473"/>
                      <a:pt x="308" y="37395"/>
                      <a:pt x="308" y="50868"/>
                    </a:cubicBezTo>
                    <a:cubicBezTo>
                      <a:pt x="308" y="64340"/>
                      <a:pt x="5657" y="77262"/>
                      <a:pt x="15178" y="86789"/>
                    </a:cubicBezTo>
                    <a:cubicBezTo>
                      <a:pt x="24698" y="96315"/>
                      <a:pt x="37612" y="101668"/>
                      <a:pt x="51076" y="10166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6FC20B47-6FAA-63E0-A706-297771C0AC63}"/>
                  </a:ext>
                </a:extLst>
              </p:cNvPr>
              <p:cNvSpPr/>
              <p:nvPr/>
            </p:nvSpPr>
            <p:spPr>
              <a:xfrm>
                <a:off x="10027974" y="2124321"/>
                <a:ext cx="101536" cy="101600"/>
              </a:xfrm>
              <a:custGeom>
                <a:avLst/>
                <a:gdLst>
                  <a:gd name="connsiteX0" fmla="*/ 51141 w 101536"/>
                  <a:gd name="connsiteY0" fmla="*/ 101619 h 101600"/>
                  <a:gd name="connsiteX1" fmla="*/ 87040 w 101536"/>
                  <a:gd name="connsiteY1" fmla="*/ 86740 h 101600"/>
                  <a:gd name="connsiteX2" fmla="*/ 101909 w 101536"/>
                  <a:gd name="connsiteY2" fmla="*/ 50819 h 101600"/>
                  <a:gd name="connsiteX3" fmla="*/ 87040 w 101536"/>
                  <a:gd name="connsiteY3" fmla="*/ 14898 h 101600"/>
                  <a:gd name="connsiteX4" fmla="*/ 51141 w 101536"/>
                  <a:gd name="connsiteY4" fmla="*/ 19 h 101600"/>
                  <a:gd name="connsiteX5" fmla="*/ 15243 w 101536"/>
                  <a:gd name="connsiteY5" fmla="*/ 14898 h 101600"/>
                  <a:gd name="connsiteX6" fmla="*/ 373 w 101536"/>
                  <a:gd name="connsiteY6" fmla="*/ 50819 h 101600"/>
                  <a:gd name="connsiteX7" fmla="*/ 15243 w 101536"/>
                  <a:gd name="connsiteY7" fmla="*/ 86740 h 101600"/>
                  <a:gd name="connsiteX8" fmla="*/ 51141 w 101536"/>
                  <a:gd name="connsiteY8" fmla="*/ 101619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141" y="101619"/>
                    </a:moveTo>
                    <a:cubicBezTo>
                      <a:pt x="64605" y="101619"/>
                      <a:pt x="77519" y="96267"/>
                      <a:pt x="87040" y="86740"/>
                    </a:cubicBezTo>
                    <a:cubicBezTo>
                      <a:pt x="96560" y="77214"/>
                      <a:pt x="101909" y="64292"/>
                      <a:pt x="101909" y="50819"/>
                    </a:cubicBezTo>
                    <a:cubicBezTo>
                      <a:pt x="101909" y="37347"/>
                      <a:pt x="96560" y="24425"/>
                      <a:pt x="87040" y="14898"/>
                    </a:cubicBezTo>
                    <a:cubicBezTo>
                      <a:pt x="77519" y="5372"/>
                      <a:pt x="64605" y="19"/>
                      <a:pt x="51141" y="19"/>
                    </a:cubicBezTo>
                    <a:cubicBezTo>
                      <a:pt x="37677" y="19"/>
                      <a:pt x="24763" y="5372"/>
                      <a:pt x="15243" y="14898"/>
                    </a:cubicBezTo>
                    <a:cubicBezTo>
                      <a:pt x="5722" y="24425"/>
                      <a:pt x="373" y="37347"/>
                      <a:pt x="373" y="50819"/>
                    </a:cubicBezTo>
                    <a:cubicBezTo>
                      <a:pt x="373" y="64292"/>
                      <a:pt x="5722" y="77214"/>
                      <a:pt x="15243" y="86740"/>
                    </a:cubicBezTo>
                    <a:cubicBezTo>
                      <a:pt x="24763" y="96267"/>
                      <a:pt x="37677" y="101619"/>
                      <a:pt x="51141" y="101619"/>
                    </a:cubicBezTo>
                    <a:close/>
                  </a:path>
                </a:pathLst>
              </a:custGeom>
              <a:solidFill>
                <a:srgbClr val="D50032"/>
              </a:solidFill>
              <a:ln w="12692" cap="flat">
                <a:solidFill>
                  <a:srgbClr val="D50032"/>
                </a:solidFill>
                <a:prstDash val="solid"/>
                <a:round/>
              </a:ln>
            </p:spPr>
            <p:txBody>
              <a:bodyPr rtlCol="0" anchor="ctr"/>
              <a:lstStyle/>
              <a:p>
                <a:endParaRPr lang="en-GB"/>
              </a:p>
            </p:txBody>
          </p:sp>
        </p:grpSp>
        <p:sp>
          <p:nvSpPr>
            <p:cNvPr id="66" name="Freeform: Shape 65">
              <a:extLst>
                <a:ext uri="{FF2B5EF4-FFF2-40B4-BE49-F238E27FC236}">
                  <a16:creationId xmlns:a16="http://schemas.microsoft.com/office/drawing/2014/main" id="{03A11BC6-7B36-F780-361E-4001642B8FCA}"/>
                </a:ext>
              </a:extLst>
            </p:cNvPr>
            <p:cNvSpPr/>
            <p:nvPr/>
          </p:nvSpPr>
          <p:spPr>
            <a:xfrm>
              <a:off x="5752203" y="2021501"/>
              <a:ext cx="12692" cy="3379622"/>
            </a:xfrm>
            <a:custGeom>
              <a:avLst/>
              <a:gdLst>
                <a:gd name="connsiteX0" fmla="*/ 0 w 12692"/>
                <a:gd name="connsiteY0" fmla="*/ 3379623 h 3379622"/>
                <a:gd name="connsiteX1" fmla="*/ 0 w 12692"/>
                <a:gd name="connsiteY1" fmla="*/ 0 h 3379622"/>
              </a:gdLst>
              <a:ahLst/>
              <a:cxnLst>
                <a:cxn ang="0">
                  <a:pos x="connsiteX0" y="connsiteY0"/>
                </a:cxn>
                <a:cxn ang="0">
                  <a:pos x="connsiteX1" y="connsiteY1"/>
                </a:cxn>
              </a:cxnLst>
              <a:rect l="l" t="t" r="r" b="b"/>
              <a:pathLst>
                <a:path w="12692"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35CDB464-D128-7F4B-92CA-BBB117AFCA9E}"/>
                </a:ext>
              </a:extLst>
            </p:cNvPr>
            <p:cNvSpPr/>
            <p:nvPr/>
          </p:nvSpPr>
          <p:spPr>
            <a:xfrm>
              <a:off x="5752203" y="5401124"/>
              <a:ext cx="4532568" cy="12700"/>
            </a:xfrm>
            <a:custGeom>
              <a:avLst/>
              <a:gdLst>
                <a:gd name="connsiteX0" fmla="*/ 0 w 4532568"/>
                <a:gd name="connsiteY0" fmla="*/ 0 h 12700"/>
                <a:gd name="connsiteX1" fmla="*/ 4532568 w 4532568"/>
                <a:gd name="connsiteY1" fmla="*/ 0 h 12700"/>
              </a:gdLst>
              <a:ahLst/>
              <a:cxnLst>
                <a:cxn ang="0">
                  <a:pos x="connsiteX0" y="connsiteY0"/>
                </a:cxn>
                <a:cxn ang="0">
                  <a:pos x="connsiteX1" y="connsiteY1"/>
                </a:cxn>
              </a:cxnLst>
              <a:rect l="l" t="t" r="r" b="b"/>
              <a:pathLst>
                <a:path w="4532568" h="12700">
                  <a:moveTo>
                    <a:pt x="0" y="0"/>
                  </a:moveTo>
                  <a:lnTo>
                    <a:pt x="4532568" y="0"/>
                  </a:lnTo>
                </a:path>
              </a:pathLst>
            </a:custGeom>
            <a:noFill/>
            <a:ln w="10154" cap="sq">
              <a:solidFill>
                <a:srgbClr val="000000"/>
              </a:solidFill>
              <a:prstDash val="solid"/>
              <a:miter/>
            </a:ln>
          </p:spPr>
          <p:txBody>
            <a:bodyPr rtlCol="0" anchor="ctr"/>
            <a:lstStyle/>
            <a:p>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F2EFAC-C4A8-CFC2-95BE-96FAE0E12158}"/>
                  </a:ext>
                </a:extLst>
              </p:cNvPr>
              <p:cNvSpPr txBox="1"/>
              <p:nvPr/>
            </p:nvSpPr>
            <p:spPr>
              <a:xfrm>
                <a:off x="5724894" y="1210229"/>
                <a:ext cx="987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m:t>
                      </m:r>
                      <m:r>
                        <a:rPr lang="en-GB" b="1" i="1" smtClean="0">
                          <a:solidFill>
                            <a:schemeClr val="bg1"/>
                          </a:solidFill>
                          <a:latin typeface="Cambria Math" panose="02040503050406030204" pitchFamily="18" charset="0"/>
                        </a:rPr>
                        <m:t>𝟏</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𝟏</m:t>
                      </m:r>
                    </m:oMath>
                  </m:oMathPara>
                </a14:m>
                <a:endParaRPr lang="en-GB" b="1" dirty="0">
                  <a:solidFill>
                    <a:schemeClr val="bg1"/>
                  </a:solidFill>
                </a:endParaRPr>
              </a:p>
            </p:txBody>
          </p:sp>
        </mc:Choice>
        <mc:Fallback xmlns="">
          <p:sp>
            <p:nvSpPr>
              <p:cNvPr id="16" name="TextBox 15">
                <a:extLst>
                  <a:ext uri="{FF2B5EF4-FFF2-40B4-BE49-F238E27FC236}">
                    <a16:creationId xmlns:a16="http://schemas.microsoft.com/office/drawing/2014/main" id="{CFF2EFAC-C4A8-CFC2-95BE-96FAE0E12158}"/>
                  </a:ext>
                </a:extLst>
              </p:cNvPr>
              <p:cNvSpPr txBox="1">
                <a:spLocks noRot="1" noChangeAspect="1" noMove="1" noResize="1" noEditPoints="1" noAdjustHandles="1" noChangeArrowheads="1" noChangeShapeType="1" noTextEdit="1"/>
              </p:cNvSpPr>
              <p:nvPr/>
            </p:nvSpPr>
            <p:spPr>
              <a:xfrm>
                <a:off x="5724894" y="1210229"/>
                <a:ext cx="987450" cy="276999"/>
              </a:xfrm>
              <a:prstGeom prst="rect">
                <a:avLst/>
              </a:prstGeom>
              <a:blipFill>
                <a:blip r:embed="rId5"/>
                <a:stretch>
                  <a:fillRect l="-617" r="-5556" b="-8889"/>
                </a:stretch>
              </a:blipFill>
            </p:spPr>
            <p:txBody>
              <a:bodyPr/>
              <a:lstStyle/>
              <a:p>
                <a:r>
                  <a:rPr lang="en-GB">
                    <a:noFill/>
                  </a:rPr>
                  <a:t> </a:t>
                </a:r>
              </a:p>
            </p:txBody>
          </p:sp>
        </mc:Fallback>
      </mc:AlternateContent>
      <p:cxnSp>
        <p:nvCxnSpPr>
          <p:cNvPr id="34" name="Straight Connector 33">
            <a:extLst>
              <a:ext uri="{FF2B5EF4-FFF2-40B4-BE49-F238E27FC236}">
                <a16:creationId xmlns:a16="http://schemas.microsoft.com/office/drawing/2014/main" id="{C0F464E0-39ED-5164-0374-986DC496ABA2}"/>
              </a:ext>
            </a:extLst>
          </p:cNvPr>
          <p:cNvCxnSpPr>
            <a:cxnSpLocks/>
          </p:cNvCxnSpPr>
          <p:nvPr/>
        </p:nvCxnSpPr>
        <p:spPr>
          <a:xfrm flipV="1">
            <a:off x="6045200" y="2211170"/>
            <a:ext cx="4495800" cy="336413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DE8EA4A-A12B-F25B-E8C8-677AD32ABDD1}"/>
              </a:ext>
            </a:extLst>
          </p:cNvPr>
          <p:cNvCxnSpPr>
            <a:cxnSpLocks/>
          </p:cNvCxnSpPr>
          <p:nvPr/>
        </p:nvCxnSpPr>
        <p:spPr>
          <a:xfrm>
            <a:off x="6037934" y="3860800"/>
            <a:ext cx="4291158" cy="154955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4" name="Freeform: Shape 103">
            <a:extLst>
              <a:ext uri="{FF2B5EF4-FFF2-40B4-BE49-F238E27FC236}">
                <a16:creationId xmlns:a16="http://schemas.microsoft.com/office/drawing/2014/main" id="{BB394269-1ECC-67B1-E1E4-32A459096C6E}"/>
              </a:ext>
            </a:extLst>
          </p:cNvPr>
          <p:cNvSpPr/>
          <p:nvPr/>
        </p:nvSpPr>
        <p:spPr>
          <a:xfrm>
            <a:off x="9503506" y="5068570"/>
            <a:ext cx="101536" cy="101600"/>
          </a:xfrm>
          <a:custGeom>
            <a:avLst/>
            <a:gdLst>
              <a:gd name="connsiteX0" fmla="*/ 51011 w 101536"/>
              <a:gd name="connsiteY0" fmla="*/ 101716 h 101600"/>
              <a:gd name="connsiteX1" fmla="*/ 86910 w 101536"/>
              <a:gd name="connsiteY1" fmla="*/ 86837 h 101600"/>
              <a:gd name="connsiteX2" fmla="*/ 101779 w 101536"/>
              <a:gd name="connsiteY2" fmla="*/ 50916 h 101600"/>
              <a:gd name="connsiteX3" fmla="*/ 86910 w 101536"/>
              <a:gd name="connsiteY3" fmla="*/ 14995 h 101600"/>
              <a:gd name="connsiteX4" fmla="*/ 51011 w 101536"/>
              <a:gd name="connsiteY4" fmla="*/ 116 h 101600"/>
              <a:gd name="connsiteX5" fmla="*/ 15113 w 101536"/>
              <a:gd name="connsiteY5" fmla="*/ 14995 h 101600"/>
              <a:gd name="connsiteX6" fmla="*/ 243 w 101536"/>
              <a:gd name="connsiteY6" fmla="*/ 50916 h 101600"/>
              <a:gd name="connsiteX7" fmla="*/ 15113 w 101536"/>
              <a:gd name="connsiteY7" fmla="*/ 86837 h 101600"/>
              <a:gd name="connsiteX8" fmla="*/ 51011 w 101536"/>
              <a:gd name="connsiteY8" fmla="*/ 101716 h 10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36" h="101600">
                <a:moveTo>
                  <a:pt x="51011" y="101716"/>
                </a:moveTo>
                <a:cubicBezTo>
                  <a:pt x="64475" y="101716"/>
                  <a:pt x="77389" y="96364"/>
                  <a:pt x="86910" y="86837"/>
                </a:cubicBezTo>
                <a:cubicBezTo>
                  <a:pt x="96430" y="77311"/>
                  <a:pt x="101779" y="64388"/>
                  <a:pt x="101779" y="50916"/>
                </a:cubicBezTo>
                <a:cubicBezTo>
                  <a:pt x="101779" y="37444"/>
                  <a:pt x="96430" y="24521"/>
                  <a:pt x="86910" y="14995"/>
                </a:cubicBezTo>
                <a:cubicBezTo>
                  <a:pt x="77389" y="5469"/>
                  <a:pt x="64475" y="116"/>
                  <a:pt x="51011" y="116"/>
                </a:cubicBezTo>
                <a:cubicBezTo>
                  <a:pt x="37548" y="116"/>
                  <a:pt x="24633" y="5469"/>
                  <a:pt x="15113" y="14995"/>
                </a:cubicBezTo>
                <a:cubicBezTo>
                  <a:pt x="5593" y="24521"/>
                  <a:pt x="243" y="37444"/>
                  <a:pt x="243" y="50916"/>
                </a:cubicBezTo>
                <a:cubicBezTo>
                  <a:pt x="243" y="64388"/>
                  <a:pt x="5593" y="77311"/>
                  <a:pt x="15113" y="86837"/>
                </a:cubicBezTo>
                <a:cubicBezTo>
                  <a:pt x="24633" y="96364"/>
                  <a:pt x="37548" y="101716"/>
                  <a:pt x="51011" y="101716"/>
                </a:cubicBezTo>
                <a:close/>
              </a:path>
            </a:pathLst>
          </a:custGeom>
          <a:solidFill>
            <a:schemeClr val="accent2"/>
          </a:solidFill>
          <a:ln w="12692" cap="flat">
            <a:solidFill>
              <a:schemeClr val="accent2"/>
            </a:solidFill>
            <a:prstDash val="solid"/>
            <a:round/>
          </a:ln>
        </p:spPr>
        <p:txBody>
          <a:bodyPr rtlCol="0" anchor="ctr"/>
          <a:lstStyle/>
          <a:p>
            <a:endParaRPr lang="en-GB"/>
          </a:p>
        </p:txBody>
      </p:sp>
      <p:grpSp>
        <p:nvGrpSpPr>
          <p:cNvPr id="110" name="Group 109">
            <a:extLst>
              <a:ext uri="{FF2B5EF4-FFF2-40B4-BE49-F238E27FC236}">
                <a16:creationId xmlns:a16="http://schemas.microsoft.com/office/drawing/2014/main" id="{5CF1E132-F89B-3809-AF29-F01D70392A45}"/>
              </a:ext>
            </a:extLst>
          </p:cNvPr>
          <p:cNvGrpSpPr/>
          <p:nvPr/>
        </p:nvGrpSpPr>
        <p:grpSpPr>
          <a:xfrm>
            <a:off x="9663149" y="2947863"/>
            <a:ext cx="1891210" cy="2176587"/>
            <a:chOff x="9371049" y="2782763"/>
            <a:chExt cx="1891210" cy="2176587"/>
          </a:xfrm>
        </p:grpSpPr>
        <p:sp>
          <p:nvSpPr>
            <p:cNvPr id="106" name="Right Brace 105">
              <a:extLst>
                <a:ext uri="{FF2B5EF4-FFF2-40B4-BE49-F238E27FC236}">
                  <a16:creationId xmlns:a16="http://schemas.microsoft.com/office/drawing/2014/main" id="{C6B773EB-75D9-1119-7032-BD5709A78A4C}"/>
                </a:ext>
              </a:extLst>
            </p:cNvPr>
            <p:cNvSpPr/>
            <p:nvPr/>
          </p:nvSpPr>
          <p:spPr>
            <a:xfrm>
              <a:off x="9371049" y="2782763"/>
              <a:ext cx="279398" cy="21765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8" name="TextBox 107">
              <a:extLst>
                <a:ext uri="{FF2B5EF4-FFF2-40B4-BE49-F238E27FC236}">
                  <a16:creationId xmlns:a16="http://schemas.microsoft.com/office/drawing/2014/main" id="{F5C19CB0-09E5-61EF-E253-F57B3B27D124}"/>
                </a:ext>
              </a:extLst>
            </p:cNvPr>
            <p:cNvSpPr txBox="1"/>
            <p:nvPr/>
          </p:nvSpPr>
          <p:spPr>
            <a:xfrm>
              <a:off x="9737483" y="3686390"/>
              <a:ext cx="1524776"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loss function</a:t>
              </a:r>
            </a:p>
          </p:txBody>
        </p:sp>
        <p:sp>
          <p:nvSpPr>
            <p:cNvPr id="109" name="TextBox 108">
              <a:extLst>
                <a:ext uri="{FF2B5EF4-FFF2-40B4-BE49-F238E27FC236}">
                  <a16:creationId xmlns:a16="http://schemas.microsoft.com/office/drawing/2014/main" id="{A9E845C5-C79C-50A4-2E39-FE0E01318701}"/>
                </a:ext>
              </a:extLst>
            </p:cNvPr>
            <p:cNvSpPr txBox="1"/>
            <p:nvPr/>
          </p:nvSpPr>
          <p:spPr>
            <a:xfrm>
              <a:off x="9872973" y="4032634"/>
              <a:ext cx="1258678" cy="369332"/>
            </a:xfrm>
            <a:prstGeom prst="rect">
              <a:avLst/>
            </a:prstGeom>
            <a:noFill/>
          </p:spPr>
          <p:txBody>
            <a:bodyPr wrap="none" rtlCol="0">
              <a:spAutoFit/>
            </a:bodyPr>
            <a:lstStyle/>
            <a:p>
              <a:pPr algn="ctr"/>
              <a:r>
                <a:rPr lang="en-GB" dirty="0">
                  <a:ea typeface="Roboto Medium" panose="02000000000000000000" pitchFamily="2" charset="0"/>
                </a:rPr>
                <a:t>(e.g. MSE)</a:t>
              </a:r>
            </a:p>
          </p:txBody>
        </p:sp>
      </p:grpSp>
      <p:grpSp>
        <p:nvGrpSpPr>
          <p:cNvPr id="72" name="Group 71">
            <a:extLst>
              <a:ext uri="{FF2B5EF4-FFF2-40B4-BE49-F238E27FC236}">
                <a16:creationId xmlns:a16="http://schemas.microsoft.com/office/drawing/2014/main" id="{E35AA8BC-C75F-FB13-695B-110A6965F69B}"/>
              </a:ext>
            </a:extLst>
          </p:cNvPr>
          <p:cNvGrpSpPr/>
          <p:nvPr/>
        </p:nvGrpSpPr>
        <p:grpSpPr>
          <a:xfrm>
            <a:off x="6434242" y="6088449"/>
            <a:ext cx="1339995" cy="369332"/>
            <a:chOff x="6142142" y="6088449"/>
            <a:chExt cx="1339995" cy="369332"/>
          </a:xfrm>
        </p:grpSpPr>
        <p:cxnSp>
          <p:nvCxnSpPr>
            <p:cNvPr id="111" name="Straight Connector 110">
              <a:extLst>
                <a:ext uri="{FF2B5EF4-FFF2-40B4-BE49-F238E27FC236}">
                  <a16:creationId xmlns:a16="http://schemas.microsoft.com/office/drawing/2014/main" id="{93FAD587-95C7-74B2-D00F-DF8505A4E292}"/>
                </a:ext>
              </a:extLst>
            </p:cNvPr>
            <p:cNvCxnSpPr>
              <a:cxnSpLocks/>
            </p:cNvCxnSpPr>
            <p:nvPr/>
          </p:nvCxnSpPr>
          <p:spPr>
            <a:xfrm>
              <a:off x="6142142" y="6273115"/>
              <a:ext cx="601558"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04654968-5C6C-70E1-CA89-8D584148FB9B}"/>
                </a:ext>
              </a:extLst>
            </p:cNvPr>
            <p:cNvSpPr txBox="1"/>
            <p:nvPr/>
          </p:nvSpPr>
          <p:spPr>
            <a:xfrm>
              <a:off x="6832600" y="6088449"/>
              <a:ext cx="649537" cy="369332"/>
            </a:xfrm>
            <a:prstGeom prst="rect">
              <a:avLst/>
            </a:prstGeom>
            <a:noFill/>
          </p:spPr>
          <p:txBody>
            <a:bodyPr wrap="none" rtlCol="0">
              <a:spAutoFit/>
            </a:bodyPr>
            <a:lstStyle/>
            <a:p>
              <a:r>
                <a:rPr lang="en-GB" dirty="0"/>
                <a:t>True</a:t>
              </a:r>
            </a:p>
          </p:txBody>
        </p:sp>
      </p:grpSp>
      <p:grpSp>
        <p:nvGrpSpPr>
          <p:cNvPr id="88" name="Group 87">
            <a:extLst>
              <a:ext uri="{FF2B5EF4-FFF2-40B4-BE49-F238E27FC236}">
                <a16:creationId xmlns:a16="http://schemas.microsoft.com/office/drawing/2014/main" id="{9A649496-DA39-FC37-79C1-E6F4FFE9BB05}"/>
              </a:ext>
            </a:extLst>
          </p:cNvPr>
          <p:cNvGrpSpPr/>
          <p:nvPr/>
        </p:nvGrpSpPr>
        <p:grpSpPr>
          <a:xfrm>
            <a:off x="8879088" y="6088449"/>
            <a:ext cx="1484607" cy="369332"/>
            <a:chOff x="8586988" y="6088449"/>
            <a:chExt cx="1484607" cy="369332"/>
          </a:xfrm>
        </p:grpSpPr>
        <p:cxnSp>
          <p:nvCxnSpPr>
            <p:cNvPr id="114" name="Straight Connector 113">
              <a:extLst>
                <a:ext uri="{FF2B5EF4-FFF2-40B4-BE49-F238E27FC236}">
                  <a16:creationId xmlns:a16="http://schemas.microsoft.com/office/drawing/2014/main" id="{F9B58E45-404F-21EC-D550-6A69AFFB78BB}"/>
                </a:ext>
              </a:extLst>
            </p:cNvPr>
            <p:cNvCxnSpPr>
              <a:cxnSpLocks/>
            </p:cNvCxnSpPr>
            <p:nvPr/>
          </p:nvCxnSpPr>
          <p:spPr>
            <a:xfrm>
              <a:off x="8586988" y="6285130"/>
              <a:ext cx="60155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EFA9FE4-800D-BE2C-7D74-62FCADD31535}"/>
                </a:ext>
              </a:extLst>
            </p:cNvPr>
            <p:cNvSpPr txBox="1"/>
            <p:nvPr/>
          </p:nvSpPr>
          <p:spPr>
            <a:xfrm>
              <a:off x="9245728" y="6088449"/>
              <a:ext cx="825867" cy="369332"/>
            </a:xfrm>
            <a:prstGeom prst="rect">
              <a:avLst/>
            </a:prstGeom>
            <a:noFill/>
          </p:spPr>
          <p:txBody>
            <a:bodyPr wrap="none" rtlCol="0">
              <a:spAutoFit/>
            </a:bodyPr>
            <a:lstStyle/>
            <a:p>
              <a:r>
                <a:rPr lang="en-GB" dirty="0"/>
                <a:t>Model</a:t>
              </a: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24A5CB8-8F20-F672-6983-FAE69D23E653}"/>
                  </a:ext>
                </a:extLst>
              </p:cNvPr>
              <p:cNvSpPr txBox="1"/>
              <p:nvPr/>
            </p:nvSpPr>
            <p:spPr>
              <a:xfrm>
                <a:off x="5858575" y="1207380"/>
                <a:ext cx="8560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chemeClr val="bg1"/>
                          </a:solidFill>
                          <a:latin typeface="Cambria Math" panose="02040503050406030204" pitchFamily="18" charset="0"/>
                        </a:rPr>
                        <m:t>𝒘</m:t>
                      </m:r>
                      <m:r>
                        <a:rPr lang="en-GB" b="1" i="1" smtClean="0">
                          <a:solidFill>
                            <a:schemeClr val="bg1"/>
                          </a:solidFill>
                          <a:latin typeface="Cambria Math" panose="02040503050406030204" pitchFamily="18" charset="0"/>
                        </a:rPr>
                        <m:t>    +</m:t>
                      </m:r>
                      <m:r>
                        <a:rPr lang="en-GB" b="1" i="1" smtClean="0">
                          <a:solidFill>
                            <a:schemeClr val="bg1"/>
                          </a:solidFill>
                          <a:latin typeface="Cambria Math" panose="02040503050406030204" pitchFamily="18" charset="0"/>
                        </a:rPr>
                        <m:t>𝒃</m:t>
                      </m:r>
                    </m:oMath>
                  </m:oMathPara>
                </a14:m>
                <a:endParaRPr lang="en-GB" b="1" dirty="0">
                  <a:solidFill>
                    <a:schemeClr val="bg1"/>
                  </a:solidFill>
                </a:endParaRPr>
              </a:p>
            </p:txBody>
          </p:sp>
        </mc:Choice>
        <mc:Fallback xmlns="">
          <p:sp>
            <p:nvSpPr>
              <p:cNvPr id="78" name="TextBox 77">
                <a:extLst>
                  <a:ext uri="{FF2B5EF4-FFF2-40B4-BE49-F238E27FC236}">
                    <a16:creationId xmlns:a16="http://schemas.microsoft.com/office/drawing/2014/main" id="{D24A5CB8-8F20-F672-6983-FAE69D23E653}"/>
                  </a:ext>
                </a:extLst>
              </p:cNvPr>
              <p:cNvSpPr txBox="1">
                <a:spLocks noRot="1" noChangeAspect="1" noMove="1" noResize="1" noEditPoints="1" noAdjustHandles="1" noChangeArrowheads="1" noChangeShapeType="1" noTextEdit="1"/>
              </p:cNvSpPr>
              <p:nvPr/>
            </p:nvSpPr>
            <p:spPr>
              <a:xfrm>
                <a:off x="5858575" y="1207380"/>
                <a:ext cx="856004" cy="276999"/>
              </a:xfrm>
              <a:prstGeom prst="rect">
                <a:avLst/>
              </a:prstGeom>
              <a:blipFill>
                <a:blip r:embed="rId6"/>
                <a:stretch>
                  <a:fillRect l="-3571" r="-7857" b="-10870"/>
                </a:stretch>
              </a:blipFill>
            </p:spPr>
            <p:txBody>
              <a:bodyPr/>
              <a:lstStyle/>
              <a:p>
                <a:r>
                  <a:rPr lang="en-GB">
                    <a:noFill/>
                  </a:rPr>
                  <a:t> </a:t>
                </a:r>
              </a:p>
            </p:txBody>
          </p:sp>
        </mc:Fallback>
      </mc:AlternateContent>
      <p:grpSp>
        <p:nvGrpSpPr>
          <p:cNvPr id="71" name="Group 70">
            <a:extLst>
              <a:ext uri="{FF2B5EF4-FFF2-40B4-BE49-F238E27FC236}">
                <a16:creationId xmlns:a16="http://schemas.microsoft.com/office/drawing/2014/main" id="{7839158B-08A3-1D80-02A7-54A01B9A8B74}"/>
              </a:ext>
            </a:extLst>
          </p:cNvPr>
          <p:cNvGrpSpPr/>
          <p:nvPr/>
        </p:nvGrpSpPr>
        <p:grpSpPr>
          <a:xfrm>
            <a:off x="516928" y="818437"/>
            <a:ext cx="11038937" cy="770132"/>
            <a:chOff x="516928" y="818437"/>
            <a:chExt cx="11038937" cy="770132"/>
          </a:xfrm>
        </p:grpSpPr>
        <p:sp>
          <p:nvSpPr>
            <p:cNvPr id="8" name="TextBox 7">
              <a:extLst>
                <a:ext uri="{FF2B5EF4-FFF2-40B4-BE49-F238E27FC236}">
                  <a16:creationId xmlns:a16="http://schemas.microsoft.com/office/drawing/2014/main" id="{46AE9422-CFDF-0AEF-D055-4EA760206850}"/>
                </a:ext>
              </a:extLst>
            </p:cNvPr>
            <p:cNvSpPr txBox="1"/>
            <p:nvPr/>
          </p:nvSpPr>
          <p:spPr>
            <a:xfrm>
              <a:off x="516928" y="1188459"/>
              <a:ext cx="3187700" cy="400110"/>
            </a:xfrm>
            <a:prstGeom prst="rect">
              <a:avLst/>
            </a:prstGeom>
            <a:noFill/>
          </p:spPr>
          <p:txBody>
            <a:bodyPr wrap="square" rtlCol="0">
              <a:spAutoFit/>
            </a:bodyPr>
            <a:lstStyle/>
            <a:p>
              <a:pPr algn="ctr">
                <a:spcAft>
                  <a:spcPts val="600"/>
                </a:spcAft>
              </a:pPr>
              <a:r>
                <a:rPr lang="en-GB" sz="2000" i="1" dirty="0"/>
                <a:t>X</a:t>
              </a:r>
              <a:r>
                <a:rPr lang="en-GB" sz="2000" dirty="0"/>
                <a:t>:   0,  1,  2,  3,  4,  5</a:t>
              </a:r>
            </a:p>
          </p:txBody>
        </p:sp>
        <p:sp>
          <p:nvSpPr>
            <p:cNvPr id="79" name="TextBox 78">
              <a:extLst>
                <a:ext uri="{FF2B5EF4-FFF2-40B4-BE49-F238E27FC236}">
                  <a16:creationId xmlns:a16="http://schemas.microsoft.com/office/drawing/2014/main" id="{C26A01E8-8E60-3AED-B6B4-2F2DD8C0DA53}"/>
                </a:ext>
              </a:extLst>
            </p:cNvPr>
            <p:cNvSpPr txBox="1"/>
            <p:nvPr/>
          </p:nvSpPr>
          <p:spPr>
            <a:xfrm>
              <a:off x="1697844" y="818690"/>
              <a:ext cx="82586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inputs</a:t>
              </a:r>
            </a:p>
          </p:txBody>
        </p:sp>
        <p:sp>
          <p:nvSpPr>
            <p:cNvPr id="80" name="TextBox 79">
              <a:extLst>
                <a:ext uri="{FF2B5EF4-FFF2-40B4-BE49-F238E27FC236}">
                  <a16:creationId xmlns:a16="http://schemas.microsoft.com/office/drawing/2014/main" id="{5D21838D-AD4F-34A2-D4B5-3FA49A5DC6A1}"/>
                </a:ext>
              </a:extLst>
            </p:cNvPr>
            <p:cNvSpPr txBox="1"/>
            <p:nvPr/>
          </p:nvSpPr>
          <p:spPr>
            <a:xfrm>
              <a:off x="9561905" y="818437"/>
              <a:ext cx="800219"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labels</a:t>
              </a:r>
            </a:p>
          </p:txBody>
        </p:sp>
        <p:sp>
          <p:nvSpPr>
            <p:cNvPr id="82" name="TextBox 81">
              <a:extLst>
                <a:ext uri="{FF2B5EF4-FFF2-40B4-BE49-F238E27FC236}">
                  <a16:creationId xmlns:a16="http://schemas.microsoft.com/office/drawing/2014/main" id="{287E3E5F-CCCF-E255-3D38-E2B4BD823982}"/>
                </a:ext>
              </a:extLst>
            </p:cNvPr>
            <p:cNvSpPr txBox="1"/>
            <p:nvPr/>
          </p:nvSpPr>
          <p:spPr>
            <a:xfrm>
              <a:off x="8368165" y="1182257"/>
              <a:ext cx="3187700" cy="400110"/>
            </a:xfrm>
            <a:prstGeom prst="rect">
              <a:avLst/>
            </a:prstGeom>
            <a:noFill/>
          </p:spPr>
          <p:txBody>
            <a:bodyPr wrap="square" rtlCol="0">
              <a:spAutoFit/>
            </a:bodyPr>
            <a:lstStyle/>
            <a:p>
              <a:pPr algn="ctr">
                <a:spcAft>
                  <a:spcPts val="600"/>
                </a:spcAft>
              </a:pPr>
              <a:r>
                <a:rPr lang="en-GB" sz="2000" i="1" dirty="0"/>
                <a:t>Y</a:t>
              </a:r>
              <a:r>
                <a:rPr lang="en-GB" sz="2000" dirty="0"/>
                <a:t>:  -4,  -2,  0,  2,  4,  6</a:t>
              </a:r>
            </a:p>
          </p:txBody>
        </p:sp>
      </p:grpSp>
      <p:sp>
        <p:nvSpPr>
          <p:cNvPr id="83" name="TextBox 82">
            <a:extLst>
              <a:ext uri="{FF2B5EF4-FFF2-40B4-BE49-F238E27FC236}">
                <a16:creationId xmlns:a16="http://schemas.microsoft.com/office/drawing/2014/main" id="{598ED25E-6021-A217-9A64-45FEFAE5C29F}"/>
              </a:ext>
            </a:extLst>
          </p:cNvPr>
          <p:cNvSpPr txBox="1"/>
          <p:nvPr/>
        </p:nvSpPr>
        <p:spPr>
          <a:xfrm>
            <a:off x="4672317" y="737334"/>
            <a:ext cx="2694969" cy="369332"/>
          </a:xfrm>
          <a:prstGeom prst="rect">
            <a:avLst/>
          </a:prstGeom>
          <a:noFill/>
        </p:spPr>
        <p:txBody>
          <a:bodyPr wrap="none" rtlCol="0">
            <a:spAutoFit/>
          </a:bodyPr>
          <a:lstStyle/>
          <a:p>
            <a:pPr algn="ctr"/>
            <a:r>
              <a:rPr lang="en-GB" dirty="0">
                <a:solidFill>
                  <a:schemeClr val="accent2"/>
                </a:solidFill>
                <a:latin typeface="Roboto Medium" panose="02000000000000000000" pitchFamily="2" charset="0"/>
                <a:ea typeface="Roboto Medium" panose="02000000000000000000" pitchFamily="2" charset="0"/>
              </a:rPr>
              <a:t>neural network</a:t>
            </a:r>
            <a:r>
              <a:rPr lang="en-GB" dirty="0">
                <a:ea typeface="Roboto Medium" panose="02000000000000000000" pitchFamily="2" charset="0"/>
              </a:rPr>
              <a:t> or </a:t>
            </a:r>
            <a:r>
              <a:rPr lang="en-GB" dirty="0">
                <a:solidFill>
                  <a:schemeClr val="accent2"/>
                </a:solidFill>
                <a:latin typeface="Roboto Medium" panose="02000000000000000000" pitchFamily="2" charset="0"/>
                <a:ea typeface="Roboto Medium" panose="02000000000000000000" pitchFamily="2" charset="0"/>
              </a:rPr>
              <a:t>model</a:t>
            </a:r>
          </a:p>
        </p:txBody>
      </p:sp>
      <p:sp>
        <p:nvSpPr>
          <p:cNvPr id="69" name="Arrow: Right 68">
            <a:extLst>
              <a:ext uri="{FF2B5EF4-FFF2-40B4-BE49-F238E27FC236}">
                <a16:creationId xmlns:a16="http://schemas.microsoft.com/office/drawing/2014/main" id="{9B3FC113-682B-B88C-8DA6-0619A6C14584}"/>
              </a:ext>
            </a:extLst>
          </p:cNvPr>
          <p:cNvSpPr/>
          <p:nvPr/>
        </p:nvSpPr>
        <p:spPr>
          <a:xfrm>
            <a:off x="3731831" y="1174195"/>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Arrow: Right 84">
            <a:extLst>
              <a:ext uri="{FF2B5EF4-FFF2-40B4-BE49-F238E27FC236}">
                <a16:creationId xmlns:a16="http://schemas.microsoft.com/office/drawing/2014/main" id="{68961B8B-D03D-54F9-377B-1A9475739E16}"/>
              </a:ext>
            </a:extLst>
          </p:cNvPr>
          <p:cNvSpPr/>
          <p:nvPr/>
        </p:nvSpPr>
        <p:spPr>
          <a:xfrm>
            <a:off x="7623635" y="1171211"/>
            <a:ext cx="703550" cy="40011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Rounded Corners 73">
            <a:extLst>
              <a:ext uri="{FF2B5EF4-FFF2-40B4-BE49-F238E27FC236}">
                <a16:creationId xmlns:a16="http://schemas.microsoft.com/office/drawing/2014/main" id="{B0F01E54-4C83-E705-F17B-C754431892A5}"/>
              </a:ext>
            </a:extLst>
          </p:cNvPr>
          <p:cNvSpPr/>
          <p:nvPr/>
        </p:nvSpPr>
        <p:spPr>
          <a:xfrm>
            <a:off x="785800" y="2228967"/>
            <a:ext cx="4154684" cy="458037"/>
          </a:xfrm>
          <a:prstGeom prst="roundRect">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Training a neural network</a:t>
            </a:r>
          </a:p>
        </p:txBody>
      </p:sp>
      <p:grpSp>
        <p:nvGrpSpPr>
          <p:cNvPr id="76" name="Group 75">
            <a:extLst>
              <a:ext uri="{FF2B5EF4-FFF2-40B4-BE49-F238E27FC236}">
                <a16:creationId xmlns:a16="http://schemas.microsoft.com/office/drawing/2014/main" id="{C25F17E7-D860-639B-299D-8D55BA1A2F62}"/>
              </a:ext>
            </a:extLst>
          </p:cNvPr>
          <p:cNvGrpSpPr/>
          <p:nvPr/>
        </p:nvGrpSpPr>
        <p:grpSpPr>
          <a:xfrm>
            <a:off x="2657392" y="1182257"/>
            <a:ext cx="8193610" cy="400110"/>
            <a:chOff x="2657392" y="1182257"/>
            <a:chExt cx="8193610" cy="400110"/>
          </a:xfrm>
        </p:grpSpPr>
        <p:sp>
          <p:nvSpPr>
            <p:cNvPr id="75" name="Rectangle 74">
              <a:extLst>
                <a:ext uri="{FF2B5EF4-FFF2-40B4-BE49-F238E27FC236}">
                  <a16:creationId xmlns:a16="http://schemas.microsoft.com/office/drawing/2014/main" id="{112B389F-9AB5-50B9-CA1F-9F366505F64C}"/>
                </a:ext>
              </a:extLst>
            </p:cNvPr>
            <p:cNvSpPr/>
            <p:nvPr/>
          </p:nvSpPr>
          <p:spPr>
            <a:xfrm>
              <a:off x="2657392" y="1182257"/>
              <a:ext cx="30352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91AE30F8-0DAD-24DC-4275-18EAF28580D7}"/>
                </a:ext>
              </a:extLst>
            </p:cNvPr>
            <p:cNvSpPr/>
            <p:nvPr/>
          </p:nvSpPr>
          <p:spPr>
            <a:xfrm>
              <a:off x="10531590" y="1182257"/>
              <a:ext cx="319412" cy="40011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 name="Freeform: Shape 4">
            <a:extLst>
              <a:ext uri="{FF2B5EF4-FFF2-40B4-BE49-F238E27FC236}">
                <a16:creationId xmlns:a16="http://schemas.microsoft.com/office/drawing/2014/main" id="{A638E432-CF27-2FC1-39EE-6E37CCF04E4D}"/>
              </a:ext>
            </a:extLst>
          </p:cNvPr>
          <p:cNvSpPr/>
          <p:nvPr/>
        </p:nvSpPr>
        <p:spPr>
          <a:xfrm>
            <a:off x="2236304" y="3216284"/>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guess</a:t>
            </a:r>
          </a:p>
        </p:txBody>
      </p:sp>
      <p:sp>
        <p:nvSpPr>
          <p:cNvPr id="15" name="Freeform: Shape 14">
            <a:extLst>
              <a:ext uri="{FF2B5EF4-FFF2-40B4-BE49-F238E27FC236}">
                <a16:creationId xmlns:a16="http://schemas.microsoft.com/office/drawing/2014/main" id="{CBED9480-BB36-263B-7478-B066105BEDA8}"/>
              </a:ext>
            </a:extLst>
          </p:cNvPr>
          <p:cNvSpPr/>
          <p:nvPr/>
        </p:nvSpPr>
        <p:spPr>
          <a:xfrm>
            <a:off x="1793010" y="3609577"/>
            <a:ext cx="2096722" cy="2096722"/>
          </a:xfrm>
          <a:custGeom>
            <a:avLst/>
            <a:gdLst/>
            <a:ahLst/>
            <a:cxnLst/>
            <a:rect l="0" t="0" r="0" b="0"/>
            <a:pathLst>
              <a:path>
                <a:moveTo>
                  <a:pt x="1815595" y="333929"/>
                </a:moveTo>
                <a:arcTo wR="1048361" hR="1048361" stAng="19022460"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47" name="Freeform: Shape 46">
            <a:extLst>
              <a:ext uri="{FF2B5EF4-FFF2-40B4-BE49-F238E27FC236}">
                <a16:creationId xmlns:a16="http://schemas.microsoft.com/office/drawing/2014/main" id="{53E9CA98-FD46-5850-BC46-4F597F2D57A1}"/>
              </a:ext>
            </a:extLst>
          </p:cNvPr>
          <p:cNvSpPr/>
          <p:nvPr/>
        </p:nvSpPr>
        <p:spPr>
          <a:xfrm>
            <a:off x="3144212"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compare</a:t>
            </a:r>
          </a:p>
        </p:txBody>
      </p:sp>
      <p:sp>
        <p:nvSpPr>
          <p:cNvPr id="68" name="Freeform: Shape 67">
            <a:extLst>
              <a:ext uri="{FF2B5EF4-FFF2-40B4-BE49-F238E27FC236}">
                <a16:creationId xmlns:a16="http://schemas.microsoft.com/office/drawing/2014/main" id="{599734BC-6CB3-B1C3-820C-F9CE3729A2A2}"/>
              </a:ext>
            </a:extLst>
          </p:cNvPr>
          <p:cNvSpPr/>
          <p:nvPr/>
        </p:nvSpPr>
        <p:spPr>
          <a:xfrm>
            <a:off x="1793010" y="3609577"/>
            <a:ext cx="2096722" cy="2096722"/>
          </a:xfrm>
          <a:custGeom>
            <a:avLst/>
            <a:gdLst/>
            <a:ahLst/>
            <a:cxnLst/>
            <a:rect l="0" t="0" r="0" b="0"/>
            <a:pathLst>
              <a:path>
                <a:moveTo>
                  <a:pt x="1369679" y="2046267"/>
                </a:moveTo>
                <a:arcTo wR="1048361" hR="1048361" stAng="4329111" swAng="2141779"/>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sp>
        <p:nvSpPr>
          <p:cNvPr id="70" name="Freeform: Shape 69">
            <a:extLst>
              <a:ext uri="{FF2B5EF4-FFF2-40B4-BE49-F238E27FC236}">
                <a16:creationId xmlns:a16="http://schemas.microsoft.com/office/drawing/2014/main" id="{D3C74A80-8619-9979-473A-715A91F4F2EB}"/>
              </a:ext>
            </a:extLst>
          </p:cNvPr>
          <p:cNvSpPr/>
          <p:nvPr/>
        </p:nvSpPr>
        <p:spPr>
          <a:xfrm>
            <a:off x="1328397" y="4788825"/>
            <a:ext cx="1210133" cy="786586"/>
          </a:xfrm>
          <a:custGeom>
            <a:avLst/>
            <a:gdLst>
              <a:gd name="connsiteX0" fmla="*/ 0 w 1210133"/>
              <a:gd name="connsiteY0" fmla="*/ 131100 h 786586"/>
              <a:gd name="connsiteX1" fmla="*/ 131100 w 1210133"/>
              <a:gd name="connsiteY1" fmla="*/ 0 h 786586"/>
              <a:gd name="connsiteX2" fmla="*/ 1079033 w 1210133"/>
              <a:gd name="connsiteY2" fmla="*/ 0 h 786586"/>
              <a:gd name="connsiteX3" fmla="*/ 1210133 w 1210133"/>
              <a:gd name="connsiteY3" fmla="*/ 131100 h 786586"/>
              <a:gd name="connsiteX4" fmla="*/ 1210133 w 1210133"/>
              <a:gd name="connsiteY4" fmla="*/ 655486 h 786586"/>
              <a:gd name="connsiteX5" fmla="*/ 1079033 w 1210133"/>
              <a:gd name="connsiteY5" fmla="*/ 786586 h 786586"/>
              <a:gd name="connsiteX6" fmla="*/ 131100 w 1210133"/>
              <a:gd name="connsiteY6" fmla="*/ 786586 h 786586"/>
              <a:gd name="connsiteX7" fmla="*/ 0 w 1210133"/>
              <a:gd name="connsiteY7" fmla="*/ 655486 h 786586"/>
              <a:gd name="connsiteX8" fmla="*/ 0 w 1210133"/>
              <a:gd name="connsiteY8" fmla="*/ 131100 h 78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133" h="786586">
                <a:moveTo>
                  <a:pt x="0" y="131100"/>
                </a:moveTo>
                <a:cubicBezTo>
                  <a:pt x="0" y="58695"/>
                  <a:pt x="58695" y="0"/>
                  <a:pt x="131100" y="0"/>
                </a:cubicBezTo>
                <a:lnTo>
                  <a:pt x="1079033" y="0"/>
                </a:lnTo>
                <a:cubicBezTo>
                  <a:pt x="1151438" y="0"/>
                  <a:pt x="1210133" y="58695"/>
                  <a:pt x="1210133" y="131100"/>
                </a:cubicBezTo>
                <a:lnTo>
                  <a:pt x="1210133" y="655486"/>
                </a:lnTo>
                <a:cubicBezTo>
                  <a:pt x="1210133" y="727891"/>
                  <a:pt x="1151438" y="786586"/>
                  <a:pt x="1079033" y="786586"/>
                </a:cubicBezTo>
                <a:lnTo>
                  <a:pt x="131100" y="786586"/>
                </a:lnTo>
                <a:cubicBezTo>
                  <a:pt x="58695" y="786586"/>
                  <a:pt x="0" y="727891"/>
                  <a:pt x="0" y="655486"/>
                </a:cubicBezTo>
                <a:lnTo>
                  <a:pt x="0" y="13110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0788" tIns="110788" rIns="110788" bIns="110788" numCol="1" spcCol="1270" anchor="ctr" anchorCtr="0">
            <a:noAutofit/>
          </a:bodyPr>
          <a:lstStyle/>
          <a:p>
            <a:pPr marL="0" lvl="0" indent="0" algn="ctr" defTabSz="844550">
              <a:lnSpc>
                <a:spcPct val="90000"/>
              </a:lnSpc>
              <a:spcBef>
                <a:spcPct val="0"/>
              </a:spcBef>
              <a:spcAft>
                <a:spcPct val="35000"/>
              </a:spcAft>
              <a:buNone/>
            </a:pPr>
            <a:r>
              <a:rPr lang="en-GB" sz="1900" kern="1200" dirty="0"/>
              <a:t>update</a:t>
            </a:r>
          </a:p>
        </p:txBody>
      </p:sp>
      <p:sp>
        <p:nvSpPr>
          <p:cNvPr id="77" name="Freeform: Shape 76">
            <a:extLst>
              <a:ext uri="{FF2B5EF4-FFF2-40B4-BE49-F238E27FC236}">
                <a16:creationId xmlns:a16="http://schemas.microsoft.com/office/drawing/2014/main" id="{EE06F891-E578-E364-BB1C-A32FB45C620C}"/>
              </a:ext>
            </a:extLst>
          </p:cNvPr>
          <p:cNvSpPr/>
          <p:nvPr/>
        </p:nvSpPr>
        <p:spPr>
          <a:xfrm>
            <a:off x="1793010" y="3609577"/>
            <a:ext cx="2096722" cy="2096722"/>
          </a:xfrm>
          <a:custGeom>
            <a:avLst/>
            <a:gdLst/>
            <a:ahLst/>
            <a:cxnLst/>
            <a:rect l="0" t="0" r="0" b="0"/>
            <a:pathLst>
              <a:path>
                <a:moveTo>
                  <a:pt x="3403" y="963950"/>
                </a:moveTo>
                <a:arcTo wR="1048361" hR="1048361" stAng="11077096" swAng="2300444"/>
              </a:path>
            </a:pathLst>
          </a:custGeom>
          <a:noFill/>
          <a:ln w="28575">
            <a:tailEnd type="arrow"/>
          </a:ln>
        </p:spPr>
        <p:style>
          <a:lnRef idx="1">
            <a:schemeClr val="accent3">
              <a:hueOff val="0"/>
              <a:satOff val="0"/>
              <a:lumOff val="0"/>
              <a:alphaOff val="0"/>
            </a:schemeClr>
          </a:lnRef>
          <a:fillRef idx="0">
            <a:scrgbClr r="0" g="0" b="0"/>
          </a:fillRef>
          <a:effectRef idx="0">
            <a:schemeClr val="accent3">
              <a:hueOff val="0"/>
              <a:satOff val="0"/>
              <a:lumOff val="0"/>
              <a:alphaOff val="0"/>
            </a:schemeClr>
          </a:effectRef>
          <a:fontRef idx="minor">
            <a:schemeClr val="tx1">
              <a:hueOff val="0"/>
              <a:satOff val="0"/>
              <a:lumOff val="0"/>
              <a:alphaOff val="0"/>
            </a:schemeClr>
          </a:fontRef>
        </p:style>
      </p:sp>
      <p:cxnSp>
        <p:nvCxnSpPr>
          <p:cNvPr id="112" name="Straight Connector 111">
            <a:extLst>
              <a:ext uri="{FF2B5EF4-FFF2-40B4-BE49-F238E27FC236}">
                <a16:creationId xmlns:a16="http://schemas.microsoft.com/office/drawing/2014/main" id="{55F21E99-9733-859A-3192-CD987AF7935A}"/>
              </a:ext>
            </a:extLst>
          </p:cNvPr>
          <p:cNvCxnSpPr>
            <a:cxnSpLocks/>
          </p:cNvCxnSpPr>
          <p:nvPr/>
        </p:nvCxnSpPr>
        <p:spPr>
          <a:xfrm>
            <a:off x="6056995" y="4173635"/>
            <a:ext cx="4313847" cy="6751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3" name="Arc 92">
            <a:extLst>
              <a:ext uri="{FF2B5EF4-FFF2-40B4-BE49-F238E27FC236}">
                <a16:creationId xmlns:a16="http://schemas.microsoft.com/office/drawing/2014/main" id="{DF6C6CC2-EFE0-7A67-7514-0592184BF0D8}"/>
              </a:ext>
            </a:extLst>
          </p:cNvPr>
          <p:cNvSpPr/>
          <p:nvPr/>
        </p:nvSpPr>
        <p:spPr>
          <a:xfrm>
            <a:off x="7325284" y="3109690"/>
            <a:ext cx="2880000" cy="2880000"/>
          </a:xfrm>
          <a:prstGeom prst="arc">
            <a:avLst>
              <a:gd name="adj1" fmla="val 661476"/>
              <a:gd name="adj2" fmla="val 1882667"/>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17" name="TextBox 116">
            <a:extLst>
              <a:ext uri="{FF2B5EF4-FFF2-40B4-BE49-F238E27FC236}">
                <a16:creationId xmlns:a16="http://schemas.microsoft.com/office/drawing/2014/main" id="{06CD7F98-4EDA-5374-259D-314EFB6F3E55}"/>
              </a:ext>
            </a:extLst>
          </p:cNvPr>
          <p:cNvSpPr txBox="1"/>
          <p:nvPr/>
        </p:nvSpPr>
        <p:spPr>
          <a:xfrm>
            <a:off x="10184599" y="4872838"/>
            <a:ext cx="1162498" cy="369332"/>
          </a:xfrm>
          <a:prstGeom prst="rect">
            <a:avLst/>
          </a:prstGeom>
          <a:noFill/>
        </p:spPr>
        <p:txBody>
          <a:bodyPr wrap="none" rtlCol="0">
            <a:spAutoFit/>
          </a:bodyPr>
          <a:lstStyle/>
          <a:p>
            <a:pPr algn="ctr"/>
            <a:r>
              <a:rPr lang="en-GB" dirty="0">
                <a:latin typeface="Roboto Medium" panose="02000000000000000000" pitchFamily="2" charset="0"/>
                <a:ea typeface="Roboto Medium" panose="02000000000000000000" pitchFamily="2" charset="0"/>
              </a:rPr>
              <a:t>optimizer</a:t>
            </a:r>
          </a:p>
        </p:txBody>
      </p:sp>
      <p:sp>
        <p:nvSpPr>
          <p:cNvPr id="118" name="TextBox 117">
            <a:extLst>
              <a:ext uri="{FF2B5EF4-FFF2-40B4-BE49-F238E27FC236}">
                <a16:creationId xmlns:a16="http://schemas.microsoft.com/office/drawing/2014/main" id="{34061ADD-E0BA-12C2-CEE3-B1D34CEDD950}"/>
              </a:ext>
            </a:extLst>
          </p:cNvPr>
          <p:cNvSpPr txBox="1"/>
          <p:nvPr/>
        </p:nvSpPr>
        <p:spPr>
          <a:xfrm>
            <a:off x="10166588" y="5151614"/>
            <a:ext cx="1218603" cy="369332"/>
          </a:xfrm>
          <a:prstGeom prst="rect">
            <a:avLst/>
          </a:prstGeom>
          <a:noFill/>
        </p:spPr>
        <p:txBody>
          <a:bodyPr wrap="none" rtlCol="0">
            <a:spAutoFit/>
          </a:bodyPr>
          <a:lstStyle/>
          <a:p>
            <a:pPr algn="ctr"/>
            <a:r>
              <a:rPr lang="en-GB" dirty="0">
                <a:ea typeface="Roboto Medium" panose="02000000000000000000" pitchFamily="2" charset="0"/>
              </a:rPr>
              <a:t>(e.g. SGD)</a:t>
            </a:r>
          </a:p>
        </p:txBody>
      </p:sp>
    </p:spTree>
    <p:extLst>
      <p:ext uri="{BB962C8B-B14F-4D97-AF65-F5344CB8AC3E}">
        <p14:creationId xmlns:p14="http://schemas.microsoft.com/office/powerpoint/2010/main" val="341882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9"/>
                                        </p:tgtEl>
                                        <p:attrNameLst>
                                          <p:attrName>style.visibility</p:attrName>
                                        </p:attrNameLst>
                                      </p:cBhvr>
                                      <p:to>
                                        <p:strVal val="visible"/>
                                      </p:to>
                                    </p:set>
                                    <p:animEffect transition="in" filter="fade">
                                      <p:cBhvr>
                                        <p:cTn id="20" dur="500"/>
                                        <p:tgtEl>
                                          <p:spTgt spid="6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500"/>
                                        <p:tgtEl>
                                          <p:spTgt spid="85"/>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7"/>
                                        </p:tgtEl>
                                      </p:cBhvr>
                                    </p:animEffect>
                                    <p:set>
                                      <p:cBhvr>
                                        <p:cTn id="35" dur="1" fill="hold">
                                          <p:stCondLst>
                                            <p:cond delay="499"/>
                                          </p:stCondLst>
                                        </p:cTn>
                                        <p:tgtEl>
                                          <p:spTgt spid="87"/>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fade">
                                      <p:cBhvr>
                                        <p:cTn id="41" dur="500"/>
                                        <p:tgtEl>
                                          <p:spTgt spid="7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animEffect transition="in" filter="fade">
                                      <p:cBhvr>
                                        <p:cTn id="44" dur="500"/>
                                        <p:tgtEl>
                                          <p:spTgt spid="83"/>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fade">
                                      <p:cBhvr>
                                        <p:cTn id="58" dur="500"/>
                                        <p:tgtEl>
                                          <p:spTgt spid="70"/>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10" presetClass="exit" presetSubtype="0" fill="hold" grpId="0" nodeType="withEffect">
                                  <p:stCondLst>
                                    <p:cond delay="0"/>
                                  </p:stCondLst>
                                  <p:childTnLst>
                                    <p:animEffect transition="out" filter="fade">
                                      <p:cBhvr>
                                        <p:cTn id="74" dur="500"/>
                                        <p:tgtEl>
                                          <p:spTgt spid="78"/>
                                        </p:tgtEl>
                                      </p:cBhvr>
                                    </p:animEffect>
                                    <p:set>
                                      <p:cBhvr>
                                        <p:cTn id="75" dur="1" fill="hold">
                                          <p:stCondLst>
                                            <p:cond delay="499"/>
                                          </p:stCondLst>
                                        </p:cTn>
                                        <p:tgtEl>
                                          <p:spTgt spid="7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Effect transition="in" filter="wipe(left)">
                                      <p:cBhvr>
                                        <p:cTn id="80" dur="500"/>
                                        <p:tgtEl>
                                          <p:spTgt spid="39"/>
                                        </p:tgtEl>
                                      </p:cBhvr>
                                    </p:animEffect>
                                  </p:childTnLst>
                                </p:cTn>
                              </p:par>
                              <p:par>
                                <p:cTn id="81" presetID="10" presetClass="entr" presetSubtype="0" fill="hold" nodeType="withEffect">
                                  <p:stCondLst>
                                    <p:cond delay="0"/>
                                  </p:stCondLst>
                                  <p:childTnLst>
                                    <p:set>
                                      <p:cBhvr>
                                        <p:cTn id="82" dur="1" fill="hold">
                                          <p:stCondLst>
                                            <p:cond delay="0"/>
                                          </p:stCondLst>
                                        </p:cTn>
                                        <p:tgtEl>
                                          <p:spTgt spid="88"/>
                                        </p:tgtEl>
                                        <p:attrNameLst>
                                          <p:attrName>style.visibility</p:attrName>
                                        </p:attrNameLst>
                                      </p:cBhvr>
                                      <p:to>
                                        <p:strVal val="visible"/>
                                      </p:to>
                                    </p:set>
                                    <p:animEffect transition="in" filter="fade">
                                      <p:cBhvr>
                                        <p:cTn id="83" dur="500"/>
                                        <p:tgtEl>
                                          <p:spTgt spid="8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fade">
                                      <p:cBhvr>
                                        <p:cTn id="88" dur="500"/>
                                        <p:tgtEl>
                                          <p:spTgt spid="76"/>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mph" presetSubtype="2" fill="hold" nodeType="clickEffect">
                                  <p:stCondLst>
                                    <p:cond delay="0"/>
                                  </p:stCondLst>
                                  <p:childTnLst>
                                    <p:animClr clrSpc="rgb" dir="cw">
                                      <p:cBhvr>
                                        <p:cTn id="92" dur="500" fill="hold"/>
                                        <p:tgtEl>
                                          <p:spTgt spid="5"/>
                                        </p:tgtEl>
                                        <p:attrNameLst>
                                          <p:attrName>fillcolor</p:attrName>
                                        </p:attrNameLst>
                                      </p:cBhvr>
                                      <p:to>
                                        <a:schemeClr val="accent2"/>
                                      </p:to>
                                    </p:animClr>
                                    <p:set>
                                      <p:cBhvr>
                                        <p:cTn id="93" dur="500" fill="hold"/>
                                        <p:tgtEl>
                                          <p:spTgt spid="5"/>
                                        </p:tgtEl>
                                        <p:attrNameLst>
                                          <p:attrName>fill.type</p:attrName>
                                        </p:attrNameLst>
                                      </p:cBhvr>
                                      <p:to>
                                        <p:strVal val="solid"/>
                                      </p:to>
                                    </p:set>
                                    <p:set>
                                      <p:cBhvr>
                                        <p:cTn id="94" dur="500" fill="hold"/>
                                        <p:tgtEl>
                                          <p:spTgt spid="5"/>
                                        </p:tgtEl>
                                        <p:attrNameLst>
                                          <p:attrName>fill.on</p:attrName>
                                        </p:attrNameLst>
                                      </p:cBhvr>
                                      <p:to>
                                        <p:strVal val="true"/>
                                      </p:to>
                                    </p:set>
                                  </p:childTnLst>
                                </p:cTn>
                              </p:par>
                            </p:childTnLst>
                          </p:cTn>
                        </p:par>
                        <p:par>
                          <p:cTn id="95" fill="hold">
                            <p:stCondLst>
                              <p:cond delay="500"/>
                            </p:stCondLst>
                            <p:childTnLst>
                              <p:par>
                                <p:cTn id="96" presetID="22" presetClass="entr" presetSubtype="4" fill="hold" nodeType="afterEffect">
                                  <p:stCondLst>
                                    <p:cond delay="0"/>
                                  </p:stCondLst>
                                  <p:childTnLst>
                                    <p:set>
                                      <p:cBhvr>
                                        <p:cTn id="97" dur="1" fill="hold">
                                          <p:stCondLst>
                                            <p:cond delay="0"/>
                                          </p:stCondLst>
                                        </p:cTn>
                                        <p:tgtEl>
                                          <p:spTgt spid="105"/>
                                        </p:tgtEl>
                                        <p:attrNameLst>
                                          <p:attrName>style.visibility</p:attrName>
                                        </p:attrNameLst>
                                      </p:cBhvr>
                                      <p:to>
                                        <p:strVal val="visible"/>
                                      </p:to>
                                    </p:set>
                                    <p:animEffect transition="in" filter="wipe(down)">
                                      <p:cBhvr>
                                        <p:cTn id="98" dur="500"/>
                                        <p:tgtEl>
                                          <p:spTgt spid="105"/>
                                        </p:tgtEl>
                                      </p:cBhvr>
                                    </p:animEffect>
                                  </p:childTnLst>
                                </p:cTn>
                              </p:par>
                            </p:childTnLst>
                          </p:cTn>
                        </p:par>
                        <p:par>
                          <p:cTn id="99" fill="hold">
                            <p:stCondLst>
                              <p:cond delay="1000"/>
                            </p:stCondLst>
                            <p:childTnLst>
                              <p:par>
                                <p:cTn id="100" presetID="22" presetClass="entr" presetSubtype="2" fill="hold" nodeType="afterEffect">
                                  <p:stCondLst>
                                    <p:cond delay="0"/>
                                  </p:stCondLst>
                                  <p:childTnLst>
                                    <p:set>
                                      <p:cBhvr>
                                        <p:cTn id="101" dur="1" fill="hold">
                                          <p:stCondLst>
                                            <p:cond delay="0"/>
                                          </p:stCondLst>
                                        </p:cTn>
                                        <p:tgtEl>
                                          <p:spTgt spid="174"/>
                                        </p:tgtEl>
                                        <p:attrNameLst>
                                          <p:attrName>style.visibility</p:attrName>
                                        </p:attrNameLst>
                                      </p:cBhvr>
                                      <p:to>
                                        <p:strVal val="visible"/>
                                      </p:to>
                                    </p:set>
                                    <p:animEffect transition="in" filter="wipe(right)">
                                      <p:cBhvr>
                                        <p:cTn id="102" dur="500"/>
                                        <p:tgtEl>
                                          <p:spTgt spid="174"/>
                                        </p:tgtEl>
                                      </p:cBhvr>
                                    </p:animEffect>
                                  </p:childTnLst>
                                </p:cTn>
                              </p:par>
                              <p:par>
                                <p:cTn id="103" presetID="22" presetClass="entr" presetSubtype="2" fill="hold" nodeType="withEffect">
                                  <p:stCondLst>
                                    <p:cond delay="0"/>
                                  </p:stCondLst>
                                  <p:childTnLst>
                                    <p:set>
                                      <p:cBhvr>
                                        <p:cTn id="104" dur="1" fill="hold">
                                          <p:stCondLst>
                                            <p:cond delay="0"/>
                                          </p:stCondLst>
                                        </p:cTn>
                                        <p:tgtEl>
                                          <p:spTgt spid="171"/>
                                        </p:tgtEl>
                                        <p:attrNameLst>
                                          <p:attrName>style.visibility</p:attrName>
                                        </p:attrNameLst>
                                      </p:cBhvr>
                                      <p:to>
                                        <p:strVal val="visible"/>
                                      </p:to>
                                    </p:set>
                                    <p:animEffect transition="in" filter="wipe(right)">
                                      <p:cBhvr>
                                        <p:cTn id="105" dur="500"/>
                                        <p:tgtEl>
                                          <p:spTgt spid="171"/>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mph" presetSubtype="2" fill="hold" nodeType="clickEffect">
                                  <p:stCondLst>
                                    <p:cond delay="0"/>
                                  </p:stCondLst>
                                  <p:childTnLst>
                                    <p:animClr clrSpc="rgb" dir="cw">
                                      <p:cBhvr>
                                        <p:cTn id="113" dur="500" fill="hold"/>
                                        <p:tgtEl>
                                          <p:spTgt spid="5"/>
                                        </p:tgtEl>
                                        <p:attrNameLst>
                                          <p:attrName>fillcolor</p:attrName>
                                        </p:attrNameLst>
                                      </p:cBhvr>
                                      <p:to>
                                        <a:srgbClr val="A5A5A5"/>
                                      </p:to>
                                    </p:animClr>
                                    <p:set>
                                      <p:cBhvr>
                                        <p:cTn id="114" dur="500" fill="hold"/>
                                        <p:tgtEl>
                                          <p:spTgt spid="5"/>
                                        </p:tgtEl>
                                        <p:attrNameLst>
                                          <p:attrName>fill.type</p:attrName>
                                        </p:attrNameLst>
                                      </p:cBhvr>
                                      <p:to>
                                        <p:strVal val="solid"/>
                                      </p:to>
                                    </p:set>
                                    <p:set>
                                      <p:cBhvr>
                                        <p:cTn id="115" dur="500" fill="hold"/>
                                        <p:tgtEl>
                                          <p:spTgt spid="5"/>
                                        </p:tgtEl>
                                        <p:attrNameLst>
                                          <p:attrName>fill.on</p:attrName>
                                        </p:attrNameLst>
                                      </p:cBhvr>
                                      <p:to>
                                        <p:strVal val="true"/>
                                      </p:to>
                                    </p:set>
                                  </p:childTnLst>
                                </p:cTn>
                              </p:par>
                              <p:par>
                                <p:cTn id="116" presetID="1" presetClass="emph" presetSubtype="2" fill="hold" nodeType="withEffect">
                                  <p:stCondLst>
                                    <p:cond delay="0"/>
                                  </p:stCondLst>
                                  <p:childTnLst>
                                    <p:animClr clrSpc="rgb" dir="cw">
                                      <p:cBhvr>
                                        <p:cTn id="117" dur="500" fill="hold"/>
                                        <p:tgtEl>
                                          <p:spTgt spid="47"/>
                                        </p:tgtEl>
                                        <p:attrNameLst>
                                          <p:attrName>fillcolor</p:attrName>
                                        </p:attrNameLst>
                                      </p:cBhvr>
                                      <p:to>
                                        <a:schemeClr val="accent2"/>
                                      </p:to>
                                    </p:animClr>
                                    <p:set>
                                      <p:cBhvr>
                                        <p:cTn id="118" dur="500" fill="hold"/>
                                        <p:tgtEl>
                                          <p:spTgt spid="47"/>
                                        </p:tgtEl>
                                        <p:attrNameLst>
                                          <p:attrName>fill.type</p:attrName>
                                        </p:attrNameLst>
                                      </p:cBhvr>
                                      <p:to>
                                        <p:strVal val="solid"/>
                                      </p:to>
                                    </p:set>
                                    <p:set>
                                      <p:cBhvr>
                                        <p:cTn id="119" dur="500" fill="hold"/>
                                        <p:tgtEl>
                                          <p:spTgt spid="47"/>
                                        </p:tgtEl>
                                        <p:attrNameLst>
                                          <p:attrName>fill.on</p:attrName>
                                        </p:attrNameLst>
                                      </p:cBhvr>
                                      <p:to>
                                        <p:strVal val="true"/>
                                      </p:to>
                                    </p:set>
                                  </p:childTnLst>
                                </p:cTn>
                              </p:par>
                            </p:childTnLst>
                          </p:cTn>
                        </p:par>
                        <p:par>
                          <p:cTn id="120" fill="hold">
                            <p:stCondLst>
                              <p:cond delay="500"/>
                            </p:stCondLst>
                            <p:childTnLst>
                              <p:par>
                                <p:cTn id="121" presetID="10" presetClass="entr" presetSubtype="0" fill="hold" nodeType="afterEffect">
                                  <p:stCondLst>
                                    <p:cond delay="0"/>
                                  </p:stCondLst>
                                  <p:childTnLst>
                                    <p:set>
                                      <p:cBhvr>
                                        <p:cTn id="122" dur="1" fill="hold">
                                          <p:stCondLst>
                                            <p:cond delay="0"/>
                                          </p:stCondLst>
                                        </p:cTn>
                                        <p:tgtEl>
                                          <p:spTgt spid="110"/>
                                        </p:tgtEl>
                                        <p:attrNameLst>
                                          <p:attrName>style.visibility</p:attrName>
                                        </p:attrNameLst>
                                      </p:cBhvr>
                                      <p:to>
                                        <p:strVal val="visible"/>
                                      </p:to>
                                    </p:set>
                                    <p:animEffect transition="in" filter="fade">
                                      <p:cBhvr>
                                        <p:cTn id="123" dur="500"/>
                                        <p:tgtEl>
                                          <p:spTgt spid="11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110"/>
                                        </p:tgtEl>
                                      </p:cBhvr>
                                    </p:animEffect>
                                    <p:set>
                                      <p:cBhvr>
                                        <p:cTn id="128" dur="1" fill="hold">
                                          <p:stCondLst>
                                            <p:cond delay="499"/>
                                          </p:stCondLst>
                                        </p:cTn>
                                        <p:tgtEl>
                                          <p:spTgt spid="110"/>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105"/>
                                        </p:tgtEl>
                                      </p:cBhvr>
                                    </p:animEffect>
                                    <p:set>
                                      <p:cBhvr>
                                        <p:cTn id="131" dur="1" fill="hold">
                                          <p:stCondLst>
                                            <p:cond delay="499"/>
                                          </p:stCondLst>
                                        </p:cTn>
                                        <p:tgtEl>
                                          <p:spTgt spid="10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74"/>
                                        </p:tgtEl>
                                      </p:cBhvr>
                                    </p:animEffect>
                                    <p:set>
                                      <p:cBhvr>
                                        <p:cTn id="134" dur="1" fill="hold">
                                          <p:stCondLst>
                                            <p:cond delay="499"/>
                                          </p:stCondLst>
                                        </p:cTn>
                                        <p:tgtEl>
                                          <p:spTgt spid="174"/>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171"/>
                                        </p:tgtEl>
                                      </p:cBhvr>
                                    </p:animEffect>
                                    <p:set>
                                      <p:cBhvr>
                                        <p:cTn id="137" dur="1" fill="hold">
                                          <p:stCondLst>
                                            <p:cond delay="499"/>
                                          </p:stCondLst>
                                        </p:cTn>
                                        <p:tgtEl>
                                          <p:spTgt spid="171"/>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04"/>
                                        </p:tgtEl>
                                      </p:cBhvr>
                                    </p:animEffect>
                                    <p:set>
                                      <p:cBhvr>
                                        <p:cTn id="140" dur="1" fill="hold">
                                          <p:stCondLst>
                                            <p:cond delay="499"/>
                                          </p:stCondLst>
                                        </p:cTn>
                                        <p:tgtEl>
                                          <p:spTgt spid="104"/>
                                        </p:tgtEl>
                                        <p:attrNameLst>
                                          <p:attrName>style.visibility</p:attrName>
                                        </p:attrNameLst>
                                      </p:cBhvr>
                                      <p:to>
                                        <p:strVal val="hidden"/>
                                      </p:to>
                                    </p:set>
                                  </p:childTnLst>
                                </p:cTn>
                              </p:par>
                            </p:childTnLst>
                          </p:cTn>
                        </p:par>
                        <p:par>
                          <p:cTn id="141" fill="hold">
                            <p:stCondLst>
                              <p:cond delay="500"/>
                            </p:stCondLst>
                            <p:childTnLst>
                              <p:par>
                                <p:cTn id="142" presetID="1" presetClass="emph" presetSubtype="2" fill="hold" nodeType="afterEffect">
                                  <p:stCondLst>
                                    <p:cond delay="0"/>
                                  </p:stCondLst>
                                  <p:childTnLst>
                                    <p:animClr clrSpc="rgb" dir="cw">
                                      <p:cBhvr>
                                        <p:cTn id="143" dur="500" fill="hold"/>
                                        <p:tgtEl>
                                          <p:spTgt spid="47"/>
                                        </p:tgtEl>
                                        <p:attrNameLst>
                                          <p:attrName>fillcolor</p:attrName>
                                        </p:attrNameLst>
                                      </p:cBhvr>
                                      <p:to>
                                        <a:srgbClr val="A5A5A5"/>
                                      </p:to>
                                    </p:animClr>
                                    <p:set>
                                      <p:cBhvr>
                                        <p:cTn id="144" dur="500" fill="hold"/>
                                        <p:tgtEl>
                                          <p:spTgt spid="47"/>
                                        </p:tgtEl>
                                        <p:attrNameLst>
                                          <p:attrName>fill.type</p:attrName>
                                        </p:attrNameLst>
                                      </p:cBhvr>
                                      <p:to>
                                        <p:strVal val="solid"/>
                                      </p:to>
                                    </p:set>
                                    <p:set>
                                      <p:cBhvr>
                                        <p:cTn id="145" dur="500" fill="hold"/>
                                        <p:tgtEl>
                                          <p:spTgt spid="47"/>
                                        </p:tgtEl>
                                        <p:attrNameLst>
                                          <p:attrName>fill.on</p:attrName>
                                        </p:attrNameLst>
                                      </p:cBhvr>
                                      <p:to>
                                        <p:strVal val="true"/>
                                      </p:to>
                                    </p:set>
                                  </p:childTnLst>
                                </p:cTn>
                              </p:par>
                              <p:par>
                                <p:cTn id="146" presetID="1" presetClass="emph" presetSubtype="2" fill="hold" nodeType="withEffect">
                                  <p:stCondLst>
                                    <p:cond delay="0"/>
                                  </p:stCondLst>
                                  <p:childTnLst>
                                    <p:animClr clrSpc="rgb" dir="cw">
                                      <p:cBhvr>
                                        <p:cTn id="147" dur="500" fill="hold"/>
                                        <p:tgtEl>
                                          <p:spTgt spid="70"/>
                                        </p:tgtEl>
                                        <p:attrNameLst>
                                          <p:attrName>fillcolor</p:attrName>
                                        </p:attrNameLst>
                                      </p:cBhvr>
                                      <p:to>
                                        <a:schemeClr val="accent2"/>
                                      </p:to>
                                    </p:animClr>
                                    <p:set>
                                      <p:cBhvr>
                                        <p:cTn id="148" dur="500" fill="hold"/>
                                        <p:tgtEl>
                                          <p:spTgt spid="70"/>
                                        </p:tgtEl>
                                        <p:attrNameLst>
                                          <p:attrName>fill.type</p:attrName>
                                        </p:attrNameLst>
                                      </p:cBhvr>
                                      <p:to>
                                        <p:strVal val="solid"/>
                                      </p:to>
                                    </p:set>
                                    <p:set>
                                      <p:cBhvr>
                                        <p:cTn id="149" dur="500" fill="hold"/>
                                        <p:tgtEl>
                                          <p:spTgt spid="70"/>
                                        </p:tgtEl>
                                        <p:attrNameLst>
                                          <p:attrName>fill.on</p:attrName>
                                        </p:attrNameLst>
                                      </p:cBhvr>
                                      <p:to>
                                        <p:strVal val="true"/>
                                      </p:to>
                                    </p:set>
                                  </p:childTnLst>
                                </p:cTn>
                              </p:par>
                            </p:childTnLst>
                          </p:cTn>
                        </p:par>
                        <p:par>
                          <p:cTn id="150" fill="hold">
                            <p:stCondLst>
                              <p:cond delay="1000"/>
                            </p:stCondLst>
                            <p:childTnLst>
                              <p:par>
                                <p:cTn id="151" presetID="22" presetClass="entr" presetSubtype="4" fill="hold" grpId="0" nodeType="afterEffect">
                                  <p:stCondLst>
                                    <p:cond delay="0"/>
                                  </p:stCondLst>
                                  <p:childTnLst>
                                    <p:set>
                                      <p:cBhvr>
                                        <p:cTn id="152" dur="1" fill="hold">
                                          <p:stCondLst>
                                            <p:cond delay="0"/>
                                          </p:stCondLst>
                                        </p:cTn>
                                        <p:tgtEl>
                                          <p:spTgt spid="93"/>
                                        </p:tgtEl>
                                        <p:attrNameLst>
                                          <p:attrName>style.visibility</p:attrName>
                                        </p:attrNameLst>
                                      </p:cBhvr>
                                      <p:to>
                                        <p:strVal val="visible"/>
                                      </p:to>
                                    </p:set>
                                    <p:animEffect transition="in" filter="wipe(down)">
                                      <p:cBhvr>
                                        <p:cTn id="153" dur="500"/>
                                        <p:tgtEl>
                                          <p:spTgt spid="93"/>
                                        </p:tgtEl>
                                      </p:cBhvr>
                                    </p:animEffect>
                                  </p:childTnLst>
                                </p:cTn>
                              </p:par>
                            </p:childTnLst>
                          </p:cTn>
                        </p:par>
                        <p:par>
                          <p:cTn id="154" fill="hold">
                            <p:stCondLst>
                              <p:cond delay="1500"/>
                            </p:stCondLst>
                            <p:childTnLst>
                              <p:par>
                                <p:cTn id="155" presetID="10" presetClass="entr" presetSubtype="0" fill="hold" grpId="0" nodeType="afterEffect">
                                  <p:stCondLst>
                                    <p:cond delay="0"/>
                                  </p:stCondLst>
                                  <p:childTnLst>
                                    <p:set>
                                      <p:cBhvr>
                                        <p:cTn id="156" dur="1" fill="hold">
                                          <p:stCondLst>
                                            <p:cond delay="0"/>
                                          </p:stCondLst>
                                        </p:cTn>
                                        <p:tgtEl>
                                          <p:spTgt spid="117"/>
                                        </p:tgtEl>
                                        <p:attrNameLst>
                                          <p:attrName>style.visibility</p:attrName>
                                        </p:attrNameLst>
                                      </p:cBhvr>
                                      <p:to>
                                        <p:strVal val="visible"/>
                                      </p:to>
                                    </p:set>
                                    <p:animEffect transition="in" filter="fade">
                                      <p:cBhvr>
                                        <p:cTn id="157" dur="500"/>
                                        <p:tgtEl>
                                          <p:spTgt spid="11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118"/>
                                        </p:tgtEl>
                                        <p:attrNameLst>
                                          <p:attrName>style.visibility</p:attrName>
                                        </p:attrNameLst>
                                      </p:cBhvr>
                                      <p:to>
                                        <p:strVal val="visible"/>
                                      </p:to>
                                    </p:set>
                                    <p:animEffect transition="in" filter="fade">
                                      <p:cBhvr>
                                        <p:cTn id="160" dur="500"/>
                                        <p:tgtEl>
                                          <p:spTgt spid="118"/>
                                        </p:tgtEl>
                                      </p:cBhvr>
                                    </p:animEffect>
                                  </p:childTnLst>
                                </p:cTn>
                              </p:par>
                            </p:childTnLst>
                          </p:cTn>
                        </p:par>
                        <p:par>
                          <p:cTn id="161" fill="hold">
                            <p:stCondLst>
                              <p:cond delay="2000"/>
                            </p:stCondLst>
                            <p:childTnLst>
                              <p:par>
                                <p:cTn id="162" presetID="7" presetClass="emph" presetSubtype="2" fill="hold" nodeType="afterEffect">
                                  <p:stCondLst>
                                    <p:cond delay="0"/>
                                  </p:stCondLst>
                                  <p:childTnLst>
                                    <p:animClr clrSpc="rgb" dir="cw">
                                      <p:cBhvr>
                                        <p:cTn id="163" dur="500" fill="hold"/>
                                        <p:tgtEl>
                                          <p:spTgt spid="39"/>
                                        </p:tgtEl>
                                        <p:attrNameLst>
                                          <p:attrName>stroke.color</p:attrName>
                                        </p:attrNameLst>
                                      </p:cBhvr>
                                      <p:to>
                                        <a:srgbClr val="A5A5A5"/>
                                      </p:to>
                                    </p:animClr>
                                    <p:set>
                                      <p:cBhvr>
                                        <p:cTn id="164" dur="500" fill="hold"/>
                                        <p:tgtEl>
                                          <p:spTgt spid="39"/>
                                        </p:tgtEl>
                                        <p:attrNameLst>
                                          <p:attrName>stroke.on</p:attrName>
                                        </p:attrNameLst>
                                      </p:cBhvr>
                                      <p:to>
                                        <p:strVal val="true"/>
                                      </p:to>
                                    </p:set>
                                  </p:childTnLst>
                                </p:cTn>
                              </p:par>
                              <p:par>
                                <p:cTn id="165" presetID="10" presetClass="entr" presetSubtype="0" fill="hold" nodeType="withEffect">
                                  <p:stCondLst>
                                    <p:cond delay="0"/>
                                  </p:stCondLst>
                                  <p:childTnLst>
                                    <p:set>
                                      <p:cBhvr>
                                        <p:cTn id="166" dur="1" fill="hold">
                                          <p:stCondLst>
                                            <p:cond delay="0"/>
                                          </p:stCondLst>
                                        </p:cTn>
                                        <p:tgtEl>
                                          <p:spTgt spid="112"/>
                                        </p:tgtEl>
                                        <p:attrNameLst>
                                          <p:attrName>style.visibility</p:attrName>
                                        </p:attrNameLst>
                                      </p:cBhvr>
                                      <p:to>
                                        <p:strVal val="visible"/>
                                      </p:to>
                                    </p:set>
                                    <p:animEffect transition="in" filter="fade">
                                      <p:cBhvr>
                                        <p:cTn id="167" dur="500"/>
                                        <p:tgtEl>
                                          <p:spTgt spid="112"/>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mph" presetSubtype="2" fill="hold" nodeType="clickEffect">
                                  <p:stCondLst>
                                    <p:cond delay="0"/>
                                  </p:stCondLst>
                                  <p:childTnLst>
                                    <p:animClr clrSpc="rgb" dir="cw">
                                      <p:cBhvr>
                                        <p:cTn id="171" dur="500" fill="hold"/>
                                        <p:tgtEl>
                                          <p:spTgt spid="70"/>
                                        </p:tgtEl>
                                        <p:attrNameLst>
                                          <p:attrName>fillcolor</p:attrName>
                                        </p:attrNameLst>
                                      </p:cBhvr>
                                      <p:to>
                                        <a:srgbClr val="A5A5A5"/>
                                      </p:to>
                                    </p:animClr>
                                    <p:set>
                                      <p:cBhvr>
                                        <p:cTn id="172" dur="500" fill="hold"/>
                                        <p:tgtEl>
                                          <p:spTgt spid="70"/>
                                        </p:tgtEl>
                                        <p:attrNameLst>
                                          <p:attrName>fill.type</p:attrName>
                                        </p:attrNameLst>
                                      </p:cBhvr>
                                      <p:to>
                                        <p:strVal val="solid"/>
                                      </p:to>
                                    </p:set>
                                    <p:set>
                                      <p:cBhvr>
                                        <p:cTn id="173" dur="500" fill="hold"/>
                                        <p:tgtEl>
                                          <p:spTgt spid="70"/>
                                        </p:tgtEl>
                                        <p:attrNameLst>
                                          <p:attrName>fill.on</p:attrName>
                                        </p:attrNameLst>
                                      </p:cBhvr>
                                      <p:to>
                                        <p:strVal val="true"/>
                                      </p:to>
                                    </p:set>
                                  </p:childTnLst>
                                </p:cTn>
                              </p:par>
                              <p:par>
                                <p:cTn id="174" presetID="10" presetClass="exit" presetSubtype="0" fill="hold" nodeType="withEffect">
                                  <p:stCondLst>
                                    <p:cond delay="0"/>
                                  </p:stCondLst>
                                  <p:childTnLst>
                                    <p:animEffect transition="out" filter="fade">
                                      <p:cBhvr>
                                        <p:cTn id="175" dur="500"/>
                                        <p:tgtEl>
                                          <p:spTgt spid="76"/>
                                        </p:tgtEl>
                                      </p:cBhvr>
                                    </p:animEffect>
                                    <p:set>
                                      <p:cBhvr>
                                        <p:cTn id="176"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7" grpId="1" animBg="1"/>
      <p:bldP spid="11" grpId="0" animBg="1"/>
      <p:bldP spid="16" grpId="0"/>
      <p:bldP spid="104" grpId="0" animBg="1"/>
      <p:bldP spid="104" grpId="1" animBg="1"/>
      <p:bldP spid="78" grpId="0"/>
      <p:bldP spid="78" grpId="1"/>
      <p:bldP spid="83" grpId="0"/>
      <p:bldP spid="69" grpId="0" animBg="1"/>
      <p:bldP spid="85" grpId="0" animBg="1"/>
      <p:bldP spid="74" grpId="0" animBg="1"/>
      <p:bldP spid="5" grpId="0" animBg="1"/>
      <p:bldP spid="47" grpId="0" animBg="1"/>
      <p:bldP spid="70" grpId="0" animBg="1"/>
      <p:bldP spid="93" grpId="0" animBg="1"/>
      <p:bldP spid="117" grpId="0"/>
      <p:bldP spid="11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C7AE5-4514-9C23-18B7-F2952AF5D036}"/>
              </a:ext>
            </a:extLst>
          </p:cNvPr>
          <p:cNvSpPr>
            <a:spLocks noGrp="1"/>
          </p:cNvSpPr>
          <p:nvPr>
            <p:ph type="title"/>
          </p:nvPr>
        </p:nvSpPr>
        <p:spPr/>
        <p:txBody>
          <a:bodyPr>
            <a:normAutofit/>
          </a:bodyPr>
          <a:lstStyle/>
          <a:p>
            <a:r>
              <a:rPr lang="en-GB" dirty="0"/>
              <a:t>Optimizers</a:t>
            </a:r>
          </a:p>
        </p:txBody>
      </p:sp>
      <p:sp>
        <p:nvSpPr>
          <p:cNvPr id="23" name="Content Placeholder 22">
            <a:extLst>
              <a:ext uri="{FF2B5EF4-FFF2-40B4-BE49-F238E27FC236}">
                <a16:creationId xmlns:a16="http://schemas.microsoft.com/office/drawing/2014/main" id="{EC245656-87F0-7A00-876B-170143F39226}"/>
              </a:ext>
            </a:extLst>
          </p:cNvPr>
          <p:cNvSpPr>
            <a:spLocks noGrp="1"/>
          </p:cNvSpPr>
          <p:nvPr>
            <p:ph idx="1"/>
          </p:nvPr>
        </p:nvSpPr>
        <p:spPr>
          <a:xfrm>
            <a:off x="838200" y="3429000"/>
            <a:ext cx="10515600" cy="2747962"/>
          </a:xfrm>
        </p:spPr>
        <p:txBody>
          <a:bodyPr>
            <a:normAutofit fontScale="92500"/>
          </a:bodyPr>
          <a:lstStyle/>
          <a:p>
            <a:pPr>
              <a:spcAft>
                <a:spcPts val="1200"/>
              </a:spcAft>
            </a:pPr>
            <a:r>
              <a:rPr lang="en-GB" sz="2400" dirty="0"/>
              <a:t>All optimizers use the </a:t>
            </a:r>
            <a:r>
              <a:rPr lang="en-GB" sz="2400" i="1" dirty="0"/>
              <a:t>gradient</a:t>
            </a:r>
            <a:r>
              <a:rPr lang="en-GB" sz="2400" dirty="0"/>
              <a:t> of the loss </a:t>
            </a:r>
            <a:r>
              <a:rPr lang="en-GB" sz="2400" dirty="0" err="1"/>
              <a:t>w.r.t.</a:t>
            </a:r>
            <a:r>
              <a:rPr lang="en-GB" sz="2400" dirty="0"/>
              <a:t> to each parameter.</a:t>
            </a:r>
          </a:p>
          <a:p>
            <a:pPr>
              <a:spcAft>
                <a:spcPts val="1200"/>
              </a:spcAft>
            </a:pPr>
            <a:r>
              <a:rPr lang="en-GB" sz="2400" dirty="0"/>
              <a:t>The most basic optimizer (</a:t>
            </a:r>
            <a:r>
              <a:rPr lang="en-GB" sz="2400" i="1" dirty="0"/>
              <a:t>stochastic gradient descent</a:t>
            </a:r>
            <a:r>
              <a:rPr lang="en-GB" sz="2400" dirty="0"/>
              <a:t>) simply updates the weights in the direction of the gradient with a fixed step size (learning rate).</a:t>
            </a:r>
          </a:p>
          <a:p>
            <a:pPr>
              <a:spcAft>
                <a:spcPts val="1200"/>
              </a:spcAft>
            </a:pPr>
            <a:r>
              <a:rPr lang="en-GB" sz="2400" dirty="0"/>
              <a:t>Better optimizers may also remember previous iterations and/or adapt their step size (e.g., </a:t>
            </a:r>
            <a:r>
              <a:rPr lang="en-GB" sz="2400" i="1" dirty="0"/>
              <a:t>Adam</a:t>
            </a:r>
            <a:r>
              <a:rPr lang="en-GB" sz="2400" dirty="0"/>
              <a:t>).</a:t>
            </a:r>
          </a:p>
        </p:txBody>
      </p:sp>
      <p:sp>
        <p:nvSpPr>
          <p:cNvPr id="99" name="Rectangle: Rounded Corners 98">
            <a:extLst>
              <a:ext uri="{FF2B5EF4-FFF2-40B4-BE49-F238E27FC236}">
                <a16:creationId xmlns:a16="http://schemas.microsoft.com/office/drawing/2014/main" id="{E89A48F9-A4D9-A568-FC99-B9AAFE5C66A8}"/>
              </a:ext>
            </a:extLst>
          </p:cNvPr>
          <p:cNvSpPr/>
          <p:nvPr/>
        </p:nvSpPr>
        <p:spPr>
          <a:xfrm>
            <a:off x="838200" y="1976843"/>
            <a:ext cx="10515600" cy="92684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tx1"/>
                </a:solidFill>
              </a:rPr>
              <a:t>An </a:t>
            </a:r>
            <a:r>
              <a:rPr lang="en-GB" sz="2000" b="1" dirty="0">
                <a:solidFill>
                  <a:schemeClr val="tx1"/>
                </a:solidFill>
              </a:rPr>
              <a:t>optimizer </a:t>
            </a:r>
            <a:r>
              <a:rPr lang="en-GB" sz="2000" dirty="0">
                <a:solidFill>
                  <a:schemeClr val="tx1"/>
                </a:solidFill>
              </a:rPr>
              <a:t>is an algorithm that specifies how to update the model’s parameters at each training iteration.</a:t>
            </a:r>
          </a:p>
        </p:txBody>
      </p:sp>
    </p:spTree>
    <p:extLst>
      <p:ext uri="{BB962C8B-B14F-4D97-AF65-F5344CB8AC3E}">
        <p14:creationId xmlns:p14="http://schemas.microsoft.com/office/powerpoint/2010/main" val="18892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Batches</a:t>
            </a:r>
          </a:p>
        </p:txBody>
      </p:sp>
      <p:sp>
        <p:nvSpPr>
          <p:cNvPr id="7" name="Content Placeholder 6">
            <a:extLst>
              <a:ext uri="{FF2B5EF4-FFF2-40B4-BE49-F238E27FC236}">
                <a16:creationId xmlns:a16="http://schemas.microsoft.com/office/drawing/2014/main" id="{4D2A75E3-E390-29B4-3112-C8EAE3442F44}"/>
              </a:ext>
            </a:extLst>
          </p:cNvPr>
          <p:cNvSpPr>
            <a:spLocks noGrp="1"/>
          </p:cNvSpPr>
          <p:nvPr>
            <p:ph sz="half" idx="1"/>
          </p:nvPr>
        </p:nvSpPr>
        <p:spPr/>
        <p:txBody>
          <a:bodyPr/>
          <a:lstStyle/>
          <a:p>
            <a:r>
              <a:rPr lang="en-GB" dirty="0"/>
              <a:t>Neural networks usually process training examples in batches.</a:t>
            </a:r>
          </a:p>
          <a:p>
            <a:r>
              <a:rPr lang="en-GB" dirty="0"/>
              <a:t>A </a:t>
            </a:r>
            <a:r>
              <a:rPr lang="en-GB" b="1" dirty="0"/>
              <a:t>batch</a:t>
            </a:r>
            <a:r>
              <a:rPr lang="en-GB" dirty="0"/>
              <a:t> is a set of examples which are used to estimate the loss and gradients during a training iteration. The network’s parameters are updated once for each batch.</a:t>
            </a:r>
          </a:p>
          <a:p>
            <a:r>
              <a:rPr lang="en-GB" dirty="0"/>
              <a:t>Smaller batches result in noisier updates, but each iteration has a lower cost.</a:t>
            </a:r>
          </a:p>
        </p:txBody>
      </p:sp>
      <p:grpSp>
        <p:nvGrpSpPr>
          <p:cNvPr id="416" name="Graphic 410">
            <a:extLst>
              <a:ext uri="{FF2B5EF4-FFF2-40B4-BE49-F238E27FC236}">
                <a16:creationId xmlns:a16="http://schemas.microsoft.com/office/drawing/2014/main" id="{051CB510-0E66-93EF-50B3-537B9468297E}"/>
              </a:ext>
            </a:extLst>
          </p:cNvPr>
          <p:cNvGrpSpPr/>
          <p:nvPr/>
        </p:nvGrpSpPr>
        <p:grpSpPr>
          <a:xfrm>
            <a:off x="8554557" y="5469810"/>
            <a:ext cx="718074" cy="148463"/>
            <a:chOff x="8415218" y="5469810"/>
            <a:chExt cx="718074" cy="148463"/>
          </a:xfrm>
          <a:solidFill>
            <a:srgbClr val="000000"/>
          </a:solidFill>
        </p:grpSpPr>
        <p:sp>
          <p:nvSpPr>
            <p:cNvPr id="417" name="Freeform: Shape 416">
              <a:extLst>
                <a:ext uri="{FF2B5EF4-FFF2-40B4-BE49-F238E27FC236}">
                  <a16:creationId xmlns:a16="http://schemas.microsoft.com/office/drawing/2014/main" id="{4D18379E-2CBD-ACE9-6B61-52A13A30DF6F}"/>
                </a:ext>
              </a:extLst>
            </p:cNvPr>
            <p:cNvSpPr/>
            <p:nvPr/>
          </p:nvSpPr>
          <p:spPr>
            <a:xfrm flipV="1">
              <a:off x="8415218" y="5469810"/>
              <a:ext cx="21703" cy="146462"/>
            </a:xfrm>
            <a:custGeom>
              <a:avLst/>
              <a:gdLst>
                <a:gd name="connsiteX0" fmla="*/ 19226 w 21703"/>
                <a:gd name="connsiteY0" fmla="*/ -2023 h 146462"/>
                <a:gd name="connsiteX1" fmla="*/ 886 w 21703"/>
                <a:gd name="connsiteY1" fmla="*/ -2023 h 146462"/>
                <a:gd name="connsiteX2" fmla="*/ 886 w 21703"/>
                <a:gd name="connsiteY2" fmla="*/ 105324 h 146462"/>
                <a:gd name="connsiteX3" fmla="*/ 19226 w 21703"/>
                <a:gd name="connsiteY3" fmla="*/ 105324 h 146462"/>
                <a:gd name="connsiteX4" fmla="*/ 19226 w 21703"/>
                <a:gd name="connsiteY4" fmla="*/ -2023 h 146462"/>
                <a:gd name="connsiteX5" fmla="*/ -605 w 21703"/>
                <a:gd name="connsiteY5" fmla="*/ 133804 h 146462"/>
                <a:gd name="connsiteX6" fmla="*/ 2123 w 21703"/>
                <a:gd name="connsiteY6" fmla="*/ 141360 h 146462"/>
                <a:gd name="connsiteX7" fmla="*/ 10183 w 21703"/>
                <a:gd name="connsiteY7" fmla="*/ 144440 h 146462"/>
                <a:gd name="connsiteX8" fmla="*/ 18305 w 21703"/>
                <a:gd name="connsiteY8" fmla="*/ 141360 h 146462"/>
                <a:gd name="connsiteX9" fmla="*/ 21098 w 21703"/>
                <a:gd name="connsiteY9" fmla="*/ 133804 h 146462"/>
                <a:gd name="connsiteX10" fmla="*/ 18305 w 21703"/>
                <a:gd name="connsiteY10" fmla="*/ 126374 h 146462"/>
                <a:gd name="connsiteX11" fmla="*/ 10183 w 21703"/>
                <a:gd name="connsiteY11" fmla="*/ 123390 h 146462"/>
                <a:gd name="connsiteX12" fmla="*/ 2123 w 21703"/>
                <a:gd name="connsiteY12" fmla="*/ 126374 h 146462"/>
                <a:gd name="connsiteX13" fmla="*/ -605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26" y="-2023"/>
                  </a:moveTo>
                  <a:lnTo>
                    <a:pt x="886" y="-2023"/>
                  </a:lnTo>
                  <a:lnTo>
                    <a:pt x="886" y="105324"/>
                  </a:lnTo>
                  <a:lnTo>
                    <a:pt x="19226" y="105324"/>
                  </a:lnTo>
                  <a:lnTo>
                    <a:pt x="19226" y="-2023"/>
                  </a:lnTo>
                  <a:close/>
                  <a:moveTo>
                    <a:pt x="-605" y="133804"/>
                  </a:moveTo>
                  <a:cubicBezTo>
                    <a:pt x="-605" y="136788"/>
                    <a:pt x="304" y="139307"/>
                    <a:pt x="2123" y="141360"/>
                  </a:cubicBezTo>
                  <a:cubicBezTo>
                    <a:pt x="3942" y="143413"/>
                    <a:pt x="6629" y="144440"/>
                    <a:pt x="10183" y="144440"/>
                  </a:cubicBezTo>
                  <a:cubicBezTo>
                    <a:pt x="13758" y="144440"/>
                    <a:pt x="16465" y="143413"/>
                    <a:pt x="18305" y="141360"/>
                  </a:cubicBezTo>
                  <a:cubicBezTo>
                    <a:pt x="20167" y="139307"/>
                    <a:pt x="21098" y="136788"/>
                    <a:pt x="21098" y="133804"/>
                  </a:cubicBezTo>
                  <a:cubicBezTo>
                    <a:pt x="21098" y="130840"/>
                    <a:pt x="20167" y="128364"/>
                    <a:pt x="18305" y="126374"/>
                  </a:cubicBezTo>
                  <a:cubicBezTo>
                    <a:pt x="16465" y="124384"/>
                    <a:pt x="13758" y="123390"/>
                    <a:pt x="10183" y="123390"/>
                  </a:cubicBezTo>
                  <a:cubicBezTo>
                    <a:pt x="6629" y="123390"/>
                    <a:pt x="3942" y="124384"/>
                    <a:pt x="2123" y="126374"/>
                  </a:cubicBezTo>
                  <a:cubicBezTo>
                    <a:pt x="304" y="128364"/>
                    <a:pt x="-605" y="130840"/>
                    <a:pt x="-605" y="133804"/>
                  </a:cubicBezTo>
                  <a:close/>
                </a:path>
              </a:pathLst>
            </a:custGeom>
            <a:solidFill>
              <a:srgbClr val="000000"/>
            </a:solidFill>
            <a:ln w="32" cap="flat">
              <a:noFill/>
              <a:prstDash val="solid"/>
              <a:round/>
            </a:ln>
          </p:spPr>
          <p:txBody>
            <a:bodyPr rtlCol="0" anchor="ctr"/>
            <a:lstStyle/>
            <a:p>
              <a:endParaRPr lang="en-GB"/>
            </a:p>
          </p:txBody>
        </p:sp>
        <p:sp>
          <p:nvSpPr>
            <p:cNvPr id="418" name="Freeform: Shape 417">
              <a:extLst>
                <a:ext uri="{FF2B5EF4-FFF2-40B4-BE49-F238E27FC236}">
                  <a16:creationId xmlns:a16="http://schemas.microsoft.com/office/drawing/2014/main" id="{205C023C-8C02-6213-41EB-B9277A198589}"/>
                </a:ext>
              </a:extLst>
            </p:cNvPr>
            <p:cNvSpPr/>
            <p:nvPr/>
          </p:nvSpPr>
          <p:spPr>
            <a:xfrm flipV="1">
              <a:off x="8451394" y="5482923"/>
              <a:ext cx="58414" cy="135350"/>
            </a:xfrm>
            <a:custGeom>
              <a:avLst/>
              <a:gdLst>
                <a:gd name="connsiteX0" fmla="*/ 37119 w 58414"/>
                <a:gd name="connsiteY0" fmla="*/ 133566 h 135350"/>
                <a:gd name="connsiteX1" fmla="*/ 37119 w 58414"/>
                <a:gd name="connsiteY1" fmla="*/ 107563 h 135350"/>
                <a:gd name="connsiteX2" fmla="*/ 57140 w 58414"/>
                <a:gd name="connsiteY2" fmla="*/ 107563 h 135350"/>
                <a:gd name="connsiteX3" fmla="*/ 57140 w 58414"/>
                <a:gd name="connsiteY3" fmla="*/ 93370 h 135350"/>
                <a:gd name="connsiteX4" fmla="*/ 37119 w 58414"/>
                <a:gd name="connsiteY4" fmla="*/ 93370 h 135350"/>
                <a:gd name="connsiteX5" fmla="*/ 37119 w 58414"/>
                <a:gd name="connsiteY5" fmla="*/ 26822 h 135350"/>
                <a:gd name="connsiteX6" fmla="*/ 39784 w 58414"/>
                <a:gd name="connsiteY6" fmla="*/ 17107 h 135350"/>
                <a:gd name="connsiteX7" fmla="*/ 48922 w 58414"/>
                <a:gd name="connsiteY7" fmla="*/ 13900 h 135350"/>
                <a:gd name="connsiteX8" fmla="*/ 57648 w 58414"/>
                <a:gd name="connsiteY8" fmla="*/ 15107 h 135350"/>
                <a:gd name="connsiteX9" fmla="*/ 57648 w 58414"/>
                <a:gd name="connsiteY9" fmla="*/ 216 h 135350"/>
                <a:gd name="connsiteX10" fmla="*/ 43560 w 58414"/>
                <a:gd name="connsiteY10" fmla="*/ -1784 h 135350"/>
                <a:gd name="connsiteX11" fmla="*/ 25030 w 58414"/>
                <a:gd name="connsiteY11" fmla="*/ 5645 h 135350"/>
                <a:gd name="connsiteX12" fmla="*/ 18779 w 58414"/>
                <a:gd name="connsiteY12" fmla="*/ 26822 h 135350"/>
                <a:gd name="connsiteX13" fmla="*/ 18779 w 58414"/>
                <a:gd name="connsiteY13" fmla="*/ 93370 h 135350"/>
                <a:gd name="connsiteX14" fmla="*/ -767 w 58414"/>
                <a:gd name="connsiteY14" fmla="*/ 93370 h 135350"/>
                <a:gd name="connsiteX15" fmla="*/ -767 w 58414"/>
                <a:gd name="connsiteY15" fmla="*/ 107563 h 135350"/>
                <a:gd name="connsiteX16" fmla="*/ 18779 w 58414"/>
                <a:gd name="connsiteY16" fmla="*/ 107563 h 135350"/>
                <a:gd name="connsiteX17" fmla="*/ 18779 w 58414"/>
                <a:gd name="connsiteY17" fmla="*/ 133566 h 135350"/>
                <a:gd name="connsiteX18" fmla="*/ 37119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19" y="133566"/>
                  </a:moveTo>
                  <a:lnTo>
                    <a:pt x="37119" y="107563"/>
                  </a:lnTo>
                  <a:lnTo>
                    <a:pt x="57140" y="107563"/>
                  </a:lnTo>
                  <a:lnTo>
                    <a:pt x="57140" y="93370"/>
                  </a:lnTo>
                  <a:lnTo>
                    <a:pt x="37119" y="93370"/>
                  </a:lnTo>
                  <a:lnTo>
                    <a:pt x="37119" y="26822"/>
                  </a:lnTo>
                  <a:cubicBezTo>
                    <a:pt x="37119" y="22504"/>
                    <a:pt x="38007" y="19266"/>
                    <a:pt x="39784" y="17107"/>
                  </a:cubicBezTo>
                  <a:cubicBezTo>
                    <a:pt x="41582" y="14969"/>
                    <a:pt x="44628" y="13900"/>
                    <a:pt x="48922" y="13900"/>
                  </a:cubicBezTo>
                  <a:cubicBezTo>
                    <a:pt x="51038" y="13900"/>
                    <a:pt x="53946" y="14302"/>
                    <a:pt x="57648" y="15107"/>
                  </a:cubicBezTo>
                  <a:lnTo>
                    <a:pt x="57648" y="216"/>
                  </a:lnTo>
                  <a:cubicBezTo>
                    <a:pt x="52825" y="-1118"/>
                    <a:pt x="48129" y="-1784"/>
                    <a:pt x="43560" y="-1784"/>
                  </a:cubicBezTo>
                  <a:cubicBezTo>
                    <a:pt x="35374" y="-1784"/>
                    <a:pt x="29197" y="692"/>
                    <a:pt x="25030" y="5645"/>
                  </a:cubicBezTo>
                  <a:cubicBezTo>
                    <a:pt x="20862" y="10619"/>
                    <a:pt x="18779" y="17678"/>
                    <a:pt x="18779" y="26822"/>
                  </a:cubicBezTo>
                  <a:lnTo>
                    <a:pt x="18779" y="93370"/>
                  </a:lnTo>
                  <a:lnTo>
                    <a:pt x="-767" y="93370"/>
                  </a:lnTo>
                  <a:lnTo>
                    <a:pt x="-767" y="107563"/>
                  </a:lnTo>
                  <a:lnTo>
                    <a:pt x="18779" y="107563"/>
                  </a:lnTo>
                  <a:lnTo>
                    <a:pt x="18779" y="133566"/>
                  </a:lnTo>
                  <a:lnTo>
                    <a:pt x="37119" y="133566"/>
                  </a:lnTo>
                  <a:close/>
                </a:path>
              </a:pathLst>
            </a:custGeom>
            <a:solidFill>
              <a:srgbClr val="000000"/>
            </a:solidFill>
            <a:ln w="32" cap="flat">
              <a:noFill/>
              <a:prstDash val="solid"/>
              <a:round/>
            </a:ln>
          </p:spPr>
          <p:txBody>
            <a:bodyPr rtlCol="0" anchor="ctr"/>
            <a:lstStyle/>
            <a:p>
              <a:endParaRPr lang="en-GB"/>
            </a:p>
          </p:txBody>
        </p:sp>
        <p:sp>
          <p:nvSpPr>
            <p:cNvPr id="419" name="Freeform: Shape 418">
              <a:extLst>
                <a:ext uri="{FF2B5EF4-FFF2-40B4-BE49-F238E27FC236}">
                  <a16:creationId xmlns:a16="http://schemas.microsoft.com/office/drawing/2014/main" id="{FEF76B43-5C98-F73A-FE5B-8D470C774D50}"/>
                </a:ext>
              </a:extLst>
            </p:cNvPr>
            <p:cNvSpPr/>
            <p:nvPr/>
          </p:nvSpPr>
          <p:spPr>
            <a:xfrm flipV="1">
              <a:off x="8526074" y="5506926"/>
              <a:ext cx="91000" cy="111347"/>
            </a:xfrm>
            <a:custGeom>
              <a:avLst/>
              <a:gdLst>
                <a:gd name="connsiteX0" fmla="*/ 47645 w 91000"/>
                <a:gd name="connsiteY0" fmla="*/ -1405 h 111347"/>
                <a:gd name="connsiteX1" fmla="*/ 12140 w 91000"/>
                <a:gd name="connsiteY1" fmla="*/ 12946 h 111347"/>
                <a:gd name="connsiteX2" fmla="*/ -1536 w 91000"/>
                <a:gd name="connsiteY2" fmla="*/ 51300 h 111347"/>
                <a:gd name="connsiteX3" fmla="*/ -1536 w 91000"/>
                <a:gd name="connsiteY3" fmla="*/ 54665 h 111347"/>
                <a:gd name="connsiteX4" fmla="*/ 4556 w 91000"/>
                <a:gd name="connsiteY4" fmla="*/ 83177 h 111347"/>
                <a:gd name="connsiteX5" fmla="*/ 21595 w 91000"/>
                <a:gd name="connsiteY5" fmla="*/ 102830 h 111347"/>
                <a:gd name="connsiteX6" fmla="*/ 45361 w 91000"/>
                <a:gd name="connsiteY6" fmla="*/ 109942 h 111347"/>
                <a:gd name="connsiteX7" fmla="*/ 77852 w 91000"/>
                <a:gd name="connsiteY7" fmla="*/ 96131 h 111347"/>
                <a:gd name="connsiteX8" fmla="*/ 89465 w 91000"/>
                <a:gd name="connsiteY8" fmla="*/ 56665 h 111347"/>
                <a:gd name="connsiteX9" fmla="*/ 89465 w 91000"/>
                <a:gd name="connsiteY9" fmla="*/ 49014 h 111347"/>
                <a:gd name="connsiteX10" fmla="*/ 16804 w 91000"/>
                <a:gd name="connsiteY10" fmla="*/ 49014 h 111347"/>
                <a:gd name="connsiteX11" fmla="*/ 26069 w 91000"/>
                <a:gd name="connsiteY11" fmla="*/ 23360 h 111347"/>
                <a:gd name="connsiteX12" fmla="*/ 48629 w 91000"/>
                <a:gd name="connsiteY12" fmla="*/ 13581 h 111347"/>
                <a:gd name="connsiteX13" fmla="*/ 65065 w 91000"/>
                <a:gd name="connsiteY13" fmla="*/ 17549 h 111347"/>
                <a:gd name="connsiteX14" fmla="*/ 76900 w 91000"/>
                <a:gd name="connsiteY14" fmla="*/ 28090 h 111347"/>
                <a:gd name="connsiteX15" fmla="*/ 88100 w 91000"/>
                <a:gd name="connsiteY15" fmla="*/ 19359 h 111347"/>
                <a:gd name="connsiteX16" fmla="*/ 47645 w 91000"/>
                <a:gd name="connsiteY16" fmla="*/ -1405 h 111347"/>
                <a:gd name="connsiteX17" fmla="*/ 45361 w 91000"/>
                <a:gd name="connsiteY17" fmla="*/ 94861 h 111347"/>
                <a:gd name="connsiteX18" fmla="*/ 26703 w 91000"/>
                <a:gd name="connsiteY18" fmla="*/ 86764 h 111347"/>
                <a:gd name="connsiteX19" fmla="*/ 17407 w 91000"/>
                <a:gd name="connsiteY19" fmla="*/ 64095 h 111347"/>
                <a:gd name="connsiteX20" fmla="*/ 71125 w 91000"/>
                <a:gd name="connsiteY20" fmla="*/ 64095 h 111347"/>
                <a:gd name="connsiteX21" fmla="*/ 71125 w 91000"/>
                <a:gd name="connsiteY21" fmla="*/ 65492 h 111347"/>
                <a:gd name="connsiteX22" fmla="*/ 63573 w 91000"/>
                <a:gd name="connsiteY22" fmla="*/ 87145 h 111347"/>
                <a:gd name="connsiteX23" fmla="*/ 45361 w 91000"/>
                <a:gd name="connsiteY23" fmla="*/ 9486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645" y="-1405"/>
                  </a:moveTo>
                  <a:cubicBezTo>
                    <a:pt x="33092" y="-1405"/>
                    <a:pt x="21256" y="3378"/>
                    <a:pt x="12140" y="12946"/>
                  </a:cubicBezTo>
                  <a:cubicBezTo>
                    <a:pt x="3023" y="22513"/>
                    <a:pt x="-1536" y="35298"/>
                    <a:pt x="-1536" y="51300"/>
                  </a:cubicBezTo>
                  <a:lnTo>
                    <a:pt x="-1536" y="54665"/>
                  </a:lnTo>
                  <a:cubicBezTo>
                    <a:pt x="-1536" y="65312"/>
                    <a:pt x="495" y="74816"/>
                    <a:pt x="4556" y="83177"/>
                  </a:cubicBezTo>
                  <a:cubicBezTo>
                    <a:pt x="8618" y="91559"/>
                    <a:pt x="14297" y="98110"/>
                    <a:pt x="21595" y="102830"/>
                  </a:cubicBezTo>
                  <a:cubicBezTo>
                    <a:pt x="28914" y="107571"/>
                    <a:pt x="36836" y="109942"/>
                    <a:pt x="45361" y="109942"/>
                  </a:cubicBezTo>
                  <a:cubicBezTo>
                    <a:pt x="59300" y="109942"/>
                    <a:pt x="70131" y="105338"/>
                    <a:pt x="77852" y="96131"/>
                  </a:cubicBezTo>
                  <a:cubicBezTo>
                    <a:pt x="85594" y="86944"/>
                    <a:pt x="89465" y="73789"/>
                    <a:pt x="89465" y="56665"/>
                  </a:cubicBezTo>
                  <a:lnTo>
                    <a:pt x="89465" y="49014"/>
                  </a:lnTo>
                  <a:lnTo>
                    <a:pt x="16804" y="49014"/>
                  </a:lnTo>
                  <a:cubicBezTo>
                    <a:pt x="17058" y="38430"/>
                    <a:pt x="20146" y="29879"/>
                    <a:pt x="26069" y="23360"/>
                  </a:cubicBezTo>
                  <a:cubicBezTo>
                    <a:pt x="31992" y="16840"/>
                    <a:pt x="39512" y="13581"/>
                    <a:pt x="48629" y="13581"/>
                  </a:cubicBezTo>
                  <a:cubicBezTo>
                    <a:pt x="55102" y="13581"/>
                    <a:pt x="60580" y="14904"/>
                    <a:pt x="65065" y="17549"/>
                  </a:cubicBezTo>
                  <a:cubicBezTo>
                    <a:pt x="69570" y="20195"/>
                    <a:pt x="73515" y="23709"/>
                    <a:pt x="76900" y="28090"/>
                  </a:cubicBezTo>
                  <a:lnTo>
                    <a:pt x="88100" y="19359"/>
                  </a:lnTo>
                  <a:cubicBezTo>
                    <a:pt x="79110" y="5516"/>
                    <a:pt x="65625" y="-1405"/>
                    <a:pt x="47645" y="-1405"/>
                  </a:cubicBezTo>
                  <a:close/>
                  <a:moveTo>
                    <a:pt x="45361" y="94861"/>
                  </a:moveTo>
                  <a:cubicBezTo>
                    <a:pt x="37957" y="94861"/>
                    <a:pt x="31738" y="92162"/>
                    <a:pt x="26703" y="86764"/>
                  </a:cubicBezTo>
                  <a:cubicBezTo>
                    <a:pt x="21690" y="81367"/>
                    <a:pt x="18591" y="73810"/>
                    <a:pt x="17407" y="64095"/>
                  </a:cubicBezTo>
                  <a:lnTo>
                    <a:pt x="71125" y="64095"/>
                  </a:lnTo>
                  <a:lnTo>
                    <a:pt x="71125" y="65492"/>
                  </a:lnTo>
                  <a:cubicBezTo>
                    <a:pt x="70596" y="74805"/>
                    <a:pt x="68079" y="82023"/>
                    <a:pt x="63573" y="87145"/>
                  </a:cubicBezTo>
                  <a:cubicBezTo>
                    <a:pt x="59089" y="92289"/>
                    <a:pt x="53018" y="94861"/>
                    <a:pt x="45361" y="94861"/>
                  </a:cubicBezTo>
                  <a:close/>
                </a:path>
              </a:pathLst>
            </a:custGeom>
            <a:solidFill>
              <a:srgbClr val="000000"/>
            </a:solidFill>
            <a:ln w="32" cap="flat">
              <a:noFill/>
              <a:prstDash val="solid"/>
              <a:round/>
            </a:ln>
          </p:spPr>
          <p:txBody>
            <a:bodyPr rtlCol="0" anchor="ctr"/>
            <a:lstStyle/>
            <a:p>
              <a:endParaRPr lang="en-GB"/>
            </a:p>
          </p:txBody>
        </p:sp>
        <p:sp>
          <p:nvSpPr>
            <p:cNvPr id="420" name="Freeform: Shape 419">
              <a:extLst>
                <a:ext uri="{FF2B5EF4-FFF2-40B4-BE49-F238E27FC236}">
                  <a16:creationId xmlns:a16="http://schemas.microsoft.com/office/drawing/2014/main" id="{F3E8F638-9E18-5FF1-4225-9F1BCAF86C66}"/>
                </a:ext>
              </a:extLst>
            </p:cNvPr>
            <p:cNvSpPr/>
            <p:nvPr/>
          </p:nvSpPr>
          <p:spPr>
            <a:xfrm flipV="1">
              <a:off x="8638322" y="5506926"/>
              <a:ext cx="51846" cy="109347"/>
            </a:xfrm>
            <a:custGeom>
              <a:avLst/>
              <a:gdLst>
                <a:gd name="connsiteX0" fmla="*/ 50788 w 51846"/>
                <a:gd name="connsiteY0" fmla="*/ 89463 h 109347"/>
                <a:gd name="connsiteX1" fmla="*/ 41776 w 51846"/>
                <a:gd name="connsiteY1" fmla="*/ 90130 h 109347"/>
                <a:gd name="connsiteX2" fmla="*/ 17281 w 51846"/>
                <a:gd name="connsiteY2" fmla="*/ 74763 h 109347"/>
                <a:gd name="connsiteX3" fmla="*/ 17281 w 51846"/>
                <a:gd name="connsiteY3" fmla="*/ -1437 h 109347"/>
                <a:gd name="connsiteX4" fmla="*/ -1059 w 51846"/>
                <a:gd name="connsiteY4" fmla="*/ -1437 h 109347"/>
                <a:gd name="connsiteX5" fmla="*/ -1059 w 51846"/>
                <a:gd name="connsiteY5" fmla="*/ 105910 h 109347"/>
                <a:gd name="connsiteX6" fmla="*/ 16773 w 51846"/>
                <a:gd name="connsiteY6" fmla="*/ 105910 h 109347"/>
                <a:gd name="connsiteX7" fmla="*/ 17059 w 51846"/>
                <a:gd name="connsiteY7" fmla="*/ 93527 h 109347"/>
                <a:gd name="connsiteX8" fmla="*/ 42665 w 51846"/>
                <a:gd name="connsiteY8" fmla="*/ 107910 h 109347"/>
                <a:gd name="connsiteX9" fmla="*/ 50788 w 51846"/>
                <a:gd name="connsiteY9" fmla="*/ 106513 h 109347"/>
                <a:gd name="connsiteX10" fmla="*/ 50788 w 51846"/>
                <a:gd name="connsiteY10" fmla="*/ 89463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846" h="109347">
                  <a:moveTo>
                    <a:pt x="50788" y="89463"/>
                  </a:moveTo>
                  <a:cubicBezTo>
                    <a:pt x="48017" y="89908"/>
                    <a:pt x="45013" y="90130"/>
                    <a:pt x="41776" y="90130"/>
                  </a:cubicBezTo>
                  <a:cubicBezTo>
                    <a:pt x="29740" y="90130"/>
                    <a:pt x="21575" y="85008"/>
                    <a:pt x="17281" y="74763"/>
                  </a:cubicBezTo>
                  <a:lnTo>
                    <a:pt x="17281" y="-1437"/>
                  </a:lnTo>
                  <a:lnTo>
                    <a:pt x="-1059" y="-1437"/>
                  </a:lnTo>
                  <a:lnTo>
                    <a:pt x="-1059" y="105910"/>
                  </a:lnTo>
                  <a:lnTo>
                    <a:pt x="16773" y="105910"/>
                  </a:lnTo>
                  <a:lnTo>
                    <a:pt x="17059" y="93527"/>
                  </a:lnTo>
                  <a:cubicBezTo>
                    <a:pt x="23088" y="103116"/>
                    <a:pt x="31623" y="107910"/>
                    <a:pt x="42665" y="107910"/>
                  </a:cubicBezTo>
                  <a:cubicBezTo>
                    <a:pt x="46219" y="107910"/>
                    <a:pt x="48926" y="107444"/>
                    <a:pt x="50788" y="106513"/>
                  </a:cubicBezTo>
                  <a:lnTo>
                    <a:pt x="50788" y="89463"/>
                  </a:lnTo>
                  <a:close/>
                </a:path>
              </a:pathLst>
            </a:custGeom>
            <a:solidFill>
              <a:srgbClr val="000000"/>
            </a:solidFill>
            <a:ln w="32" cap="flat">
              <a:noFill/>
              <a:prstDash val="solid"/>
              <a:round/>
            </a:ln>
          </p:spPr>
          <p:txBody>
            <a:bodyPr rtlCol="0" anchor="ctr"/>
            <a:lstStyle/>
            <a:p>
              <a:endParaRPr lang="en-GB"/>
            </a:p>
          </p:txBody>
        </p:sp>
        <p:sp>
          <p:nvSpPr>
            <p:cNvPr id="421" name="Freeform: Shape 420">
              <a:extLst>
                <a:ext uri="{FF2B5EF4-FFF2-40B4-BE49-F238E27FC236}">
                  <a16:creationId xmlns:a16="http://schemas.microsoft.com/office/drawing/2014/main" id="{A2505B47-E6D2-9BE6-FB49-9FB4B45F3219}"/>
                </a:ext>
              </a:extLst>
            </p:cNvPr>
            <p:cNvSpPr/>
            <p:nvPr/>
          </p:nvSpPr>
          <p:spPr>
            <a:xfrm flipV="1">
              <a:off x="8703959" y="5506926"/>
              <a:ext cx="88525" cy="111347"/>
            </a:xfrm>
            <a:custGeom>
              <a:avLst/>
              <a:gdLst>
                <a:gd name="connsiteX0" fmla="*/ 67765 w 88525"/>
                <a:gd name="connsiteY0" fmla="*/ 595 h 111347"/>
                <a:gd name="connsiteX1" fmla="*/ 65195 w 88525"/>
                <a:gd name="connsiteY1" fmla="*/ 11898 h 111347"/>
                <a:gd name="connsiteX2" fmla="*/ 34639 w 88525"/>
                <a:gd name="connsiteY2" fmla="*/ -1405 h 111347"/>
                <a:gd name="connsiteX3" fmla="*/ 8620 w 88525"/>
                <a:gd name="connsiteY3" fmla="*/ 7580 h 111347"/>
                <a:gd name="connsiteX4" fmla="*/ -1533 w 88525"/>
                <a:gd name="connsiteY4" fmla="*/ 30376 h 111347"/>
                <a:gd name="connsiteX5" fmla="*/ 11191 w 88525"/>
                <a:gd name="connsiteY5" fmla="*/ 56411 h 111347"/>
                <a:gd name="connsiteX6" fmla="*/ 47045 w 88525"/>
                <a:gd name="connsiteY6" fmla="*/ 65682 h 111347"/>
                <a:gd name="connsiteX7" fmla="*/ 64877 w 88525"/>
                <a:gd name="connsiteY7" fmla="*/ 65682 h 111347"/>
                <a:gd name="connsiteX8" fmla="*/ 64877 w 88525"/>
                <a:gd name="connsiteY8" fmla="*/ 74128 h 111347"/>
                <a:gd name="connsiteX9" fmla="*/ 59134 w 88525"/>
                <a:gd name="connsiteY9" fmla="*/ 89431 h 111347"/>
                <a:gd name="connsiteX10" fmla="*/ 42190 w 88525"/>
                <a:gd name="connsiteY10" fmla="*/ 95146 h 111347"/>
                <a:gd name="connsiteX11" fmla="*/ 25723 w 88525"/>
                <a:gd name="connsiteY11" fmla="*/ 90193 h 111347"/>
                <a:gd name="connsiteX12" fmla="*/ 19091 w 88525"/>
                <a:gd name="connsiteY12" fmla="*/ 78192 h 111347"/>
                <a:gd name="connsiteX13" fmla="*/ 625 w 88525"/>
                <a:gd name="connsiteY13" fmla="*/ 78192 h 111347"/>
                <a:gd name="connsiteX14" fmla="*/ 6336 w 88525"/>
                <a:gd name="connsiteY14" fmla="*/ 93718 h 111347"/>
                <a:gd name="connsiteX15" fmla="*/ 21788 w 88525"/>
                <a:gd name="connsiteY15" fmla="*/ 105560 h 111347"/>
                <a:gd name="connsiteX16" fmla="*/ 43269 w 88525"/>
                <a:gd name="connsiteY16" fmla="*/ 109942 h 111347"/>
                <a:gd name="connsiteX17" fmla="*/ 72334 w 88525"/>
                <a:gd name="connsiteY17" fmla="*/ 100639 h 111347"/>
                <a:gd name="connsiteX18" fmla="*/ 83249 w 88525"/>
                <a:gd name="connsiteY18" fmla="*/ 75112 h 111347"/>
                <a:gd name="connsiteX19" fmla="*/ 83249 w 88525"/>
                <a:gd name="connsiteY19" fmla="*/ 25709 h 111347"/>
                <a:gd name="connsiteX20" fmla="*/ 86993 w 88525"/>
                <a:gd name="connsiteY20" fmla="*/ 2182 h 111347"/>
                <a:gd name="connsiteX21" fmla="*/ 86993 w 88525"/>
                <a:gd name="connsiteY21" fmla="*/ 595 h 111347"/>
                <a:gd name="connsiteX22" fmla="*/ 67765 w 88525"/>
                <a:gd name="connsiteY22" fmla="*/ 595 h 111347"/>
                <a:gd name="connsiteX23" fmla="*/ 37336 w 88525"/>
                <a:gd name="connsiteY23" fmla="*/ 14597 h 111347"/>
                <a:gd name="connsiteX24" fmla="*/ 53677 w 88525"/>
                <a:gd name="connsiteY24" fmla="*/ 19042 h 111347"/>
                <a:gd name="connsiteX25" fmla="*/ 64877 w 88525"/>
                <a:gd name="connsiteY25" fmla="*/ 30662 h 111347"/>
                <a:gd name="connsiteX26" fmla="*/ 64877 w 88525"/>
                <a:gd name="connsiteY26" fmla="*/ 52697 h 111347"/>
                <a:gd name="connsiteX27" fmla="*/ 50504 w 88525"/>
                <a:gd name="connsiteY27" fmla="*/ 52697 h 111347"/>
                <a:gd name="connsiteX28" fmla="*/ 16807 w 88525"/>
                <a:gd name="connsiteY28" fmla="*/ 32948 h 111347"/>
                <a:gd name="connsiteX29" fmla="*/ 22550 w 88525"/>
                <a:gd name="connsiteY29" fmla="*/ 19454 h 111347"/>
                <a:gd name="connsiteX30" fmla="*/ 37336 w 88525"/>
                <a:gd name="connsiteY30" fmla="*/ 1459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765" y="595"/>
                  </a:moveTo>
                  <a:cubicBezTo>
                    <a:pt x="66707" y="2712"/>
                    <a:pt x="65850" y="6479"/>
                    <a:pt x="65195" y="11898"/>
                  </a:cubicBezTo>
                  <a:cubicBezTo>
                    <a:pt x="56670" y="3029"/>
                    <a:pt x="46484" y="-1405"/>
                    <a:pt x="34639" y="-1405"/>
                  </a:cubicBezTo>
                  <a:cubicBezTo>
                    <a:pt x="24062" y="-1405"/>
                    <a:pt x="15389" y="1590"/>
                    <a:pt x="8620" y="7580"/>
                  </a:cubicBezTo>
                  <a:cubicBezTo>
                    <a:pt x="1851" y="13570"/>
                    <a:pt x="-1533" y="21169"/>
                    <a:pt x="-1533" y="30376"/>
                  </a:cubicBezTo>
                  <a:cubicBezTo>
                    <a:pt x="-1533" y="41552"/>
                    <a:pt x="2708" y="50231"/>
                    <a:pt x="11191" y="56411"/>
                  </a:cubicBezTo>
                  <a:cubicBezTo>
                    <a:pt x="19694" y="62592"/>
                    <a:pt x="31646" y="65682"/>
                    <a:pt x="47045" y="65682"/>
                  </a:cubicBezTo>
                  <a:lnTo>
                    <a:pt x="64877" y="65682"/>
                  </a:lnTo>
                  <a:lnTo>
                    <a:pt x="64877" y="74128"/>
                  </a:lnTo>
                  <a:cubicBezTo>
                    <a:pt x="64877" y="80541"/>
                    <a:pt x="62963" y="85643"/>
                    <a:pt x="59134" y="89431"/>
                  </a:cubicBezTo>
                  <a:cubicBezTo>
                    <a:pt x="55305" y="93241"/>
                    <a:pt x="49657" y="95146"/>
                    <a:pt x="42190" y="95146"/>
                  </a:cubicBezTo>
                  <a:cubicBezTo>
                    <a:pt x="35633" y="95146"/>
                    <a:pt x="30144" y="93495"/>
                    <a:pt x="25723" y="90193"/>
                  </a:cubicBezTo>
                  <a:cubicBezTo>
                    <a:pt x="21302" y="86891"/>
                    <a:pt x="19091" y="82891"/>
                    <a:pt x="19091" y="78192"/>
                  </a:cubicBezTo>
                  <a:lnTo>
                    <a:pt x="625" y="78192"/>
                  </a:lnTo>
                  <a:cubicBezTo>
                    <a:pt x="625" y="83547"/>
                    <a:pt x="2528" y="88722"/>
                    <a:pt x="6336" y="93718"/>
                  </a:cubicBezTo>
                  <a:cubicBezTo>
                    <a:pt x="10143" y="98713"/>
                    <a:pt x="15294" y="102661"/>
                    <a:pt x="21788" y="105560"/>
                  </a:cubicBezTo>
                  <a:cubicBezTo>
                    <a:pt x="28303" y="108481"/>
                    <a:pt x="35464" y="109942"/>
                    <a:pt x="43269" y="109942"/>
                  </a:cubicBezTo>
                  <a:cubicBezTo>
                    <a:pt x="55644" y="109942"/>
                    <a:pt x="65332" y="106841"/>
                    <a:pt x="72334" y="100639"/>
                  </a:cubicBezTo>
                  <a:cubicBezTo>
                    <a:pt x="79336" y="94458"/>
                    <a:pt x="82974" y="85949"/>
                    <a:pt x="83249" y="75112"/>
                  </a:cubicBezTo>
                  <a:lnTo>
                    <a:pt x="83249" y="25709"/>
                  </a:lnTo>
                  <a:cubicBezTo>
                    <a:pt x="83249" y="15845"/>
                    <a:pt x="84497" y="8003"/>
                    <a:pt x="86993" y="2182"/>
                  </a:cubicBezTo>
                  <a:lnTo>
                    <a:pt x="86993" y="595"/>
                  </a:lnTo>
                  <a:lnTo>
                    <a:pt x="67765" y="595"/>
                  </a:lnTo>
                  <a:close/>
                  <a:moveTo>
                    <a:pt x="37336" y="14597"/>
                  </a:moveTo>
                  <a:cubicBezTo>
                    <a:pt x="43089" y="14597"/>
                    <a:pt x="48536" y="16078"/>
                    <a:pt x="53677" y="19042"/>
                  </a:cubicBezTo>
                  <a:cubicBezTo>
                    <a:pt x="58838" y="22026"/>
                    <a:pt x="62571" y="25900"/>
                    <a:pt x="64877" y="30662"/>
                  </a:cubicBezTo>
                  <a:lnTo>
                    <a:pt x="64877" y="52697"/>
                  </a:lnTo>
                  <a:lnTo>
                    <a:pt x="50504" y="52697"/>
                  </a:lnTo>
                  <a:cubicBezTo>
                    <a:pt x="28039" y="52697"/>
                    <a:pt x="16807" y="46114"/>
                    <a:pt x="16807" y="32948"/>
                  </a:cubicBezTo>
                  <a:cubicBezTo>
                    <a:pt x="16807" y="27191"/>
                    <a:pt x="18721" y="22693"/>
                    <a:pt x="22550" y="19454"/>
                  </a:cubicBezTo>
                  <a:cubicBezTo>
                    <a:pt x="26379" y="16216"/>
                    <a:pt x="31307" y="14597"/>
                    <a:pt x="37336" y="14597"/>
                  </a:cubicBezTo>
                  <a:close/>
                </a:path>
              </a:pathLst>
            </a:custGeom>
            <a:solidFill>
              <a:srgbClr val="000000"/>
            </a:solidFill>
            <a:ln w="32" cap="flat">
              <a:noFill/>
              <a:prstDash val="solid"/>
              <a:round/>
            </a:ln>
          </p:spPr>
          <p:txBody>
            <a:bodyPr rtlCol="0" anchor="ctr"/>
            <a:lstStyle/>
            <a:p>
              <a:endParaRPr lang="en-GB"/>
            </a:p>
          </p:txBody>
        </p:sp>
        <p:sp>
          <p:nvSpPr>
            <p:cNvPr id="422" name="Freeform: Shape 421">
              <a:extLst>
                <a:ext uri="{FF2B5EF4-FFF2-40B4-BE49-F238E27FC236}">
                  <a16:creationId xmlns:a16="http://schemas.microsoft.com/office/drawing/2014/main" id="{0DDADDB3-DC77-BE92-20B4-D4C87AE8C244}"/>
                </a:ext>
              </a:extLst>
            </p:cNvPr>
            <p:cNvSpPr/>
            <p:nvPr/>
          </p:nvSpPr>
          <p:spPr>
            <a:xfrm flipV="1">
              <a:off x="8804487" y="5482923"/>
              <a:ext cx="58414" cy="135350"/>
            </a:xfrm>
            <a:custGeom>
              <a:avLst/>
              <a:gdLst>
                <a:gd name="connsiteX0" fmla="*/ 37146 w 58414"/>
                <a:gd name="connsiteY0" fmla="*/ 133566 h 135350"/>
                <a:gd name="connsiteX1" fmla="*/ 37146 w 58414"/>
                <a:gd name="connsiteY1" fmla="*/ 107563 h 135350"/>
                <a:gd name="connsiteX2" fmla="*/ 57168 w 58414"/>
                <a:gd name="connsiteY2" fmla="*/ 107563 h 135350"/>
                <a:gd name="connsiteX3" fmla="*/ 57168 w 58414"/>
                <a:gd name="connsiteY3" fmla="*/ 93370 h 135350"/>
                <a:gd name="connsiteX4" fmla="*/ 37146 w 58414"/>
                <a:gd name="connsiteY4" fmla="*/ 93370 h 135350"/>
                <a:gd name="connsiteX5" fmla="*/ 37146 w 58414"/>
                <a:gd name="connsiteY5" fmla="*/ 26822 h 135350"/>
                <a:gd name="connsiteX6" fmla="*/ 39812 w 58414"/>
                <a:gd name="connsiteY6" fmla="*/ 17107 h 135350"/>
                <a:gd name="connsiteX7" fmla="*/ 48950 w 58414"/>
                <a:gd name="connsiteY7" fmla="*/ 13900 h 135350"/>
                <a:gd name="connsiteX8" fmla="*/ 57676 w 58414"/>
                <a:gd name="connsiteY8" fmla="*/ 15107 h 135350"/>
                <a:gd name="connsiteX9" fmla="*/ 57676 w 58414"/>
                <a:gd name="connsiteY9" fmla="*/ 216 h 135350"/>
                <a:gd name="connsiteX10" fmla="*/ 43588 w 58414"/>
                <a:gd name="connsiteY10" fmla="*/ -1784 h 135350"/>
                <a:gd name="connsiteX11" fmla="*/ 25057 w 58414"/>
                <a:gd name="connsiteY11" fmla="*/ 5645 h 135350"/>
                <a:gd name="connsiteX12" fmla="*/ 18807 w 58414"/>
                <a:gd name="connsiteY12" fmla="*/ 26822 h 135350"/>
                <a:gd name="connsiteX13" fmla="*/ 18807 w 58414"/>
                <a:gd name="connsiteY13" fmla="*/ 93370 h 135350"/>
                <a:gd name="connsiteX14" fmla="*/ -739 w 58414"/>
                <a:gd name="connsiteY14" fmla="*/ 93370 h 135350"/>
                <a:gd name="connsiteX15" fmla="*/ -739 w 58414"/>
                <a:gd name="connsiteY15" fmla="*/ 107563 h 135350"/>
                <a:gd name="connsiteX16" fmla="*/ 18807 w 58414"/>
                <a:gd name="connsiteY16" fmla="*/ 107563 h 135350"/>
                <a:gd name="connsiteX17" fmla="*/ 18807 w 58414"/>
                <a:gd name="connsiteY17" fmla="*/ 133566 h 135350"/>
                <a:gd name="connsiteX18" fmla="*/ 37146 w 58414"/>
                <a:gd name="connsiteY18" fmla="*/ 133566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146" y="133566"/>
                  </a:moveTo>
                  <a:lnTo>
                    <a:pt x="37146" y="107563"/>
                  </a:lnTo>
                  <a:lnTo>
                    <a:pt x="57168" y="107563"/>
                  </a:lnTo>
                  <a:lnTo>
                    <a:pt x="57168" y="93370"/>
                  </a:lnTo>
                  <a:lnTo>
                    <a:pt x="37146" y="93370"/>
                  </a:lnTo>
                  <a:lnTo>
                    <a:pt x="37146" y="26822"/>
                  </a:lnTo>
                  <a:cubicBezTo>
                    <a:pt x="37146" y="22504"/>
                    <a:pt x="38035" y="19266"/>
                    <a:pt x="39812" y="17107"/>
                  </a:cubicBezTo>
                  <a:cubicBezTo>
                    <a:pt x="41610" y="14969"/>
                    <a:pt x="44656" y="13900"/>
                    <a:pt x="48950" y="13900"/>
                  </a:cubicBezTo>
                  <a:cubicBezTo>
                    <a:pt x="51065" y="13900"/>
                    <a:pt x="53974" y="14302"/>
                    <a:pt x="57676" y="15107"/>
                  </a:cubicBezTo>
                  <a:lnTo>
                    <a:pt x="57676" y="216"/>
                  </a:lnTo>
                  <a:cubicBezTo>
                    <a:pt x="52853" y="-1118"/>
                    <a:pt x="48157" y="-1784"/>
                    <a:pt x="43588" y="-1784"/>
                  </a:cubicBezTo>
                  <a:cubicBezTo>
                    <a:pt x="35401" y="-1784"/>
                    <a:pt x="29225" y="692"/>
                    <a:pt x="25057" y="5645"/>
                  </a:cubicBezTo>
                  <a:cubicBezTo>
                    <a:pt x="20890" y="10619"/>
                    <a:pt x="18807" y="17678"/>
                    <a:pt x="18807" y="26822"/>
                  </a:cubicBezTo>
                  <a:lnTo>
                    <a:pt x="18807" y="93370"/>
                  </a:lnTo>
                  <a:lnTo>
                    <a:pt x="-739" y="93370"/>
                  </a:lnTo>
                  <a:lnTo>
                    <a:pt x="-739" y="107563"/>
                  </a:lnTo>
                  <a:lnTo>
                    <a:pt x="18807" y="107563"/>
                  </a:lnTo>
                  <a:lnTo>
                    <a:pt x="18807" y="133566"/>
                  </a:lnTo>
                  <a:lnTo>
                    <a:pt x="37146" y="133566"/>
                  </a:lnTo>
                  <a:close/>
                </a:path>
              </a:pathLst>
            </a:custGeom>
            <a:solidFill>
              <a:srgbClr val="000000"/>
            </a:solidFill>
            <a:ln w="32" cap="flat">
              <a:noFill/>
              <a:prstDash val="solid"/>
              <a:round/>
            </a:ln>
          </p:spPr>
          <p:txBody>
            <a:bodyPr rtlCol="0" anchor="ctr"/>
            <a:lstStyle/>
            <a:p>
              <a:endParaRPr lang="en-GB"/>
            </a:p>
          </p:txBody>
        </p:sp>
        <p:sp>
          <p:nvSpPr>
            <p:cNvPr id="423" name="Freeform: Shape 422">
              <a:extLst>
                <a:ext uri="{FF2B5EF4-FFF2-40B4-BE49-F238E27FC236}">
                  <a16:creationId xmlns:a16="http://schemas.microsoft.com/office/drawing/2014/main" id="{3092B297-2D14-CBF0-D558-DCB0A12E7ED5}"/>
                </a:ext>
              </a:extLst>
            </p:cNvPr>
            <p:cNvSpPr/>
            <p:nvPr/>
          </p:nvSpPr>
          <p:spPr>
            <a:xfrm flipV="1">
              <a:off x="8883926" y="5469810"/>
              <a:ext cx="21703" cy="146462"/>
            </a:xfrm>
            <a:custGeom>
              <a:avLst/>
              <a:gdLst>
                <a:gd name="connsiteX0" fmla="*/ 19263 w 21703"/>
                <a:gd name="connsiteY0" fmla="*/ -2023 h 146462"/>
                <a:gd name="connsiteX1" fmla="*/ 923 w 21703"/>
                <a:gd name="connsiteY1" fmla="*/ -2023 h 146462"/>
                <a:gd name="connsiteX2" fmla="*/ 923 w 21703"/>
                <a:gd name="connsiteY2" fmla="*/ 105324 h 146462"/>
                <a:gd name="connsiteX3" fmla="*/ 19263 w 21703"/>
                <a:gd name="connsiteY3" fmla="*/ 105324 h 146462"/>
                <a:gd name="connsiteX4" fmla="*/ 19263 w 21703"/>
                <a:gd name="connsiteY4" fmla="*/ -2023 h 146462"/>
                <a:gd name="connsiteX5" fmla="*/ -568 w 21703"/>
                <a:gd name="connsiteY5" fmla="*/ 133804 h 146462"/>
                <a:gd name="connsiteX6" fmla="*/ 2160 w 21703"/>
                <a:gd name="connsiteY6" fmla="*/ 141360 h 146462"/>
                <a:gd name="connsiteX7" fmla="*/ 10220 w 21703"/>
                <a:gd name="connsiteY7" fmla="*/ 144440 h 146462"/>
                <a:gd name="connsiteX8" fmla="*/ 18342 w 21703"/>
                <a:gd name="connsiteY8" fmla="*/ 141360 h 146462"/>
                <a:gd name="connsiteX9" fmla="*/ 21135 w 21703"/>
                <a:gd name="connsiteY9" fmla="*/ 133804 h 146462"/>
                <a:gd name="connsiteX10" fmla="*/ 18342 w 21703"/>
                <a:gd name="connsiteY10" fmla="*/ 126374 h 146462"/>
                <a:gd name="connsiteX11" fmla="*/ 10220 w 21703"/>
                <a:gd name="connsiteY11" fmla="*/ 123390 h 146462"/>
                <a:gd name="connsiteX12" fmla="*/ 2160 w 21703"/>
                <a:gd name="connsiteY12" fmla="*/ 126374 h 146462"/>
                <a:gd name="connsiteX13" fmla="*/ -568 w 21703"/>
                <a:gd name="connsiteY13" fmla="*/ 133804 h 14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03" h="146462">
                  <a:moveTo>
                    <a:pt x="19263" y="-2023"/>
                  </a:moveTo>
                  <a:lnTo>
                    <a:pt x="923" y="-2023"/>
                  </a:lnTo>
                  <a:lnTo>
                    <a:pt x="923" y="105324"/>
                  </a:lnTo>
                  <a:lnTo>
                    <a:pt x="19263" y="105324"/>
                  </a:lnTo>
                  <a:lnTo>
                    <a:pt x="19263" y="-2023"/>
                  </a:lnTo>
                  <a:close/>
                  <a:moveTo>
                    <a:pt x="-568" y="133804"/>
                  </a:moveTo>
                  <a:cubicBezTo>
                    <a:pt x="-568" y="136788"/>
                    <a:pt x="341" y="139307"/>
                    <a:pt x="2160" y="141360"/>
                  </a:cubicBezTo>
                  <a:cubicBezTo>
                    <a:pt x="3979" y="143413"/>
                    <a:pt x="6666" y="144440"/>
                    <a:pt x="10220" y="144440"/>
                  </a:cubicBezTo>
                  <a:cubicBezTo>
                    <a:pt x="13795" y="144440"/>
                    <a:pt x="16502" y="143413"/>
                    <a:pt x="18342" y="141360"/>
                  </a:cubicBezTo>
                  <a:cubicBezTo>
                    <a:pt x="20204" y="139307"/>
                    <a:pt x="21135" y="136788"/>
                    <a:pt x="21135" y="133804"/>
                  </a:cubicBezTo>
                  <a:cubicBezTo>
                    <a:pt x="21135" y="130840"/>
                    <a:pt x="20204" y="128364"/>
                    <a:pt x="18342" y="126374"/>
                  </a:cubicBezTo>
                  <a:cubicBezTo>
                    <a:pt x="16502" y="124384"/>
                    <a:pt x="13795" y="123390"/>
                    <a:pt x="10220" y="123390"/>
                  </a:cubicBezTo>
                  <a:cubicBezTo>
                    <a:pt x="6666" y="123390"/>
                    <a:pt x="3979" y="124384"/>
                    <a:pt x="2160" y="126374"/>
                  </a:cubicBezTo>
                  <a:cubicBezTo>
                    <a:pt x="341" y="128364"/>
                    <a:pt x="-568" y="130840"/>
                    <a:pt x="-568" y="133804"/>
                  </a:cubicBezTo>
                  <a:close/>
                </a:path>
              </a:pathLst>
            </a:custGeom>
            <a:solidFill>
              <a:srgbClr val="000000"/>
            </a:solidFill>
            <a:ln w="32" cap="flat">
              <a:noFill/>
              <a:prstDash val="solid"/>
              <a:round/>
            </a:ln>
          </p:spPr>
          <p:txBody>
            <a:bodyPr rtlCol="0" anchor="ctr"/>
            <a:lstStyle/>
            <a:p>
              <a:endParaRPr lang="en-GB"/>
            </a:p>
          </p:txBody>
        </p:sp>
        <p:sp>
          <p:nvSpPr>
            <p:cNvPr id="424" name="Freeform: Shape 423">
              <a:extLst>
                <a:ext uri="{FF2B5EF4-FFF2-40B4-BE49-F238E27FC236}">
                  <a16:creationId xmlns:a16="http://schemas.microsoft.com/office/drawing/2014/main" id="{58ECBC43-BB3D-416A-948F-0362065848C9}"/>
                </a:ext>
              </a:extLst>
            </p:cNvPr>
            <p:cNvSpPr/>
            <p:nvPr/>
          </p:nvSpPr>
          <p:spPr>
            <a:xfrm flipV="1">
              <a:off x="8928224" y="5506926"/>
              <a:ext cx="97695" cy="111347"/>
            </a:xfrm>
            <a:custGeom>
              <a:avLst/>
              <a:gdLst>
                <a:gd name="connsiteX0" fmla="*/ -1603 w 97695"/>
                <a:gd name="connsiteY0" fmla="*/ 55268 h 111347"/>
                <a:gd name="connsiteX1" fmla="*/ 4585 w 97695"/>
                <a:gd name="connsiteY1" fmla="*/ 83653 h 111347"/>
                <a:gd name="connsiteX2" fmla="*/ 21846 w 97695"/>
                <a:gd name="connsiteY2" fmla="*/ 103084 h 111347"/>
                <a:gd name="connsiteX3" fmla="*/ 47103 w 97695"/>
                <a:gd name="connsiteY3" fmla="*/ 109942 h 111347"/>
                <a:gd name="connsiteX4" fmla="*/ 82545 w 97695"/>
                <a:gd name="connsiteY4" fmla="*/ 94765 h 111347"/>
                <a:gd name="connsiteX5" fmla="*/ 96093 w 97695"/>
                <a:gd name="connsiteY5" fmla="*/ 54379 h 111347"/>
                <a:gd name="connsiteX6" fmla="*/ 96093 w 97695"/>
                <a:gd name="connsiteY6" fmla="*/ 53078 h 111347"/>
                <a:gd name="connsiteX7" fmla="*/ 90065 w 97695"/>
                <a:gd name="connsiteY7" fmla="*/ 24947 h 111347"/>
                <a:gd name="connsiteX8" fmla="*/ 72899 w 97695"/>
                <a:gd name="connsiteY8" fmla="*/ 5548 h 111347"/>
                <a:gd name="connsiteX9" fmla="*/ 47293 w 97695"/>
                <a:gd name="connsiteY9" fmla="*/ -1405 h 111347"/>
                <a:gd name="connsiteX10" fmla="*/ 11946 w 97695"/>
                <a:gd name="connsiteY10" fmla="*/ 13771 h 111347"/>
                <a:gd name="connsiteX11" fmla="*/ -1603 w 97695"/>
                <a:gd name="connsiteY11" fmla="*/ 53967 h 111347"/>
                <a:gd name="connsiteX12" fmla="*/ -1603 w 97695"/>
                <a:gd name="connsiteY12" fmla="*/ 55268 h 111347"/>
                <a:gd name="connsiteX13" fmla="*/ 16864 w 97695"/>
                <a:gd name="connsiteY13" fmla="*/ 53078 h 111347"/>
                <a:gd name="connsiteX14" fmla="*/ 25146 w 97695"/>
                <a:gd name="connsiteY14" fmla="*/ 24407 h 111347"/>
                <a:gd name="connsiteX15" fmla="*/ 47293 w 97695"/>
                <a:gd name="connsiteY15" fmla="*/ 13581 h 111347"/>
                <a:gd name="connsiteX16" fmla="*/ 69504 w 97695"/>
                <a:gd name="connsiteY16" fmla="*/ 24534 h 111347"/>
                <a:gd name="connsiteX17" fmla="*/ 77722 w 97695"/>
                <a:gd name="connsiteY17" fmla="*/ 55268 h 111347"/>
                <a:gd name="connsiteX18" fmla="*/ 69345 w 97695"/>
                <a:gd name="connsiteY18" fmla="*/ 83875 h 111347"/>
                <a:gd name="connsiteX19" fmla="*/ 47103 w 97695"/>
                <a:gd name="connsiteY19" fmla="*/ 94861 h 111347"/>
                <a:gd name="connsiteX20" fmla="*/ 25177 w 97695"/>
                <a:gd name="connsiteY20" fmla="*/ 84034 h 111347"/>
                <a:gd name="connsiteX21" fmla="*/ 16864 w 97695"/>
                <a:gd name="connsiteY21" fmla="*/ 5307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603" y="55268"/>
                  </a:moveTo>
                  <a:cubicBezTo>
                    <a:pt x="-1603" y="65788"/>
                    <a:pt x="460" y="75250"/>
                    <a:pt x="4585" y="83653"/>
                  </a:cubicBezTo>
                  <a:cubicBezTo>
                    <a:pt x="8731" y="92056"/>
                    <a:pt x="14484" y="98533"/>
                    <a:pt x="21846" y="103084"/>
                  </a:cubicBezTo>
                  <a:cubicBezTo>
                    <a:pt x="29228" y="107656"/>
                    <a:pt x="37647" y="109942"/>
                    <a:pt x="47103" y="109942"/>
                  </a:cubicBezTo>
                  <a:cubicBezTo>
                    <a:pt x="61698" y="109942"/>
                    <a:pt x="73512" y="104883"/>
                    <a:pt x="82545" y="94765"/>
                  </a:cubicBezTo>
                  <a:cubicBezTo>
                    <a:pt x="91577" y="84648"/>
                    <a:pt x="96093" y="71186"/>
                    <a:pt x="96093" y="54379"/>
                  </a:cubicBezTo>
                  <a:lnTo>
                    <a:pt x="96093" y="53078"/>
                  </a:lnTo>
                  <a:cubicBezTo>
                    <a:pt x="96093" y="42621"/>
                    <a:pt x="94084" y="33244"/>
                    <a:pt x="90065" y="24947"/>
                  </a:cubicBezTo>
                  <a:cubicBezTo>
                    <a:pt x="86067" y="16650"/>
                    <a:pt x="80345" y="10183"/>
                    <a:pt x="72899" y="5548"/>
                  </a:cubicBezTo>
                  <a:cubicBezTo>
                    <a:pt x="65474" y="912"/>
                    <a:pt x="56939" y="-1405"/>
                    <a:pt x="47293" y="-1405"/>
                  </a:cubicBezTo>
                  <a:cubicBezTo>
                    <a:pt x="32761" y="-1405"/>
                    <a:pt x="20978" y="3653"/>
                    <a:pt x="11946" y="13771"/>
                  </a:cubicBezTo>
                  <a:cubicBezTo>
                    <a:pt x="2914" y="23910"/>
                    <a:pt x="-1603" y="37308"/>
                    <a:pt x="-1603" y="53967"/>
                  </a:cubicBezTo>
                  <a:lnTo>
                    <a:pt x="-1603" y="55268"/>
                  </a:lnTo>
                  <a:close/>
                  <a:moveTo>
                    <a:pt x="16864" y="53078"/>
                  </a:moveTo>
                  <a:cubicBezTo>
                    <a:pt x="16864" y="41182"/>
                    <a:pt x="19625" y="31625"/>
                    <a:pt x="25146" y="24407"/>
                  </a:cubicBezTo>
                  <a:cubicBezTo>
                    <a:pt x="30667" y="17190"/>
                    <a:pt x="38049" y="13581"/>
                    <a:pt x="47293" y="13581"/>
                  </a:cubicBezTo>
                  <a:cubicBezTo>
                    <a:pt x="56621" y="13581"/>
                    <a:pt x="64025" y="17232"/>
                    <a:pt x="69504" y="24534"/>
                  </a:cubicBezTo>
                  <a:cubicBezTo>
                    <a:pt x="74983" y="31858"/>
                    <a:pt x="77722" y="42103"/>
                    <a:pt x="77722" y="55268"/>
                  </a:cubicBezTo>
                  <a:cubicBezTo>
                    <a:pt x="77722" y="67037"/>
                    <a:pt x="74930" y="76573"/>
                    <a:pt x="69345" y="83875"/>
                  </a:cubicBezTo>
                  <a:cubicBezTo>
                    <a:pt x="63761" y="91199"/>
                    <a:pt x="56346" y="94861"/>
                    <a:pt x="47103" y="94861"/>
                  </a:cubicBezTo>
                  <a:cubicBezTo>
                    <a:pt x="38049" y="94861"/>
                    <a:pt x="30741" y="91252"/>
                    <a:pt x="25177" y="84034"/>
                  </a:cubicBezTo>
                  <a:cubicBezTo>
                    <a:pt x="19635" y="76837"/>
                    <a:pt x="16864" y="66518"/>
                    <a:pt x="16864" y="53078"/>
                  </a:cubicBezTo>
                  <a:close/>
                </a:path>
              </a:pathLst>
            </a:custGeom>
            <a:solidFill>
              <a:srgbClr val="000000"/>
            </a:solidFill>
            <a:ln w="32" cap="flat">
              <a:noFill/>
              <a:prstDash val="solid"/>
              <a:round/>
            </a:ln>
          </p:spPr>
          <p:txBody>
            <a:bodyPr rtlCol="0" anchor="ctr"/>
            <a:lstStyle/>
            <a:p>
              <a:endParaRPr lang="en-GB"/>
            </a:p>
          </p:txBody>
        </p:sp>
        <p:sp>
          <p:nvSpPr>
            <p:cNvPr id="425" name="Freeform: Shape 424">
              <a:extLst>
                <a:ext uri="{FF2B5EF4-FFF2-40B4-BE49-F238E27FC236}">
                  <a16:creationId xmlns:a16="http://schemas.microsoft.com/office/drawing/2014/main" id="{399211B1-B323-3627-161D-6D1237F3FB21}"/>
                </a:ext>
              </a:extLst>
            </p:cNvPr>
            <p:cNvSpPr/>
            <p:nvPr/>
          </p:nvSpPr>
          <p:spPr>
            <a:xfrm flipV="1">
              <a:off x="9048923" y="5506926"/>
              <a:ext cx="84369" cy="109347"/>
            </a:xfrm>
            <a:custGeom>
              <a:avLst/>
              <a:gdLst>
                <a:gd name="connsiteX0" fmla="*/ 15787 w 84369"/>
                <a:gd name="connsiteY0" fmla="*/ 105910 h 109347"/>
                <a:gd name="connsiteX1" fmla="*/ 16390 w 84369"/>
                <a:gd name="connsiteY1" fmla="*/ 92416 h 109347"/>
                <a:gd name="connsiteX2" fmla="*/ 48532 w 84369"/>
                <a:gd name="connsiteY2" fmla="*/ 107910 h 109347"/>
                <a:gd name="connsiteX3" fmla="*/ 82832 w 84369"/>
                <a:gd name="connsiteY3" fmla="*/ 69493 h 109347"/>
                <a:gd name="connsiteX4" fmla="*/ 82832 w 84369"/>
                <a:gd name="connsiteY4" fmla="*/ -1437 h 109347"/>
                <a:gd name="connsiteX5" fmla="*/ 64492 w 84369"/>
                <a:gd name="connsiteY5" fmla="*/ -1437 h 109347"/>
                <a:gd name="connsiteX6" fmla="*/ 64492 w 84369"/>
                <a:gd name="connsiteY6" fmla="*/ 69620 h 109347"/>
                <a:gd name="connsiteX7" fmla="*/ 59193 w 84369"/>
                <a:gd name="connsiteY7" fmla="*/ 86765 h 109347"/>
                <a:gd name="connsiteX8" fmla="*/ 42979 w 84369"/>
                <a:gd name="connsiteY8" fmla="*/ 92321 h 109347"/>
                <a:gd name="connsiteX9" fmla="*/ 27273 w 84369"/>
                <a:gd name="connsiteY9" fmla="*/ 87558 h 109347"/>
                <a:gd name="connsiteX10" fmla="*/ 16802 w 84369"/>
                <a:gd name="connsiteY10" fmla="*/ 75049 h 109347"/>
                <a:gd name="connsiteX11" fmla="*/ 16802 w 84369"/>
                <a:gd name="connsiteY11" fmla="*/ -1437 h 109347"/>
                <a:gd name="connsiteX12" fmla="*/ -1538 w 84369"/>
                <a:gd name="connsiteY12" fmla="*/ -1437 h 109347"/>
                <a:gd name="connsiteX13" fmla="*/ -1538 w 84369"/>
                <a:gd name="connsiteY13" fmla="*/ 105910 h 109347"/>
                <a:gd name="connsiteX14" fmla="*/ 15787 w 84369"/>
                <a:gd name="connsiteY14" fmla="*/ 105910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09347">
                  <a:moveTo>
                    <a:pt x="15787" y="105910"/>
                  </a:moveTo>
                  <a:lnTo>
                    <a:pt x="16390" y="92416"/>
                  </a:lnTo>
                  <a:cubicBezTo>
                    <a:pt x="24597" y="102745"/>
                    <a:pt x="35311" y="107910"/>
                    <a:pt x="48532" y="107910"/>
                  </a:cubicBezTo>
                  <a:cubicBezTo>
                    <a:pt x="71208" y="107910"/>
                    <a:pt x="82641" y="95104"/>
                    <a:pt x="82832" y="69493"/>
                  </a:cubicBezTo>
                  <a:lnTo>
                    <a:pt x="82832" y="-1437"/>
                  </a:lnTo>
                  <a:lnTo>
                    <a:pt x="64492" y="-1437"/>
                  </a:lnTo>
                  <a:lnTo>
                    <a:pt x="64492" y="69620"/>
                  </a:lnTo>
                  <a:cubicBezTo>
                    <a:pt x="64429" y="77345"/>
                    <a:pt x="62662" y="83060"/>
                    <a:pt x="59193" y="86765"/>
                  </a:cubicBezTo>
                  <a:cubicBezTo>
                    <a:pt x="55724" y="90469"/>
                    <a:pt x="50319" y="92321"/>
                    <a:pt x="42979" y="92321"/>
                  </a:cubicBezTo>
                  <a:cubicBezTo>
                    <a:pt x="37014" y="92321"/>
                    <a:pt x="31779" y="90733"/>
                    <a:pt x="27273" y="87558"/>
                  </a:cubicBezTo>
                  <a:cubicBezTo>
                    <a:pt x="22789" y="84383"/>
                    <a:pt x="19298" y="80214"/>
                    <a:pt x="16802" y="75049"/>
                  </a:cubicBezTo>
                  <a:lnTo>
                    <a:pt x="16802" y="-1437"/>
                  </a:lnTo>
                  <a:lnTo>
                    <a:pt x="-1538" y="-1437"/>
                  </a:lnTo>
                  <a:lnTo>
                    <a:pt x="-1538" y="105910"/>
                  </a:lnTo>
                  <a:lnTo>
                    <a:pt x="15787" y="105910"/>
                  </a:lnTo>
                  <a:close/>
                </a:path>
              </a:pathLst>
            </a:custGeom>
            <a:solidFill>
              <a:srgbClr val="000000"/>
            </a:solidFill>
            <a:ln w="32" cap="flat">
              <a:noFill/>
              <a:prstDash val="solid"/>
              <a:round/>
            </a:ln>
          </p:spPr>
          <p:txBody>
            <a:bodyPr rtlCol="0" anchor="ctr"/>
            <a:lstStyle/>
            <a:p>
              <a:endParaRPr lang="en-GB"/>
            </a:p>
          </p:txBody>
        </p:sp>
      </p:grpSp>
      <p:grpSp>
        <p:nvGrpSpPr>
          <p:cNvPr id="426" name="Graphic 410">
            <a:extLst>
              <a:ext uri="{FF2B5EF4-FFF2-40B4-BE49-F238E27FC236}">
                <a16:creationId xmlns:a16="http://schemas.microsoft.com/office/drawing/2014/main" id="{01757F53-EED9-98CA-72E4-49ABAC2A12A4}"/>
              </a:ext>
            </a:extLst>
          </p:cNvPr>
          <p:cNvGrpSpPr/>
          <p:nvPr/>
        </p:nvGrpSpPr>
        <p:grpSpPr>
          <a:xfrm>
            <a:off x="6402922" y="3545922"/>
            <a:ext cx="154301" cy="349221"/>
            <a:chOff x="6263583" y="3545922"/>
            <a:chExt cx="154301" cy="349221"/>
          </a:xfrm>
          <a:solidFill>
            <a:srgbClr val="000000"/>
          </a:solidFill>
        </p:grpSpPr>
        <p:sp>
          <p:nvSpPr>
            <p:cNvPr id="427" name="Freeform: Shape 426">
              <a:extLst>
                <a:ext uri="{FF2B5EF4-FFF2-40B4-BE49-F238E27FC236}">
                  <a16:creationId xmlns:a16="http://schemas.microsoft.com/office/drawing/2014/main" id="{22598DF6-B994-D0DD-9B69-5D98D6F74F70}"/>
                </a:ext>
              </a:extLst>
            </p:cNvPr>
            <p:cNvSpPr/>
            <p:nvPr/>
          </p:nvSpPr>
          <p:spPr>
            <a:xfrm rot="-5400000" flipV="1">
              <a:off x="6330564" y="3809768"/>
              <a:ext cx="18339" cy="152400"/>
            </a:xfrm>
            <a:custGeom>
              <a:avLst/>
              <a:gdLst>
                <a:gd name="connsiteX0" fmla="*/ 17576 w 18339"/>
                <a:gd name="connsiteY0" fmla="*/ -2247 h 152400"/>
                <a:gd name="connsiteX1" fmla="*/ -764 w 18339"/>
                <a:gd name="connsiteY1" fmla="*/ -2247 h 152400"/>
                <a:gd name="connsiteX2" fmla="*/ -764 w 18339"/>
                <a:gd name="connsiteY2" fmla="*/ 150153 h 152400"/>
                <a:gd name="connsiteX3" fmla="*/ 17576 w 18339"/>
                <a:gd name="connsiteY3" fmla="*/ 150153 h 152400"/>
                <a:gd name="connsiteX4" fmla="*/ 17576 w 18339"/>
                <a:gd name="connsiteY4" fmla="*/ -2247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576" y="-2247"/>
                  </a:moveTo>
                  <a:lnTo>
                    <a:pt x="-764" y="-2247"/>
                  </a:lnTo>
                  <a:lnTo>
                    <a:pt x="-764" y="150153"/>
                  </a:lnTo>
                  <a:lnTo>
                    <a:pt x="17576" y="150153"/>
                  </a:lnTo>
                  <a:lnTo>
                    <a:pt x="17576" y="-2247"/>
                  </a:lnTo>
                  <a:close/>
                </a:path>
              </a:pathLst>
            </a:custGeom>
            <a:solidFill>
              <a:srgbClr val="000000"/>
            </a:solidFill>
            <a:ln w="32" cap="flat">
              <a:noFill/>
              <a:prstDash val="solid"/>
              <a:round/>
            </a:ln>
          </p:spPr>
          <p:txBody>
            <a:bodyPr rtlCol="0" anchor="ctr"/>
            <a:lstStyle/>
            <a:p>
              <a:endParaRPr lang="en-GB"/>
            </a:p>
          </p:txBody>
        </p:sp>
        <p:sp>
          <p:nvSpPr>
            <p:cNvPr id="428" name="Freeform: Shape 427">
              <a:extLst>
                <a:ext uri="{FF2B5EF4-FFF2-40B4-BE49-F238E27FC236}">
                  <a16:creationId xmlns:a16="http://schemas.microsoft.com/office/drawing/2014/main" id="{D1D7CFCB-DDD2-276F-4B05-38AE0D71774D}"/>
                </a:ext>
              </a:extLst>
            </p:cNvPr>
            <p:cNvSpPr/>
            <p:nvPr/>
          </p:nvSpPr>
          <p:spPr>
            <a:xfrm rot="-5400000" flipV="1">
              <a:off x="6313399" y="3747756"/>
              <a:ext cx="97695" cy="111347"/>
            </a:xfrm>
            <a:custGeom>
              <a:avLst/>
              <a:gdLst>
                <a:gd name="connsiteX0" fmla="*/ -1809 w 97695"/>
                <a:gd name="connsiteY0" fmla="*/ 55130 h 111347"/>
                <a:gd name="connsiteX1" fmla="*/ 4379 w 97695"/>
                <a:gd name="connsiteY1" fmla="*/ 83514 h 111347"/>
                <a:gd name="connsiteX2" fmla="*/ 21640 w 97695"/>
                <a:gd name="connsiteY2" fmla="*/ 102945 h 111347"/>
                <a:gd name="connsiteX3" fmla="*/ 46897 w 97695"/>
                <a:gd name="connsiteY3" fmla="*/ 109803 h 111347"/>
                <a:gd name="connsiteX4" fmla="*/ 82339 w 97695"/>
                <a:gd name="connsiteY4" fmla="*/ 94627 h 111347"/>
                <a:gd name="connsiteX5" fmla="*/ 95887 w 97695"/>
                <a:gd name="connsiteY5" fmla="*/ 54241 h 111347"/>
                <a:gd name="connsiteX6" fmla="*/ 95887 w 97695"/>
                <a:gd name="connsiteY6" fmla="*/ 52939 h 111347"/>
                <a:gd name="connsiteX7" fmla="*/ 89859 w 97695"/>
                <a:gd name="connsiteY7" fmla="*/ 24809 h 111347"/>
                <a:gd name="connsiteX8" fmla="*/ 72693 w 97695"/>
                <a:gd name="connsiteY8" fmla="*/ 5409 h 111347"/>
                <a:gd name="connsiteX9" fmla="*/ 47087 w 97695"/>
                <a:gd name="connsiteY9" fmla="*/ -1544 h 111347"/>
                <a:gd name="connsiteX10" fmla="*/ 11740 w 97695"/>
                <a:gd name="connsiteY10" fmla="*/ 13633 h 111347"/>
                <a:gd name="connsiteX11" fmla="*/ -1809 w 97695"/>
                <a:gd name="connsiteY11" fmla="*/ 53828 h 111347"/>
                <a:gd name="connsiteX12" fmla="*/ -1809 w 97695"/>
                <a:gd name="connsiteY12" fmla="*/ 55130 h 111347"/>
                <a:gd name="connsiteX13" fmla="*/ 16658 w 97695"/>
                <a:gd name="connsiteY13" fmla="*/ 52939 h 111347"/>
                <a:gd name="connsiteX14" fmla="*/ 24940 w 97695"/>
                <a:gd name="connsiteY14" fmla="*/ 24269 h 111347"/>
                <a:gd name="connsiteX15" fmla="*/ 47087 w 97695"/>
                <a:gd name="connsiteY15" fmla="*/ 13442 h 111347"/>
                <a:gd name="connsiteX16" fmla="*/ 69298 w 97695"/>
                <a:gd name="connsiteY16" fmla="*/ 24396 h 111347"/>
                <a:gd name="connsiteX17" fmla="*/ 77516 w 97695"/>
                <a:gd name="connsiteY17" fmla="*/ 55130 h 111347"/>
                <a:gd name="connsiteX18" fmla="*/ 69139 w 97695"/>
                <a:gd name="connsiteY18" fmla="*/ 83737 h 111347"/>
                <a:gd name="connsiteX19" fmla="*/ 46897 w 97695"/>
                <a:gd name="connsiteY19" fmla="*/ 94722 h 111347"/>
                <a:gd name="connsiteX20" fmla="*/ 24971 w 97695"/>
                <a:gd name="connsiteY20" fmla="*/ 83895 h 111347"/>
                <a:gd name="connsiteX21" fmla="*/ 16658 w 97695"/>
                <a:gd name="connsiteY21" fmla="*/ 5293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695" h="111347">
                  <a:moveTo>
                    <a:pt x="-1809" y="55130"/>
                  </a:moveTo>
                  <a:cubicBezTo>
                    <a:pt x="-1809" y="65650"/>
                    <a:pt x="254" y="75111"/>
                    <a:pt x="4379" y="83514"/>
                  </a:cubicBezTo>
                  <a:cubicBezTo>
                    <a:pt x="8525" y="91918"/>
                    <a:pt x="14278" y="98395"/>
                    <a:pt x="21640" y="102945"/>
                  </a:cubicBezTo>
                  <a:cubicBezTo>
                    <a:pt x="29022" y="107517"/>
                    <a:pt x="37441" y="109803"/>
                    <a:pt x="46897" y="109803"/>
                  </a:cubicBezTo>
                  <a:cubicBezTo>
                    <a:pt x="61492" y="109803"/>
                    <a:pt x="73306" y="104745"/>
                    <a:pt x="82339" y="94627"/>
                  </a:cubicBezTo>
                  <a:cubicBezTo>
                    <a:pt x="91371" y="84509"/>
                    <a:pt x="95887" y="71047"/>
                    <a:pt x="95887" y="54241"/>
                  </a:cubicBezTo>
                  <a:lnTo>
                    <a:pt x="95887" y="52939"/>
                  </a:lnTo>
                  <a:cubicBezTo>
                    <a:pt x="95887" y="42483"/>
                    <a:pt x="93878" y="33106"/>
                    <a:pt x="89859" y="24809"/>
                  </a:cubicBezTo>
                  <a:cubicBezTo>
                    <a:pt x="85861" y="16511"/>
                    <a:pt x="80139" y="10045"/>
                    <a:pt x="72693" y="5409"/>
                  </a:cubicBezTo>
                  <a:cubicBezTo>
                    <a:pt x="65268" y="774"/>
                    <a:pt x="56733" y="-1544"/>
                    <a:pt x="47087" y="-1544"/>
                  </a:cubicBezTo>
                  <a:cubicBezTo>
                    <a:pt x="32555" y="-1544"/>
                    <a:pt x="20772" y="3515"/>
                    <a:pt x="11740" y="13633"/>
                  </a:cubicBezTo>
                  <a:cubicBezTo>
                    <a:pt x="2708" y="23771"/>
                    <a:pt x="-1809" y="37170"/>
                    <a:pt x="-1809" y="53828"/>
                  </a:cubicBezTo>
                  <a:lnTo>
                    <a:pt x="-1809" y="55130"/>
                  </a:lnTo>
                  <a:close/>
                  <a:moveTo>
                    <a:pt x="16658" y="52939"/>
                  </a:moveTo>
                  <a:cubicBezTo>
                    <a:pt x="16658" y="41043"/>
                    <a:pt x="19419" y="31487"/>
                    <a:pt x="24940" y="24269"/>
                  </a:cubicBezTo>
                  <a:cubicBezTo>
                    <a:pt x="30461" y="17051"/>
                    <a:pt x="37843" y="13442"/>
                    <a:pt x="47087" y="13442"/>
                  </a:cubicBezTo>
                  <a:cubicBezTo>
                    <a:pt x="56415" y="13442"/>
                    <a:pt x="63819" y="17093"/>
                    <a:pt x="69298" y="24396"/>
                  </a:cubicBezTo>
                  <a:cubicBezTo>
                    <a:pt x="74776" y="31719"/>
                    <a:pt x="77516" y="41964"/>
                    <a:pt x="77516" y="55130"/>
                  </a:cubicBezTo>
                  <a:cubicBezTo>
                    <a:pt x="77516" y="66899"/>
                    <a:pt x="74724" y="76434"/>
                    <a:pt x="69139" y="83737"/>
                  </a:cubicBezTo>
                  <a:cubicBezTo>
                    <a:pt x="63555" y="91060"/>
                    <a:pt x="56140" y="94722"/>
                    <a:pt x="46897" y="94722"/>
                  </a:cubicBezTo>
                  <a:cubicBezTo>
                    <a:pt x="37843" y="94722"/>
                    <a:pt x="30535" y="91113"/>
                    <a:pt x="24971" y="83895"/>
                  </a:cubicBezTo>
                  <a:cubicBezTo>
                    <a:pt x="19429" y="76699"/>
                    <a:pt x="16658" y="66380"/>
                    <a:pt x="16658" y="52939"/>
                  </a:cubicBezTo>
                  <a:close/>
                </a:path>
              </a:pathLst>
            </a:custGeom>
            <a:solidFill>
              <a:srgbClr val="000000"/>
            </a:solidFill>
            <a:ln w="32" cap="flat">
              <a:noFill/>
              <a:prstDash val="solid"/>
              <a:round/>
            </a:ln>
          </p:spPr>
          <p:txBody>
            <a:bodyPr rtlCol="0" anchor="ctr"/>
            <a:lstStyle/>
            <a:p>
              <a:endParaRPr lang="en-GB"/>
            </a:p>
          </p:txBody>
        </p:sp>
        <p:sp>
          <p:nvSpPr>
            <p:cNvPr id="429" name="Freeform: Shape 428">
              <a:extLst>
                <a:ext uri="{FF2B5EF4-FFF2-40B4-BE49-F238E27FC236}">
                  <a16:creationId xmlns:a16="http://schemas.microsoft.com/office/drawing/2014/main" id="{962CC9F8-57EC-A089-E5E3-9C1AAD2008CE}"/>
                </a:ext>
              </a:extLst>
            </p:cNvPr>
            <p:cNvSpPr/>
            <p:nvPr/>
          </p:nvSpPr>
          <p:spPr>
            <a:xfrm rot="-5400000" flipV="1">
              <a:off x="6319618" y="3637679"/>
              <a:ext cx="85257" cy="111347"/>
            </a:xfrm>
            <a:custGeom>
              <a:avLst/>
              <a:gdLst>
                <a:gd name="connsiteX0" fmla="*/ 65292 w 85257"/>
                <a:gd name="connsiteY0" fmla="*/ 28927 h 111347"/>
                <a:gd name="connsiteX1" fmla="*/ 59676 w 85257"/>
                <a:gd name="connsiteY1" fmla="*/ 40484 h 111347"/>
                <a:gd name="connsiteX2" fmla="*/ 40162 w 85257"/>
                <a:gd name="connsiteY2" fmla="*/ 47565 h 111347"/>
                <a:gd name="connsiteX3" fmla="*/ 18047 w 85257"/>
                <a:gd name="connsiteY3" fmla="*/ 54708 h 111347"/>
                <a:gd name="connsiteX4" fmla="*/ 5958 w 85257"/>
                <a:gd name="connsiteY4" fmla="*/ 64646 h 111347"/>
                <a:gd name="connsiteX5" fmla="*/ 2055 w 85257"/>
                <a:gd name="connsiteY5" fmla="*/ 78330 h 111347"/>
                <a:gd name="connsiteX6" fmla="*/ 13192 w 85257"/>
                <a:gd name="connsiteY6" fmla="*/ 100651 h 111347"/>
                <a:gd name="connsiteX7" fmla="*/ 41717 w 85257"/>
                <a:gd name="connsiteY7" fmla="*/ 109795 h 111347"/>
                <a:gd name="connsiteX8" fmla="*/ 71289 w 85257"/>
                <a:gd name="connsiteY8" fmla="*/ 100365 h 111347"/>
                <a:gd name="connsiteX9" fmla="*/ 82649 w 85257"/>
                <a:gd name="connsiteY9" fmla="*/ 76267 h 111347"/>
                <a:gd name="connsiteX10" fmla="*/ 64214 w 85257"/>
                <a:gd name="connsiteY10" fmla="*/ 76267 h 111347"/>
                <a:gd name="connsiteX11" fmla="*/ 57804 w 85257"/>
                <a:gd name="connsiteY11" fmla="*/ 89252 h 111347"/>
                <a:gd name="connsiteX12" fmla="*/ 41717 w 85257"/>
                <a:gd name="connsiteY12" fmla="*/ 94713 h 111347"/>
                <a:gd name="connsiteX13" fmla="*/ 26043 w 85257"/>
                <a:gd name="connsiteY13" fmla="*/ 90332 h 111347"/>
                <a:gd name="connsiteX14" fmla="*/ 20395 w 85257"/>
                <a:gd name="connsiteY14" fmla="*/ 78934 h 111347"/>
                <a:gd name="connsiteX15" fmla="*/ 25630 w 85257"/>
                <a:gd name="connsiteY15" fmla="*/ 68901 h 111347"/>
                <a:gd name="connsiteX16" fmla="*/ 44636 w 85257"/>
                <a:gd name="connsiteY16" fmla="*/ 62455 h 111347"/>
                <a:gd name="connsiteX17" fmla="*/ 66879 w 85257"/>
                <a:gd name="connsiteY17" fmla="*/ 55121 h 111347"/>
                <a:gd name="connsiteX18" fmla="*/ 79507 w 85257"/>
                <a:gd name="connsiteY18" fmla="*/ 44834 h 111347"/>
                <a:gd name="connsiteX19" fmla="*/ 83632 w 85257"/>
                <a:gd name="connsiteY19" fmla="*/ 30229 h 111347"/>
                <a:gd name="connsiteX20" fmla="*/ 72114 w 85257"/>
                <a:gd name="connsiteY20" fmla="*/ 7115 h 111347"/>
                <a:gd name="connsiteX21" fmla="*/ 42288 w 85257"/>
                <a:gd name="connsiteY21" fmla="*/ -1553 h 111347"/>
                <a:gd name="connsiteX22" fmla="*/ 19475 w 85257"/>
                <a:gd name="connsiteY22" fmla="*/ 3019 h 111347"/>
                <a:gd name="connsiteX23" fmla="*/ 3959 w 85257"/>
                <a:gd name="connsiteY23" fmla="*/ 15783 h 111347"/>
                <a:gd name="connsiteX24" fmla="*/ -1626 w 85257"/>
                <a:gd name="connsiteY24" fmla="*/ 33499 h 111347"/>
                <a:gd name="connsiteX25" fmla="*/ 16714 w 85257"/>
                <a:gd name="connsiteY25" fmla="*/ 33499 h 111347"/>
                <a:gd name="connsiteX26" fmla="*/ 24107 w 85257"/>
                <a:gd name="connsiteY26" fmla="*/ 18831 h 111347"/>
                <a:gd name="connsiteX27" fmla="*/ 42288 w 85257"/>
                <a:gd name="connsiteY27" fmla="*/ 13433 h 111347"/>
                <a:gd name="connsiteX28" fmla="*/ 58978 w 85257"/>
                <a:gd name="connsiteY28" fmla="*/ 17656 h 111347"/>
                <a:gd name="connsiteX29" fmla="*/ 65292 w 85257"/>
                <a:gd name="connsiteY29" fmla="*/ 2892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27"/>
                  </a:moveTo>
                  <a:cubicBezTo>
                    <a:pt x="65292" y="33880"/>
                    <a:pt x="63420" y="37733"/>
                    <a:pt x="59676" y="40484"/>
                  </a:cubicBezTo>
                  <a:cubicBezTo>
                    <a:pt x="55953" y="43236"/>
                    <a:pt x="49449" y="45596"/>
                    <a:pt x="40162" y="47565"/>
                  </a:cubicBezTo>
                  <a:cubicBezTo>
                    <a:pt x="30876" y="49554"/>
                    <a:pt x="23504" y="51936"/>
                    <a:pt x="18047" y="54708"/>
                  </a:cubicBezTo>
                  <a:cubicBezTo>
                    <a:pt x="12589" y="57502"/>
                    <a:pt x="8560" y="60815"/>
                    <a:pt x="5958" y="64646"/>
                  </a:cubicBezTo>
                  <a:cubicBezTo>
                    <a:pt x="3356" y="68477"/>
                    <a:pt x="2055" y="73039"/>
                    <a:pt x="2055" y="78330"/>
                  </a:cubicBezTo>
                  <a:cubicBezTo>
                    <a:pt x="2055" y="87136"/>
                    <a:pt x="5767" y="94576"/>
                    <a:pt x="13192" y="100651"/>
                  </a:cubicBezTo>
                  <a:cubicBezTo>
                    <a:pt x="20638" y="106747"/>
                    <a:pt x="30146" y="109795"/>
                    <a:pt x="41717" y="109795"/>
                  </a:cubicBezTo>
                  <a:cubicBezTo>
                    <a:pt x="53880" y="109795"/>
                    <a:pt x="63738" y="106651"/>
                    <a:pt x="71289" y="100365"/>
                  </a:cubicBezTo>
                  <a:cubicBezTo>
                    <a:pt x="78862" y="94078"/>
                    <a:pt x="82649" y="86046"/>
                    <a:pt x="82649" y="76267"/>
                  </a:cubicBezTo>
                  <a:lnTo>
                    <a:pt x="64214" y="76267"/>
                  </a:lnTo>
                  <a:cubicBezTo>
                    <a:pt x="64214" y="81283"/>
                    <a:pt x="62077" y="85612"/>
                    <a:pt x="57804" y="89252"/>
                  </a:cubicBezTo>
                  <a:cubicBezTo>
                    <a:pt x="53552" y="92893"/>
                    <a:pt x="48190" y="94713"/>
                    <a:pt x="41717" y="94713"/>
                  </a:cubicBezTo>
                  <a:cubicBezTo>
                    <a:pt x="35033" y="94713"/>
                    <a:pt x="29808" y="93253"/>
                    <a:pt x="26043" y="90332"/>
                  </a:cubicBezTo>
                  <a:cubicBezTo>
                    <a:pt x="22277" y="87432"/>
                    <a:pt x="20395" y="83633"/>
                    <a:pt x="20395" y="78934"/>
                  </a:cubicBezTo>
                  <a:cubicBezTo>
                    <a:pt x="20395" y="74510"/>
                    <a:pt x="22140" y="71165"/>
                    <a:pt x="25630" y="68901"/>
                  </a:cubicBezTo>
                  <a:cubicBezTo>
                    <a:pt x="29142" y="66657"/>
                    <a:pt x="35477" y="64509"/>
                    <a:pt x="44636" y="62455"/>
                  </a:cubicBezTo>
                  <a:cubicBezTo>
                    <a:pt x="53796" y="60402"/>
                    <a:pt x="61210" y="57957"/>
                    <a:pt x="66879" y="55121"/>
                  </a:cubicBezTo>
                  <a:cubicBezTo>
                    <a:pt x="72569" y="52285"/>
                    <a:pt x="76779" y="48856"/>
                    <a:pt x="79507" y="44834"/>
                  </a:cubicBezTo>
                  <a:cubicBezTo>
                    <a:pt x="82257" y="40834"/>
                    <a:pt x="83632" y="35965"/>
                    <a:pt x="83632" y="30229"/>
                  </a:cubicBezTo>
                  <a:cubicBezTo>
                    <a:pt x="83632" y="20619"/>
                    <a:pt x="79793" y="12915"/>
                    <a:pt x="72114" y="7115"/>
                  </a:cubicBezTo>
                  <a:cubicBezTo>
                    <a:pt x="64457" y="1337"/>
                    <a:pt x="54515" y="-1553"/>
                    <a:pt x="42288" y="-1553"/>
                  </a:cubicBezTo>
                  <a:cubicBezTo>
                    <a:pt x="33700" y="-1553"/>
                    <a:pt x="26096" y="-29"/>
                    <a:pt x="19475" y="3019"/>
                  </a:cubicBezTo>
                  <a:cubicBezTo>
                    <a:pt x="12875" y="6067"/>
                    <a:pt x="7703" y="10322"/>
                    <a:pt x="3959" y="15783"/>
                  </a:cubicBezTo>
                  <a:cubicBezTo>
                    <a:pt x="236" y="21244"/>
                    <a:pt x="-1626" y="27149"/>
                    <a:pt x="-1626" y="33499"/>
                  </a:cubicBezTo>
                  <a:lnTo>
                    <a:pt x="16714" y="33499"/>
                  </a:lnTo>
                  <a:cubicBezTo>
                    <a:pt x="17053" y="27340"/>
                    <a:pt x="19517" y="22450"/>
                    <a:pt x="24107" y="18831"/>
                  </a:cubicBezTo>
                  <a:cubicBezTo>
                    <a:pt x="28698" y="15233"/>
                    <a:pt x="34758" y="13433"/>
                    <a:pt x="42288" y="13433"/>
                  </a:cubicBezTo>
                  <a:cubicBezTo>
                    <a:pt x="49227" y="13433"/>
                    <a:pt x="54790" y="14841"/>
                    <a:pt x="58978" y="17656"/>
                  </a:cubicBezTo>
                  <a:cubicBezTo>
                    <a:pt x="63188" y="20471"/>
                    <a:pt x="65292" y="24228"/>
                    <a:pt x="65292" y="28927"/>
                  </a:cubicBezTo>
                  <a:close/>
                </a:path>
              </a:pathLst>
            </a:custGeom>
            <a:solidFill>
              <a:srgbClr val="000000"/>
            </a:solidFill>
            <a:ln w="32" cap="flat">
              <a:noFill/>
              <a:prstDash val="solid"/>
              <a:round/>
            </a:ln>
          </p:spPr>
          <p:txBody>
            <a:bodyPr rtlCol="0" anchor="ctr"/>
            <a:lstStyle/>
            <a:p>
              <a:endParaRPr lang="en-GB"/>
            </a:p>
          </p:txBody>
        </p:sp>
        <p:sp>
          <p:nvSpPr>
            <p:cNvPr id="430" name="Freeform: Shape 429">
              <a:extLst>
                <a:ext uri="{FF2B5EF4-FFF2-40B4-BE49-F238E27FC236}">
                  <a16:creationId xmlns:a16="http://schemas.microsoft.com/office/drawing/2014/main" id="{47C9195E-83A0-6007-F773-FE822C9AF0A8}"/>
                </a:ext>
              </a:extLst>
            </p:cNvPr>
            <p:cNvSpPr/>
            <p:nvPr/>
          </p:nvSpPr>
          <p:spPr>
            <a:xfrm rot="-5400000" flipV="1">
              <a:off x="6319618" y="3532904"/>
              <a:ext cx="85257" cy="111347"/>
            </a:xfrm>
            <a:custGeom>
              <a:avLst/>
              <a:gdLst>
                <a:gd name="connsiteX0" fmla="*/ 65292 w 85257"/>
                <a:gd name="connsiteY0" fmla="*/ 28919 h 111347"/>
                <a:gd name="connsiteX1" fmla="*/ 59676 w 85257"/>
                <a:gd name="connsiteY1" fmla="*/ 40476 h 111347"/>
                <a:gd name="connsiteX2" fmla="*/ 40162 w 85257"/>
                <a:gd name="connsiteY2" fmla="*/ 47556 h 111347"/>
                <a:gd name="connsiteX3" fmla="*/ 18047 w 85257"/>
                <a:gd name="connsiteY3" fmla="*/ 54700 h 111347"/>
                <a:gd name="connsiteX4" fmla="*/ 5958 w 85257"/>
                <a:gd name="connsiteY4" fmla="*/ 64638 h 111347"/>
                <a:gd name="connsiteX5" fmla="*/ 2055 w 85257"/>
                <a:gd name="connsiteY5" fmla="*/ 78322 h 111347"/>
                <a:gd name="connsiteX6" fmla="*/ 13192 w 85257"/>
                <a:gd name="connsiteY6" fmla="*/ 100642 h 111347"/>
                <a:gd name="connsiteX7" fmla="*/ 41717 w 85257"/>
                <a:gd name="connsiteY7" fmla="*/ 109786 h 111347"/>
                <a:gd name="connsiteX8" fmla="*/ 71289 w 85257"/>
                <a:gd name="connsiteY8" fmla="*/ 100357 h 111347"/>
                <a:gd name="connsiteX9" fmla="*/ 82649 w 85257"/>
                <a:gd name="connsiteY9" fmla="*/ 76258 h 111347"/>
                <a:gd name="connsiteX10" fmla="*/ 64214 w 85257"/>
                <a:gd name="connsiteY10" fmla="*/ 76258 h 111347"/>
                <a:gd name="connsiteX11" fmla="*/ 57804 w 85257"/>
                <a:gd name="connsiteY11" fmla="*/ 89244 h 111347"/>
                <a:gd name="connsiteX12" fmla="*/ 41717 w 85257"/>
                <a:gd name="connsiteY12" fmla="*/ 94705 h 111347"/>
                <a:gd name="connsiteX13" fmla="*/ 26043 w 85257"/>
                <a:gd name="connsiteY13" fmla="*/ 90324 h 111347"/>
                <a:gd name="connsiteX14" fmla="*/ 20395 w 85257"/>
                <a:gd name="connsiteY14" fmla="*/ 78925 h 111347"/>
                <a:gd name="connsiteX15" fmla="*/ 25630 w 85257"/>
                <a:gd name="connsiteY15" fmla="*/ 68892 h 111347"/>
                <a:gd name="connsiteX16" fmla="*/ 44636 w 85257"/>
                <a:gd name="connsiteY16" fmla="*/ 62447 h 111347"/>
                <a:gd name="connsiteX17" fmla="*/ 66879 w 85257"/>
                <a:gd name="connsiteY17" fmla="*/ 55113 h 111347"/>
                <a:gd name="connsiteX18" fmla="*/ 79507 w 85257"/>
                <a:gd name="connsiteY18" fmla="*/ 44826 h 111347"/>
                <a:gd name="connsiteX19" fmla="*/ 83632 w 85257"/>
                <a:gd name="connsiteY19" fmla="*/ 30221 h 111347"/>
                <a:gd name="connsiteX20" fmla="*/ 72114 w 85257"/>
                <a:gd name="connsiteY20" fmla="*/ 7107 h 111347"/>
                <a:gd name="connsiteX21" fmla="*/ 42288 w 85257"/>
                <a:gd name="connsiteY21" fmla="*/ -1561 h 111347"/>
                <a:gd name="connsiteX22" fmla="*/ 19475 w 85257"/>
                <a:gd name="connsiteY22" fmla="*/ 3011 h 111347"/>
                <a:gd name="connsiteX23" fmla="*/ 3959 w 85257"/>
                <a:gd name="connsiteY23" fmla="*/ 15775 h 111347"/>
                <a:gd name="connsiteX24" fmla="*/ -1626 w 85257"/>
                <a:gd name="connsiteY24" fmla="*/ 33491 h 111347"/>
                <a:gd name="connsiteX25" fmla="*/ 16714 w 85257"/>
                <a:gd name="connsiteY25" fmla="*/ 33491 h 111347"/>
                <a:gd name="connsiteX26" fmla="*/ 24107 w 85257"/>
                <a:gd name="connsiteY26" fmla="*/ 18823 h 111347"/>
                <a:gd name="connsiteX27" fmla="*/ 42288 w 85257"/>
                <a:gd name="connsiteY27" fmla="*/ 13425 h 111347"/>
                <a:gd name="connsiteX28" fmla="*/ 58978 w 85257"/>
                <a:gd name="connsiteY28" fmla="*/ 17648 h 111347"/>
                <a:gd name="connsiteX29" fmla="*/ 65292 w 85257"/>
                <a:gd name="connsiteY29" fmla="*/ 28919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292" y="28919"/>
                  </a:moveTo>
                  <a:cubicBezTo>
                    <a:pt x="65292" y="33872"/>
                    <a:pt x="63420" y="37724"/>
                    <a:pt x="59676" y="40476"/>
                  </a:cubicBezTo>
                  <a:cubicBezTo>
                    <a:pt x="55953" y="43228"/>
                    <a:pt x="49449" y="45588"/>
                    <a:pt x="40162" y="47556"/>
                  </a:cubicBezTo>
                  <a:cubicBezTo>
                    <a:pt x="30876" y="49546"/>
                    <a:pt x="23504" y="51927"/>
                    <a:pt x="18047" y="54700"/>
                  </a:cubicBezTo>
                  <a:cubicBezTo>
                    <a:pt x="12589" y="57494"/>
                    <a:pt x="8560" y="60807"/>
                    <a:pt x="5958" y="64638"/>
                  </a:cubicBezTo>
                  <a:cubicBezTo>
                    <a:pt x="3356" y="68469"/>
                    <a:pt x="2055" y="73030"/>
                    <a:pt x="2055" y="78322"/>
                  </a:cubicBezTo>
                  <a:cubicBezTo>
                    <a:pt x="2055" y="87127"/>
                    <a:pt x="5767" y="94568"/>
                    <a:pt x="13192" y="100642"/>
                  </a:cubicBezTo>
                  <a:cubicBezTo>
                    <a:pt x="20638" y="106738"/>
                    <a:pt x="30146" y="109786"/>
                    <a:pt x="41717" y="109786"/>
                  </a:cubicBezTo>
                  <a:cubicBezTo>
                    <a:pt x="53880" y="109786"/>
                    <a:pt x="63738" y="106643"/>
                    <a:pt x="71289" y="100357"/>
                  </a:cubicBezTo>
                  <a:cubicBezTo>
                    <a:pt x="78862" y="94070"/>
                    <a:pt x="82649" y="86037"/>
                    <a:pt x="82649" y="76258"/>
                  </a:cubicBezTo>
                  <a:lnTo>
                    <a:pt x="64214" y="76258"/>
                  </a:lnTo>
                  <a:cubicBezTo>
                    <a:pt x="64214" y="81275"/>
                    <a:pt x="62077" y="85603"/>
                    <a:pt x="57804" y="89244"/>
                  </a:cubicBezTo>
                  <a:cubicBezTo>
                    <a:pt x="53552" y="92885"/>
                    <a:pt x="48190" y="94705"/>
                    <a:pt x="41717" y="94705"/>
                  </a:cubicBezTo>
                  <a:cubicBezTo>
                    <a:pt x="35033" y="94705"/>
                    <a:pt x="29808" y="93245"/>
                    <a:pt x="26043" y="90324"/>
                  </a:cubicBezTo>
                  <a:cubicBezTo>
                    <a:pt x="22277" y="87424"/>
                    <a:pt x="20395" y="83624"/>
                    <a:pt x="20395" y="78925"/>
                  </a:cubicBezTo>
                  <a:cubicBezTo>
                    <a:pt x="20395" y="74502"/>
                    <a:pt x="22140" y="71157"/>
                    <a:pt x="25630" y="68892"/>
                  </a:cubicBezTo>
                  <a:cubicBezTo>
                    <a:pt x="29142" y="66649"/>
                    <a:pt x="35477" y="64500"/>
                    <a:pt x="44636" y="62447"/>
                  </a:cubicBezTo>
                  <a:cubicBezTo>
                    <a:pt x="53796" y="60394"/>
                    <a:pt x="61210" y="57949"/>
                    <a:pt x="66879" y="55113"/>
                  </a:cubicBezTo>
                  <a:cubicBezTo>
                    <a:pt x="72569" y="52277"/>
                    <a:pt x="76779" y="48848"/>
                    <a:pt x="79507" y="44826"/>
                  </a:cubicBezTo>
                  <a:cubicBezTo>
                    <a:pt x="82257" y="40825"/>
                    <a:pt x="83632" y="35957"/>
                    <a:pt x="83632" y="30221"/>
                  </a:cubicBezTo>
                  <a:cubicBezTo>
                    <a:pt x="83632" y="20611"/>
                    <a:pt x="79793" y="12907"/>
                    <a:pt x="72114" y="7107"/>
                  </a:cubicBezTo>
                  <a:cubicBezTo>
                    <a:pt x="64457" y="1328"/>
                    <a:pt x="54515" y="-1561"/>
                    <a:pt x="42288" y="-1561"/>
                  </a:cubicBezTo>
                  <a:cubicBezTo>
                    <a:pt x="33700" y="-1561"/>
                    <a:pt x="26096" y="-37"/>
                    <a:pt x="19475" y="3011"/>
                  </a:cubicBezTo>
                  <a:cubicBezTo>
                    <a:pt x="12875" y="6059"/>
                    <a:pt x="7703" y="10314"/>
                    <a:pt x="3959" y="15775"/>
                  </a:cubicBezTo>
                  <a:cubicBezTo>
                    <a:pt x="236" y="21236"/>
                    <a:pt x="-1626" y="27141"/>
                    <a:pt x="-1626" y="33491"/>
                  </a:cubicBezTo>
                  <a:lnTo>
                    <a:pt x="16714" y="33491"/>
                  </a:lnTo>
                  <a:cubicBezTo>
                    <a:pt x="17053" y="27332"/>
                    <a:pt x="19517" y="22442"/>
                    <a:pt x="24107" y="18823"/>
                  </a:cubicBezTo>
                  <a:cubicBezTo>
                    <a:pt x="28698" y="15224"/>
                    <a:pt x="34758" y="13425"/>
                    <a:pt x="42288" y="13425"/>
                  </a:cubicBezTo>
                  <a:cubicBezTo>
                    <a:pt x="49227" y="13425"/>
                    <a:pt x="54790" y="14833"/>
                    <a:pt x="58978" y="17648"/>
                  </a:cubicBezTo>
                  <a:cubicBezTo>
                    <a:pt x="63188" y="20463"/>
                    <a:pt x="65292" y="24220"/>
                    <a:pt x="65292" y="28919"/>
                  </a:cubicBezTo>
                  <a:close/>
                </a:path>
              </a:pathLst>
            </a:custGeom>
            <a:solidFill>
              <a:srgbClr val="000000"/>
            </a:solidFill>
            <a:ln w="32" cap="flat">
              <a:noFill/>
              <a:prstDash val="solid"/>
              <a:round/>
            </a:ln>
          </p:spPr>
          <p:txBody>
            <a:bodyPr rtlCol="0" anchor="ctr"/>
            <a:lstStyle/>
            <a:p>
              <a:endParaRPr lang="en-GB"/>
            </a:p>
          </p:txBody>
        </p:sp>
      </p:grpSp>
      <p:grpSp>
        <p:nvGrpSpPr>
          <p:cNvPr id="431" name="Graphic 410">
            <a:extLst>
              <a:ext uri="{FF2B5EF4-FFF2-40B4-BE49-F238E27FC236}">
                <a16:creationId xmlns:a16="http://schemas.microsoft.com/office/drawing/2014/main" id="{6A893A2B-7B00-13FE-84F2-41866EDB1B14}"/>
              </a:ext>
            </a:extLst>
          </p:cNvPr>
          <p:cNvGrpSpPr/>
          <p:nvPr/>
        </p:nvGrpSpPr>
        <p:grpSpPr>
          <a:xfrm>
            <a:off x="6815189" y="2422562"/>
            <a:ext cx="4196624" cy="2874991"/>
            <a:chOff x="6675850" y="2422562"/>
            <a:chExt cx="4196624" cy="2874991"/>
          </a:xfrm>
        </p:grpSpPr>
        <p:sp>
          <p:nvSpPr>
            <p:cNvPr id="432" name="Freeform: Shape 431">
              <a:extLst>
                <a:ext uri="{FF2B5EF4-FFF2-40B4-BE49-F238E27FC236}">
                  <a16:creationId xmlns:a16="http://schemas.microsoft.com/office/drawing/2014/main" id="{291BF038-A479-ADA8-B00E-9FC49593DB5B}"/>
                </a:ext>
              </a:extLst>
            </p:cNvPr>
            <p:cNvSpPr/>
            <p:nvPr/>
          </p:nvSpPr>
          <p:spPr>
            <a:xfrm>
              <a:off x="6713925" y="2460662"/>
              <a:ext cx="4120473" cy="2798791"/>
            </a:xfrm>
            <a:custGeom>
              <a:avLst/>
              <a:gdLst>
                <a:gd name="connsiteX0" fmla="*/ 0 w 4120473"/>
                <a:gd name="connsiteY0" fmla="*/ 66072 h 2798791"/>
                <a:gd name="connsiteX1" fmla="*/ 46297 w 4120473"/>
                <a:gd name="connsiteY1" fmla="*/ 176362 h 2798791"/>
                <a:gd name="connsiteX2" fmla="*/ 92595 w 4120473"/>
                <a:gd name="connsiteY2" fmla="*/ 0 h 2798791"/>
                <a:gd name="connsiteX3" fmla="*/ 138892 w 4120473"/>
                <a:gd name="connsiteY3" fmla="*/ 485408 h 2798791"/>
                <a:gd name="connsiteX4" fmla="*/ 185190 w 4120473"/>
                <a:gd name="connsiteY4" fmla="*/ 493504 h 2798791"/>
                <a:gd name="connsiteX5" fmla="*/ 231487 w 4120473"/>
                <a:gd name="connsiteY5" fmla="*/ 748637 h 2798791"/>
                <a:gd name="connsiteX6" fmla="*/ 277785 w 4120473"/>
                <a:gd name="connsiteY6" fmla="*/ 1203240 h 2798791"/>
                <a:gd name="connsiteX7" fmla="*/ 324083 w 4120473"/>
                <a:gd name="connsiteY7" fmla="*/ 1044134 h 2798791"/>
                <a:gd name="connsiteX8" fmla="*/ 370381 w 4120473"/>
                <a:gd name="connsiteY8" fmla="*/ 1379567 h 2798791"/>
                <a:gd name="connsiteX9" fmla="*/ 416678 w 4120473"/>
                <a:gd name="connsiteY9" fmla="*/ 1489092 h 2798791"/>
                <a:gd name="connsiteX10" fmla="*/ 462976 w 4120473"/>
                <a:gd name="connsiteY10" fmla="*/ 1480849 h 2798791"/>
                <a:gd name="connsiteX11" fmla="*/ 509273 w 4120473"/>
                <a:gd name="connsiteY11" fmla="*/ 1972708 h 2798791"/>
                <a:gd name="connsiteX12" fmla="*/ 555571 w 4120473"/>
                <a:gd name="connsiteY12" fmla="*/ 1370753 h 2798791"/>
                <a:gd name="connsiteX13" fmla="*/ 601868 w 4120473"/>
                <a:gd name="connsiteY13" fmla="*/ 1905232 h 2798791"/>
                <a:gd name="connsiteX14" fmla="*/ 648165 w 4120473"/>
                <a:gd name="connsiteY14" fmla="*/ 1549277 h 2798791"/>
                <a:gd name="connsiteX15" fmla="*/ 694463 w 4120473"/>
                <a:gd name="connsiteY15" fmla="*/ 1820206 h 2798791"/>
                <a:gd name="connsiteX16" fmla="*/ 740765 w 4120473"/>
                <a:gd name="connsiteY16" fmla="*/ 1520715 h 2798791"/>
                <a:gd name="connsiteX17" fmla="*/ 787053 w 4120473"/>
                <a:gd name="connsiteY17" fmla="*/ 2112357 h 2798791"/>
                <a:gd name="connsiteX18" fmla="*/ 833353 w 4120473"/>
                <a:gd name="connsiteY18" fmla="*/ 2064681 h 2798791"/>
                <a:gd name="connsiteX19" fmla="*/ 879653 w 4120473"/>
                <a:gd name="connsiteY19" fmla="*/ 1937529 h 2798791"/>
                <a:gd name="connsiteX20" fmla="*/ 925953 w 4120473"/>
                <a:gd name="connsiteY20" fmla="*/ 2604850 h 2798791"/>
                <a:gd name="connsiteX21" fmla="*/ 972253 w 4120473"/>
                <a:gd name="connsiteY21" fmla="*/ 1874537 h 2798791"/>
                <a:gd name="connsiteX22" fmla="*/ 1018540 w 4120473"/>
                <a:gd name="connsiteY22" fmla="*/ 1721298 h 2798791"/>
                <a:gd name="connsiteX23" fmla="*/ 1064840 w 4120473"/>
                <a:gd name="connsiteY23" fmla="*/ 1847359 h 2798791"/>
                <a:gd name="connsiteX24" fmla="*/ 1111140 w 4120473"/>
                <a:gd name="connsiteY24" fmla="*/ 1960351 h 2798791"/>
                <a:gd name="connsiteX25" fmla="*/ 1157440 w 4120473"/>
                <a:gd name="connsiteY25" fmla="*/ 2203301 h 2798791"/>
                <a:gd name="connsiteX26" fmla="*/ 1203740 w 4120473"/>
                <a:gd name="connsiteY26" fmla="*/ 1862560 h 2798791"/>
                <a:gd name="connsiteX27" fmla="*/ 1250027 w 4120473"/>
                <a:gd name="connsiteY27" fmla="*/ 1928791 h 2798791"/>
                <a:gd name="connsiteX28" fmla="*/ 1296327 w 4120473"/>
                <a:gd name="connsiteY28" fmla="*/ 2111823 h 2798791"/>
                <a:gd name="connsiteX29" fmla="*/ 1342627 w 4120473"/>
                <a:gd name="connsiteY29" fmla="*/ 2220066 h 2798791"/>
                <a:gd name="connsiteX30" fmla="*/ 1388927 w 4120473"/>
                <a:gd name="connsiteY30" fmla="*/ 2321932 h 2798791"/>
                <a:gd name="connsiteX31" fmla="*/ 1435227 w 4120473"/>
                <a:gd name="connsiteY31" fmla="*/ 2548043 h 2798791"/>
                <a:gd name="connsiteX32" fmla="*/ 1481514 w 4120473"/>
                <a:gd name="connsiteY32" fmla="*/ 1942456 h 2798791"/>
                <a:gd name="connsiteX33" fmla="*/ 1527814 w 4120473"/>
                <a:gd name="connsiteY33" fmla="*/ 2798792 h 2798791"/>
                <a:gd name="connsiteX34" fmla="*/ 1574114 w 4120473"/>
                <a:gd name="connsiteY34" fmla="*/ 2355105 h 2798791"/>
                <a:gd name="connsiteX35" fmla="*/ 1620414 w 4120473"/>
                <a:gd name="connsiteY35" fmla="*/ 2227381 h 2798791"/>
                <a:gd name="connsiteX36" fmla="*/ 1666714 w 4120473"/>
                <a:gd name="connsiteY36" fmla="*/ 2058814 h 2798791"/>
                <a:gd name="connsiteX37" fmla="*/ 1713002 w 4120473"/>
                <a:gd name="connsiteY37" fmla="*/ 1838164 h 2798791"/>
                <a:gd name="connsiteX38" fmla="*/ 1759301 w 4120473"/>
                <a:gd name="connsiteY38" fmla="*/ 2034277 h 2798791"/>
                <a:gd name="connsiteX39" fmla="*/ 1805602 w 4120473"/>
                <a:gd name="connsiteY39" fmla="*/ 2359004 h 2798791"/>
                <a:gd name="connsiteX40" fmla="*/ 1851901 w 4120473"/>
                <a:gd name="connsiteY40" fmla="*/ 2107569 h 2798791"/>
                <a:gd name="connsiteX41" fmla="*/ 1898201 w 4120473"/>
                <a:gd name="connsiteY41" fmla="*/ 2607657 h 2798791"/>
                <a:gd name="connsiteX42" fmla="*/ 1944489 w 4120473"/>
                <a:gd name="connsiteY42" fmla="*/ 1937846 h 2798791"/>
                <a:gd name="connsiteX43" fmla="*/ 1990789 w 4120473"/>
                <a:gd name="connsiteY43" fmla="*/ 2336575 h 2798791"/>
                <a:gd name="connsiteX44" fmla="*/ 2037089 w 4120473"/>
                <a:gd name="connsiteY44" fmla="*/ 2467931 h 2798791"/>
                <a:gd name="connsiteX45" fmla="*/ 2083389 w 4120473"/>
                <a:gd name="connsiteY45" fmla="*/ 2461150 h 2798791"/>
                <a:gd name="connsiteX46" fmla="*/ 2129689 w 4120473"/>
                <a:gd name="connsiteY46" fmla="*/ 2318516 h 2798791"/>
                <a:gd name="connsiteX47" fmla="*/ 2175989 w 4120473"/>
                <a:gd name="connsiteY47" fmla="*/ 2402831 h 2798791"/>
                <a:gd name="connsiteX48" fmla="*/ 2222276 w 4120473"/>
                <a:gd name="connsiteY48" fmla="*/ 1733922 h 2798791"/>
                <a:gd name="connsiteX49" fmla="*/ 2268576 w 4120473"/>
                <a:gd name="connsiteY49" fmla="*/ 2486689 h 2798791"/>
                <a:gd name="connsiteX50" fmla="*/ 2314876 w 4120473"/>
                <a:gd name="connsiteY50" fmla="*/ 2300177 h 2798791"/>
                <a:gd name="connsiteX51" fmla="*/ 2361176 w 4120473"/>
                <a:gd name="connsiteY51" fmla="*/ 2302285 h 2798791"/>
                <a:gd name="connsiteX52" fmla="*/ 2407476 w 4120473"/>
                <a:gd name="connsiteY52" fmla="*/ 2303086 h 2798791"/>
                <a:gd name="connsiteX53" fmla="*/ 2453763 w 4120473"/>
                <a:gd name="connsiteY53" fmla="*/ 2297091 h 2798791"/>
                <a:gd name="connsiteX54" fmla="*/ 2500063 w 4120473"/>
                <a:gd name="connsiteY54" fmla="*/ 2431927 h 2798791"/>
                <a:gd name="connsiteX55" fmla="*/ 2546363 w 4120473"/>
                <a:gd name="connsiteY55" fmla="*/ 2457987 h 2798791"/>
                <a:gd name="connsiteX56" fmla="*/ 2592663 w 4120473"/>
                <a:gd name="connsiteY56" fmla="*/ 2528180 h 2798791"/>
                <a:gd name="connsiteX57" fmla="*/ 2638963 w 4120473"/>
                <a:gd name="connsiteY57" fmla="*/ 2685089 h 2798791"/>
                <a:gd name="connsiteX58" fmla="*/ 2685250 w 4120473"/>
                <a:gd name="connsiteY58" fmla="*/ 2259664 h 2798791"/>
                <a:gd name="connsiteX59" fmla="*/ 2731550 w 4120473"/>
                <a:gd name="connsiteY59" fmla="*/ 2068161 h 2798791"/>
                <a:gd name="connsiteX60" fmla="*/ 2777850 w 4120473"/>
                <a:gd name="connsiteY60" fmla="*/ 2450139 h 2798791"/>
                <a:gd name="connsiteX61" fmla="*/ 2824150 w 4120473"/>
                <a:gd name="connsiteY61" fmla="*/ 2454330 h 2798791"/>
                <a:gd name="connsiteX62" fmla="*/ 2870450 w 4120473"/>
                <a:gd name="connsiteY62" fmla="*/ 2394119 h 2798791"/>
                <a:gd name="connsiteX63" fmla="*/ 2916737 w 4120473"/>
                <a:gd name="connsiteY63" fmla="*/ 2430390 h 2798791"/>
                <a:gd name="connsiteX64" fmla="*/ 2963037 w 4120473"/>
                <a:gd name="connsiteY64" fmla="*/ 2674370 h 2798791"/>
                <a:gd name="connsiteX65" fmla="*/ 3009338 w 4120473"/>
                <a:gd name="connsiteY65" fmla="*/ 1974651 h 2798791"/>
                <a:gd name="connsiteX66" fmla="*/ 3055637 w 4120473"/>
                <a:gd name="connsiteY66" fmla="*/ 2206223 h 2798791"/>
                <a:gd name="connsiteX67" fmla="*/ 3101937 w 4120473"/>
                <a:gd name="connsiteY67" fmla="*/ 2493878 h 2798791"/>
                <a:gd name="connsiteX68" fmla="*/ 3148225 w 4120473"/>
                <a:gd name="connsiteY68" fmla="*/ 2241960 h 2798791"/>
                <a:gd name="connsiteX69" fmla="*/ 3194525 w 4120473"/>
                <a:gd name="connsiteY69" fmla="*/ 2425882 h 2798791"/>
                <a:gd name="connsiteX70" fmla="*/ 3240825 w 4120473"/>
                <a:gd name="connsiteY70" fmla="*/ 2369316 h 2798791"/>
                <a:gd name="connsiteX71" fmla="*/ 3287125 w 4120473"/>
                <a:gd name="connsiteY71" fmla="*/ 2225615 h 2798791"/>
                <a:gd name="connsiteX72" fmla="*/ 3333425 w 4120473"/>
                <a:gd name="connsiteY72" fmla="*/ 2078537 h 2798791"/>
                <a:gd name="connsiteX73" fmla="*/ 3379712 w 4120473"/>
                <a:gd name="connsiteY73" fmla="*/ 1937071 h 2798791"/>
                <a:gd name="connsiteX74" fmla="*/ 3426012 w 4120473"/>
                <a:gd name="connsiteY74" fmla="*/ 1891072 h 2798791"/>
                <a:gd name="connsiteX75" fmla="*/ 3472312 w 4120473"/>
                <a:gd name="connsiteY75" fmla="*/ 2379031 h 2798791"/>
                <a:gd name="connsiteX76" fmla="*/ 3518612 w 4120473"/>
                <a:gd name="connsiteY76" fmla="*/ 2441769 h 2798791"/>
                <a:gd name="connsiteX77" fmla="*/ 3564912 w 4120473"/>
                <a:gd name="connsiteY77" fmla="*/ 2292087 h 2798791"/>
                <a:gd name="connsiteX78" fmla="*/ 3611199 w 4120473"/>
                <a:gd name="connsiteY78" fmla="*/ 2284950 h 2798791"/>
                <a:gd name="connsiteX79" fmla="*/ 3657499 w 4120473"/>
                <a:gd name="connsiteY79" fmla="*/ 2500494 h 2798791"/>
                <a:gd name="connsiteX80" fmla="*/ 3703799 w 4120473"/>
                <a:gd name="connsiteY80" fmla="*/ 2472110 h 2798791"/>
                <a:gd name="connsiteX81" fmla="*/ 3750099 w 4120473"/>
                <a:gd name="connsiteY81" fmla="*/ 2113932 h 2798791"/>
                <a:gd name="connsiteX82" fmla="*/ 3796399 w 4120473"/>
                <a:gd name="connsiteY82" fmla="*/ 1906960 h 2798791"/>
                <a:gd name="connsiteX83" fmla="*/ 3842686 w 4120473"/>
                <a:gd name="connsiteY83" fmla="*/ 2373774 h 2798791"/>
                <a:gd name="connsiteX84" fmla="*/ 3888986 w 4120473"/>
                <a:gd name="connsiteY84" fmla="*/ 2479095 h 2798791"/>
                <a:gd name="connsiteX85" fmla="*/ 3935286 w 4120473"/>
                <a:gd name="connsiteY85" fmla="*/ 2388023 h 2798791"/>
                <a:gd name="connsiteX86" fmla="*/ 3981586 w 4120473"/>
                <a:gd name="connsiteY86" fmla="*/ 2565874 h 2798791"/>
                <a:gd name="connsiteX87" fmla="*/ 4027886 w 4120473"/>
                <a:gd name="connsiteY87" fmla="*/ 2385432 h 2798791"/>
                <a:gd name="connsiteX88" fmla="*/ 4074173 w 4120473"/>
                <a:gd name="connsiteY88" fmla="*/ 2211734 h 2798791"/>
                <a:gd name="connsiteX89" fmla="*/ 4120474 w 4120473"/>
                <a:gd name="connsiteY89" fmla="*/ 2337617 h 279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4120473" h="2798791">
                  <a:moveTo>
                    <a:pt x="0" y="66072"/>
                  </a:moveTo>
                  <a:lnTo>
                    <a:pt x="46297" y="176362"/>
                  </a:lnTo>
                  <a:lnTo>
                    <a:pt x="92595" y="0"/>
                  </a:lnTo>
                  <a:lnTo>
                    <a:pt x="138892" y="485408"/>
                  </a:lnTo>
                  <a:lnTo>
                    <a:pt x="185190" y="493504"/>
                  </a:lnTo>
                  <a:lnTo>
                    <a:pt x="231487" y="748637"/>
                  </a:lnTo>
                  <a:lnTo>
                    <a:pt x="277785" y="1203240"/>
                  </a:lnTo>
                  <a:lnTo>
                    <a:pt x="324083" y="1044134"/>
                  </a:lnTo>
                  <a:lnTo>
                    <a:pt x="370381" y="1379567"/>
                  </a:lnTo>
                  <a:lnTo>
                    <a:pt x="416678" y="1489092"/>
                  </a:lnTo>
                  <a:lnTo>
                    <a:pt x="462976" y="1480849"/>
                  </a:lnTo>
                  <a:lnTo>
                    <a:pt x="509273" y="1972708"/>
                  </a:lnTo>
                  <a:lnTo>
                    <a:pt x="555571" y="1370753"/>
                  </a:lnTo>
                  <a:lnTo>
                    <a:pt x="601868" y="1905232"/>
                  </a:lnTo>
                  <a:lnTo>
                    <a:pt x="648165" y="1549277"/>
                  </a:lnTo>
                  <a:lnTo>
                    <a:pt x="694463" y="1820206"/>
                  </a:lnTo>
                  <a:lnTo>
                    <a:pt x="740765" y="1520715"/>
                  </a:lnTo>
                  <a:lnTo>
                    <a:pt x="787053" y="2112357"/>
                  </a:lnTo>
                  <a:lnTo>
                    <a:pt x="833353" y="2064681"/>
                  </a:lnTo>
                  <a:lnTo>
                    <a:pt x="879653" y="1937529"/>
                  </a:lnTo>
                  <a:lnTo>
                    <a:pt x="925953" y="2604850"/>
                  </a:lnTo>
                  <a:lnTo>
                    <a:pt x="972253" y="1874537"/>
                  </a:lnTo>
                  <a:lnTo>
                    <a:pt x="1018540" y="1721298"/>
                  </a:lnTo>
                  <a:lnTo>
                    <a:pt x="1064840" y="1847359"/>
                  </a:lnTo>
                  <a:lnTo>
                    <a:pt x="1111140" y="1960351"/>
                  </a:lnTo>
                  <a:lnTo>
                    <a:pt x="1157440" y="2203301"/>
                  </a:lnTo>
                  <a:lnTo>
                    <a:pt x="1203740" y="1862560"/>
                  </a:lnTo>
                  <a:lnTo>
                    <a:pt x="1250027" y="1928791"/>
                  </a:lnTo>
                  <a:lnTo>
                    <a:pt x="1296327" y="2111823"/>
                  </a:lnTo>
                  <a:lnTo>
                    <a:pt x="1342627" y="2220066"/>
                  </a:lnTo>
                  <a:lnTo>
                    <a:pt x="1388927" y="2321932"/>
                  </a:lnTo>
                  <a:lnTo>
                    <a:pt x="1435227" y="2548043"/>
                  </a:lnTo>
                  <a:lnTo>
                    <a:pt x="1481514" y="1942456"/>
                  </a:lnTo>
                  <a:lnTo>
                    <a:pt x="1527814" y="2798792"/>
                  </a:lnTo>
                  <a:lnTo>
                    <a:pt x="1574114" y="2355105"/>
                  </a:lnTo>
                  <a:lnTo>
                    <a:pt x="1620414" y="2227381"/>
                  </a:lnTo>
                  <a:lnTo>
                    <a:pt x="1666714" y="2058814"/>
                  </a:lnTo>
                  <a:lnTo>
                    <a:pt x="1713002" y="1838164"/>
                  </a:lnTo>
                  <a:lnTo>
                    <a:pt x="1759301" y="2034277"/>
                  </a:lnTo>
                  <a:lnTo>
                    <a:pt x="1805602" y="2359004"/>
                  </a:lnTo>
                  <a:lnTo>
                    <a:pt x="1851901" y="2107569"/>
                  </a:lnTo>
                  <a:lnTo>
                    <a:pt x="1898201" y="2607657"/>
                  </a:lnTo>
                  <a:lnTo>
                    <a:pt x="1944489" y="1937846"/>
                  </a:lnTo>
                  <a:lnTo>
                    <a:pt x="1990789" y="2336575"/>
                  </a:lnTo>
                  <a:lnTo>
                    <a:pt x="2037089" y="2467931"/>
                  </a:lnTo>
                  <a:lnTo>
                    <a:pt x="2083389" y="2461150"/>
                  </a:lnTo>
                  <a:lnTo>
                    <a:pt x="2129689" y="2318516"/>
                  </a:lnTo>
                  <a:lnTo>
                    <a:pt x="2175989" y="2402831"/>
                  </a:lnTo>
                  <a:lnTo>
                    <a:pt x="2222276" y="1733922"/>
                  </a:lnTo>
                  <a:lnTo>
                    <a:pt x="2268576" y="2486689"/>
                  </a:lnTo>
                  <a:lnTo>
                    <a:pt x="2314876" y="2300177"/>
                  </a:lnTo>
                  <a:lnTo>
                    <a:pt x="2361176" y="2302285"/>
                  </a:lnTo>
                  <a:lnTo>
                    <a:pt x="2407476" y="2303086"/>
                  </a:lnTo>
                  <a:lnTo>
                    <a:pt x="2453763" y="2297091"/>
                  </a:lnTo>
                  <a:lnTo>
                    <a:pt x="2500063" y="2431927"/>
                  </a:lnTo>
                  <a:lnTo>
                    <a:pt x="2546363" y="2457987"/>
                  </a:lnTo>
                  <a:lnTo>
                    <a:pt x="2592663" y="2528180"/>
                  </a:lnTo>
                  <a:lnTo>
                    <a:pt x="2638963" y="2685089"/>
                  </a:lnTo>
                  <a:lnTo>
                    <a:pt x="2685250" y="2259664"/>
                  </a:lnTo>
                  <a:lnTo>
                    <a:pt x="2731550" y="2068161"/>
                  </a:lnTo>
                  <a:lnTo>
                    <a:pt x="2777850" y="2450139"/>
                  </a:lnTo>
                  <a:lnTo>
                    <a:pt x="2824150" y="2454330"/>
                  </a:lnTo>
                  <a:lnTo>
                    <a:pt x="2870450" y="2394119"/>
                  </a:lnTo>
                  <a:lnTo>
                    <a:pt x="2916737" y="2430390"/>
                  </a:lnTo>
                  <a:lnTo>
                    <a:pt x="2963037" y="2674370"/>
                  </a:lnTo>
                  <a:lnTo>
                    <a:pt x="3009338" y="1974651"/>
                  </a:lnTo>
                  <a:lnTo>
                    <a:pt x="3055637" y="2206223"/>
                  </a:lnTo>
                  <a:lnTo>
                    <a:pt x="3101937" y="2493878"/>
                  </a:lnTo>
                  <a:lnTo>
                    <a:pt x="3148225" y="2241960"/>
                  </a:lnTo>
                  <a:lnTo>
                    <a:pt x="3194525" y="2425882"/>
                  </a:lnTo>
                  <a:lnTo>
                    <a:pt x="3240825" y="2369316"/>
                  </a:lnTo>
                  <a:lnTo>
                    <a:pt x="3287125" y="2225615"/>
                  </a:lnTo>
                  <a:lnTo>
                    <a:pt x="3333425" y="2078537"/>
                  </a:lnTo>
                  <a:lnTo>
                    <a:pt x="3379712" y="1937071"/>
                  </a:lnTo>
                  <a:lnTo>
                    <a:pt x="3426012" y="1891072"/>
                  </a:lnTo>
                  <a:lnTo>
                    <a:pt x="3472312" y="2379031"/>
                  </a:lnTo>
                  <a:lnTo>
                    <a:pt x="3518612" y="2441769"/>
                  </a:lnTo>
                  <a:lnTo>
                    <a:pt x="3564912" y="2292087"/>
                  </a:lnTo>
                  <a:lnTo>
                    <a:pt x="3611199" y="2284950"/>
                  </a:lnTo>
                  <a:lnTo>
                    <a:pt x="3657499" y="2500494"/>
                  </a:lnTo>
                  <a:lnTo>
                    <a:pt x="3703799" y="2472110"/>
                  </a:lnTo>
                  <a:lnTo>
                    <a:pt x="3750099" y="2113932"/>
                  </a:lnTo>
                  <a:lnTo>
                    <a:pt x="3796399" y="1906960"/>
                  </a:lnTo>
                  <a:lnTo>
                    <a:pt x="3842686" y="2373774"/>
                  </a:lnTo>
                  <a:lnTo>
                    <a:pt x="3888986" y="2479095"/>
                  </a:lnTo>
                  <a:lnTo>
                    <a:pt x="3935286" y="2388023"/>
                  </a:lnTo>
                  <a:lnTo>
                    <a:pt x="3981586" y="2565874"/>
                  </a:lnTo>
                  <a:lnTo>
                    <a:pt x="4027886" y="2385432"/>
                  </a:lnTo>
                  <a:lnTo>
                    <a:pt x="4074173" y="2211734"/>
                  </a:lnTo>
                  <a:lnTo>
                    <a:pt x="4120474" y="2337617"/>
                  </a:lnTo>
                </a:path>
              </a:pathLst>
            </a:custGeom>
            <a:noFill/>
            <a:ln w="19038" cap="sq">
              <a:solidFill>
                <a:srgbClr val="32D500"/>
              </a:solidFill>
              <a:prstDash val="solid"/>
              <a:round/>
            </a:ln>
          </p:spPr>
          <p:txBody>
            <a:bodyPr rtlCol="0" anchor="ctr"/>
            <a:lstStyle/>
            <a:p>
              <a:endParaRPr lang="en-GB"/>
            </a:p>
          </p:txBody>
        </p:sp>
        <p:grpSp>
          <p:nvGrpSpPr>
            <p:cNvPr id="433" name="Graphic 410">
              <a:extLst>
                <a:ext uri="{FF2B5EF4-FFF2-40B4-BE49-F238E27FC236}">
                  <a16:creationId xmlns:a16="http://schemas.microsoft.com/office/drawing/2014/main" id="{E6F0FD94-2F5C-F03C-ABDB-A6FB7FEC7AF8}"/>
                </a:ext>
              </a:extLst>
            </p:cNvPr>
            <p:cNvGrpSpPr/>
            <p:nvPr/>
          </p:nvGrpSpPr>
          <p:grpSpPr>
            <a:xfrm>
              <a:off x="6675850" y="2422562"/>
              <a:ext cx="4196624" cy="2874991"/>
              <a:chOff x="6675850" y="2422562"/>
              <a:chExt cx="4196624" cy="2874991"/>
            </a:xfrm>
          </p:grpSpPr>
          <p:sp>
            <p:nvSpPr>
              <p:cNvPr id="434" name="Freeform: Shape 433">
                <a:extLst>
                  <a:ext uri="{FF2B5EF4-FFF2-40B4-BE49-F238E27FC236}">
                    <a16:creationId xmlns:a16="http://schemas.microsoft.com/office/drawing/2014/main" id="{D250A0B1-0369-DB9E-A76F-796072034140}"/>
                  </a:ext>
                </a:extLst>
              </p:cNvPr>
              <p:cNvSpPr/>
              <p:nvPr/>
            </p:nvSpPr>
            <p:spPr>
              <a:xfrm>
                <a:off x="6675850" y="2488634"/>
                <a:ext cx="76151" cy="76200"/>
              </a:xfrm>
              <a:custGeom>
                <a:avLst/>
                <a:gdLst>
                  <a:gd name="connsiteX0" fmla="*/ 38118 w 76151"/>
                  <a:gd name="connsiteY0" fmla="*/ 76246 h 76200"/>
                  <a:gd name="connsiteX1" fmla="*/ 65042 w 76151"/>
                  <a:gd name="connsiteY1" fmla="*/ 65087 h 76200"/>
                  <a:gd name="connsiteX2" fmla="*/ 76194 w 76151"/>
                  <a:gd name="connsiteY2" fmla="*/ 38146 h 76200"/>
                  <a:gd name="connsiteX3" fmla="*/ 65042 w 76151"/>
                  <a:gd name="connsiteY3" fmla="*/ 11205 h 76200"/>
                  <a:gd name="connsiteX4" fmla="*/ 38118 w 76151"/>
                  <a:gd name="connsiteY4" fmla="*/ 46 h 76200"/>
                  <a:gd name="connsiteX5" fmla="*/ 11195 w 76151"/>
                  <a:gd name="connsiteY5" fmla="*/ 11205 h 76200"/>
                  <a:gd name="connsiteX6" fmla="*/ 43 w 76151"/>
                  <a:gd name="connsiteY6" fmla="*/ 38146 h 76200"/>
                  <a:gd name="connsiteX7" fmla="*/ 11195 w 76151"/>
                  <a:gd name="connsiteY7" fmla="*/ 65087 h 76200"/>
                  <a:gd name="connsiteX8" fmla="*/ 38118 w 76151"/>
                  <a:gd name="connsiteY8" fmla="*/ 762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46"/>
                    </a:moveTo>
                    <a:cubicBezTo>
                      <a:pt x="48216" y="76246"/>
                      <a:pt x="57902" y="72232"/>
                      <a:pt x="65042" y="65087"/>
                    </a:cubicBezTo>
                    <a:cubicBezTo>
                      <a:pt x="72182" y="57942"/>
                      <a:pt x="76194" y="48250"/>
                      <a:pt x="76194" y="38146"/>
                    </a:cubicBezTo>
                    <a:cubicBezTo>
                      <a:pt x="76194" y="28042"/>
                      <a:pt x="72182" y="18350"/>
                      <a:pt x="65042" y="11205"/>
                    </a:cubicBezTo>
                    <a:cubicBezTo>
                      <a:pt x="57902" y="4061"/>
                      <a:pt x="48216" y="46"/>
                      <a:pt x="38118" y="46"/>
                    </a:cubicBezTo>
                    <a:cubicBezTo>
                      <a:pt x="28021" y="46"/>
                      <a:pt x="18335" y="4061"/>
                      <a:pt x="11195" y="11205"/>
                    </a:cubicBezTo>
                    <a:cubicBezTo>
                      <a:pt x="4055" y="18350"/>
                      <a:pt x="43" y="28042"/>
                      <a:pt x="43" y="38146"/>
                    </a:cubicBezTo>
                    <a:cubicBezTo>
                      <a:pt x="43" y="48250"/>
                      <a:pt x="4055" y="57942"/>
                      <a:pt x="11195" y="65087"/>
                    </a:cubicBezTo>
                    <a:cubicBezTo>
                      <a:pt x="18335" y="72232"/>
                      <a:pt x="28021" y="76246"/>
                      <a:pt x="38118" y="762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5" name="Freeform: Shape 434">
                <a:extLst>
                  <a:ext uri="{FF2B5EF4-FFF2-40B4-BE49-F238E27FC236}">
                    <a16:creationId xmlns:a16="http://schemas.microsoft.com/office/drawing/2014/main" id="{FD074F33-7BFF-6F82-3BEC-35319747749D}"/>
                  </a:ext>
                </a:extLst>
              </p:cNvPr>
              <p:cNvSpPr/>
              <p:nvPr/>
            </p:nvSpPr>
            <p:spPr>
              <a:xfrm>
                <a:off x="6722147" y="2598924"/>
                <a:ext cx="76151" cy="76200"/>
              </a:xfrm>
              <a:custGeom>
                <a:avLst/>
                <a:gdLst>
                  <a:gd name="connsiteX0" fmla="*/ 38122 w 76151"/>
                  <a:gd name="connsiteY0" fmla="*/ 76255 h 76200"/>
                  <a:gd name="connsiteX1" fmla="*/ 65046 w 76151"/>
                  <a:gd name="connsiteY1" fmla="*/ 65095 h 76200"/>
                  <a:gd name="connsiteX2" fmla="*/ 76198 w 76151"/>
                  <a:gd name="connsiteY2" fmla="*/ 38155 h 76200"/>
                  <a:gd name="connsiteX3" fmla="*/ 65046 w 76151"/>
                  <a:gd name="connsiteY3" fmla="*/ 11214 h 76200"/>
                  <a:gd name="connsiteX4" fmla="*/ 38122 w 76151"/>
                  <a:gd name="connsiteY4" fmla="*/ 55 h 76200"/>
                  <a:gd name="connsiteX5" fmla="*/ 11198 w 76151"/>
                  <a:gd name="connsiteY5" fmla="*/ 11214 h 76200"/>
                  <a:gd name="connsiteX6" fmla="*/ 46 w 76151"/>
                  <a:gd name="connsiteY6" fmla="*/ 38155 h 76200"/>
                  <a:gd name="connsiteX7" fmla="*/ 11198 w 76151"/>
                  <a:gd name="connsiteY7" fmla="*/ 65095 h 76200"/>
                  <a:gd name="connsiteX8" fmla="*/ 38122 w 76151"/>
                  <a:gd name="connsiteY8" fmla="*/ 7625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2" y="76255"/>
                    </a:moveTo>
                    <a:cubicBezTo>
                      <a:pt x="48220" y="76255"/>
                      <a:pt x="57905" y="72240"/>
                      <a:pt x="65046" y="65095"/>
                    </a:cubicBezTo>
                    <a:cubicBezTo>
                      <a:pt x="72186" y="57951"/>
                      <a:pt x="76198" y="48259"/>
                      <a:pt x="76198" y="38155"/>
                    </a:cubicBezTo>
                    <a:cubicBezTo>
                      <a:pt x="76198" y="28050"/>
                      <a:pt x="72186" y="18359"/>
                      <a:pt x="65046" y="11214"/>
                    </a:cubicBezTo>
                    <a:cubicBezTo>
                      <a:pt x="57905" y="4069"/>
                      <a:pt x="48220" y="55"/>
                      <a:pt x="38122" y="55"/>
                    </a:cubicBezTo>
                    <a:cubicBezTo>
                      <a:pt x="28024" y="55"/>
                      <a:pt x="18339" y="4069"/>
                      <a:pt x="11198" y="11214"/>
                    </a:cubicBezTo>
                    <a:cubicBezTo>
                      <a:pt x="4058" y="18359"/>
                      <a:pt x="46" y="28050"/>
                      <a:pt x="46" y="38155"/>
                    </a:cubicBezTo>
                    <a:cubicBezTo>
                      <a:pt x="46" y="48259"/>
                      <a:pt x="4058" y="57951"/>
                      <a:pt x="11198" y="65095"/>
                    </a:cubicBezTo>
                    <a:cubicBezTo>
                      <a:pt x="18339" y="72240"/>
                      <a:pt x="28024" y="76255"/>
                      <a:pt x="38122" y="7625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6" name="Freeform: Shape 435">
                <a:extLst>
                  <a:ext uri="{FF2B5EF4-FFF2-40B4-BE49-F238E27FC236}">
                    <a16:creationId xmlns:a16="http://schemas.microsoft.com/office/drawing/2014/main" id="{FF2C8C5D-142E-84AE-E37E-E475616E0002}"/>
                  </a:ext>
                </a:extLst>
              </p:cNvPr>
              <p:cNvSpPr/>
              <p:nvPr/>
            </p:nvSpPr>
            <p:spPr>
              <a:xfrm>
                <a:off x="6768444" y="2422562"/>
                <a:ext cx="76151" cy="76200"/>
              </a:xfrm>
              <a:custGeom>
                <a:avLst/>
                <a:gdLst>
                  <a:gd name="connsiteX0" fmla="*/ 38126 w 76151"/>
                  <a:gd name="connsiteY0" fmla="*/ 76241 h 76200"/>
                  <a:gd name="connsiteX1" fmla="*/ 65049 w 76151"/>
                  <a:gd name="connsiteY1" fmla="*/ 65082 h 76200"/>
                  <a:gd name="connsiteX2" fmla="*/ 76201 w 76151"/>
                  <a:gd name="connsiteY2" fmla="*/ 38141 h 76200"/>
                  <a:gd name="connsiteX3" fmla="*/ 65049 w 76151"/>
                  <a:gd name="connsiteY3" fmla="*/ 11200 h 76200"/>
                  <a:gd name="connsiteX4" fmla="*/ 38126 w 76151"/>
                  <a:gd name="connsiteY4" fmla="*/ 41 h 76200"/>
                  <a:gd name="connsiteX5" fmla="*/ 11202 w 76151"/>
                  <a:gd name="connsiteY5" fmla="*/ 11200 h 76200"/>
                  <a:gd name="connsiteX6" fmla="*/ 50 w 76151"/>
                  <a:gd name="connsiteY6" fmla="*/ 38141 h 76200"/>
                  <a:gd name="connsiteX7" fmla="*/ 11202 w 76151"/>
                  <a:gd name="connsiteY7" fmla="*/ 65082 h 76200"/>
                  <a:gd name="connsiteX8" fmla="*/ 38126 w 76151"/>
                  <a:gd name="connsiteY8" fmla="*/ 762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6" y="76241"/>
                    </a:moveTo>
                    <a:cubicBezTo>
                      <a:pt x="48223" y="76241"/>
                      <a:pt x="57909" y="72226"/>
                      <a:pt x="65049" y="65082"/>
                    </a:cubicBezTo>
                    <a:cubicBezTo>
                      <a:pt x="72189" y="57937"/>
                      <a:pt x="76201" y="48245"/>
                      <a:pt x="76201" y="38141"/>
                    </a:cubicBezTo>
                    <a:cubicBezTo>
                      <a:pt x="76201" y="28037"/>
                      <a:pt x="72189" y="18345"/>
                      <a:pt x="65049" y="11200"/>
                    </a:cubicBezTo>
                    <a:cubicBezTo>
                      <a:pt x="57909" y="4055"/>
                      <a:pt x="48223" y="41"/>
                      <a:pt x="38126" y="41"/>
                    </a:cubicBezTo>
                    <a:cubicBezTo>
                      <a:pt x="28028" y="41"/>
                      <a:pt x="18342" y="4055"/>
                      <a:pt x="11202" y="11200"/>
                    </a:cubicBezTo>
                    <a:cubicBezTo>
                      <a:pt x="4062" y="18345"/>
                      <a:pt x="50" y="28037"/>
                      <a:pt x="50" y="38141"/>
                    </a:cubicBezTo>
                    <a:cubicBezTo>
                      <a:pt x="50" y="48245"/>
                      <a:pt x="4062" y="57937"/>
                      <a:pt x="11202" y="65082"/>
                    </a:cubicBezTo>
                    <a:cubicBezTo>
                      <a:pt x="18342" y="72226"/>
                      <a:pt x="28028" y="76241"/>
                      <a:pt x="38126" y="762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7" name="Freeform: Shape 436">
                <a:extLst>
                  <a:ext uri="{FF2B5EF4-FFF2-40B4-BE49-F238E27FC236}">
                    <a16:creationId xmlns:a16="http://schemas.microsoft.com/office/drawing/2014/main" id="{B2A47DEC-56B7-A282-9E0F-A91699A47F9E}"/>
                  </a:ext>
                </a:extLst>
              </p:cNvPr>
              <p:cNvSpPr/>
              <p:nvPr/>
            </p:nvSpPr>
            <p:spPr>
              <a:xfrm>
                <a:off x="6814742" y="2907970"/>
                <a:ext cx="76151" cy="76200"/>
              </a:xfrm>
              <a:custGeom>
                <a:avLst/>
                <a:gdLst>
                  <a:gd name="connsiteX0" fmla="*/ 38129 w 76151"/>
                  <a:gd name="connsiteY0" fmla="*/ 76279 h 76200"/>
                  <a:gd name="connsiteX1" fmla="*/ 65053 w 76151"/>
                  <a:gd name="connsiteY1" fmla="*/ 65120 h 76200"/>
                  <a:gd name="connsiteX2" fmla="*/ 76205 w 76151"/>
                  <a:gd name="connsiteY2" fmla="*/ 38179 h 76200"/>
                  <a:gd name="connsiteX3" fmla="*/ 65053 w 76151"/>
                  <a:gd name="connsiteY3" fmla="*/ 11238 h 76200"/>
                  <a:gd name="connsiteX4" fmla="*/ 38129 w 76151"/>
                  <a:gd name="connsiteY4" fmla="*/ 79 h 76200"/>
                  <a:gd name="connsiteX5" fmla="*/ 11206 w 76151"/>
                  <a:gd name="connsiteY5" fmla="*/ 11238 h 76200"/>
                  <a:gd name="connsiteX6" fmla="*/ 54 w 76151"/>
                  <a:gd name="connsiteY6" fmla="*/ 38179 h 76200"/>
                  <a:gd name="connsiteX7" fmla="*/ 11206 w 76151"/>
                  <a:gd name="connsiteY7" fmla="*/ 65120 h 76200"/>
                  <a:gd name="connsiteX8" fmla="*/ 38129 w 76151"/>
                  <a:gd name="connsiteY8" fmla="*/ 7627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29" y="76279"/>
                    </a:moveTo>
                    <a:cubicBezTo>
                      <a:pt x="48227" y="76279"/>
                      <a:pt x="57913" y="72265"/>
                      <a:pt x="65053" y="65120"/>
                    </a:cubicBezTo>
                    <a:cubicBezTo>
                      <a:pt x="72193" y="57975"/>
                      <a:pt x="76205" y="48283"/>
                      <a:pt x="76205" y="38179"/>
                    </a:cubicBezTo>
                    <a:cubicBezTo>
                      <a:pt x="76205" y="28075"/>
                      <a:pt x="72193" y="18383"/>
                      <a:pt x="65053" y="11238"/>
                    </a:cubicBezTo>
                    <a:cubicBezTo>
                      <a:pt x="57913" y="4094"/>
                      <a:pt x="48227" y="79"/>
                      <a:pt x="38129" y="79"/>
                    </a:cubicBezTo>
                    <a:cubicBezTo>
                      <a:pt x="28031" y="79"/>
                      <a:pt x="18346" y="4094"/>
                      <a:pt x="11206" y="11238"/>
                    </a:cubicBezTo>
                    <a:cubicBezTo>
                      <a:pt x="4066" y="18383"/>
                      <a:pt x="54" y="28075"/>
                      <a:pt x="54" y="38179"/>
                    </a:cubicBezTo>
                    <a:cubicBezTo>
                      <a:pt x="54" y="48283"/>
                      <a:pt x="4066" y="57975"/>
                      <a:pt x="11206" y="65120"/>
                    </a:cubicBezTo>
                    <a:cubicBezTo>
                      <a:pt x="18346" y="72265"/>
                      <a:pt x="28031" y="76279"/>
                      <a:pt x="38129" y="7627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8" name="Freeform: Shape 437">
                <a:extLst>
                  <a:ext uri="{FF2B5EF4-FFF2-40B4-BE49-F238E27FC236}">
                    <a16:creationId xmlns:a16="http://schemas.microsoft.com/office/drawing/2014/main" id="{993BEE99-B7DD-A14E-8311-34377C742ABD}"/>
                  </a:ext>
                </a:extLst>
              </p:cNvPr>
              <p:cNvSpPr/>
              <p:nvPr/>
            </p:nvSpPr>
            <p:spPr>
              <a:xfrm>
                <a:off x="6861039" y="2916066"/>
                <a:ext cx="76151" cy="76200"/>
              </a:xfrm>
              <a:custGeom>
                <a:avLst/>
                <a:gdLst>
                  <a:gd name="connsiteX0" fmla="*/ 38133 w 76151"/>
                  <a:gd name="connsiteY0" fmla="*/ 76280 h 76200"/>
                  <a:gd name="connsiteX1" fmla="*/ 65056 w 76151"/>
                  <a:gd name="connsiteY1" fmla="*/ 65120 h 76200"/>
                  <a:gd name="connsiteX2" fmla="*/ 76209 w 76151"/>
                  <a:gd name="connsiteY2" fmla="*/ 38180 h 76200"/>
                  <a:gd name="connsiteX3" fmla="*/ 65056 w 76151"/>
                  <a:gd name="connsiteY3" fmla="*/ 11239 h 76200"/>
                  <a:gd name="connsiteX4" fmla="*/ 38133 w 76151"/>
                  <a:gd name="connsiteY4" fmla="*/ 80 h 76200"/>
                  <a:gd name="connsiteX5" fmla="*/ 11209 w 76151"/>
                  <a:gd name="connsiteY5" fmla="*/ 11239 h 76200"/>
                  <a:gd name="connsiteX6" fmla="*/ 57 w 76151"/>
                  <a:gd name="connsiteY6" fmla="*/ 38180 h 76200"/>
                  <a:gd name="connsiteX7" fmla="*/ 11209 w 76151"/>
                  <a:gd name="connsiteY7" fmla="*/ 65120 h 76200"/>
                  <a:gd name="connsiteX8" fmla="*/ 38133 w 76151"/>
                  <a:gd name="connsiteY8" fmla="*/ 7628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3" y="76280"/>
                    </a:moveTo>
                    <a:cubicBezTo>
                      <a:pt x="48231" y="76280"/>
                      <a:pt x="57916" y="72265"/>
                      <a:pt x="65056" y="65120"/>
                    </a:cubicBezTo>
                    <a:cubicBezTo>
                      <a:pt x="72197" y="57976"/>
                      <a:pt x="76209" y="48284"/>
                      <a:pt x="76209" y="38180"/>
                    </a:cubicBezTo>
                    <a:cubicBezTo>
                      <a:pt x="76209" y="28075"/>
                      <a:pt x="72197" y="18384"/>
                      <a:pt x="65056" y="11239"/>
                    </a:cubicBezTo>
                    <a:cubicBezTo>
                      <a:pt x="57916" y="4094"/>
                      <a:pt x="48231" y="80"/>
                      <a:pt x="38133" y="80"/>
                    </a:cubicBezTo>
                    <a:cubicBezTo>
                      <a:pt x="28035" y="80"/>
                      <a:pt x="18350" y="4094"/>
                      <a:pt x="11209" y="11239"/>
                    </a:cubicBezTo>
                    <a:cubicBezTo>
                      <a:pt x="4069" y="18384"/>
                      <a:pt x="57" y="28075"/>
                      <a:pt x="57" y="38180"/>
                    </a:cubicBezTo>
                    <a:cubicBezTo>
                      <a:pt x="57" y="48284"/>
                      <a:pt x="4069" y="57976"/>
                      <a:pt x="11209" y="65120"/>
                    </a:cubicBezTo>
                    <a:cubicBezTo>
                      <a:pt x="18350" y="72265"/>
                      <a:pt x="28035" y="76280"/>
                      <a:pt x="38133" y="7628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39" name="Freeform: Shape 438">
                <a:extLst>
                  <a:ext uri="{FF2B5EF4-FFF2-40B4-BE49-F238E27FC236}">
                    <a16:creationId xmlns:a16="http://schemas.microsoft.com/office/drawing/2014/main" id="{0F71B95C-1A36-35ED-572E-F6D952E09E9A}"/>
                  </a:ext>
                </a:extLst>
              </p:cNvPr>
              <p:cNvSpPr/>
              <p:nvPr/>
            </p:nvSpPr>
            <p:spPr>
              <a:xfrm>
                <a:off x="6907337" y="3171199"/>
                <a:ext cx="76151" cy="76200"/>
              </a:xfrm>
              <a:custGeom>
                <a:avLst/>
                <a:gdLst>
                  <a:gd name="connsiteX0" fmla="*/ 38137 w 76151"/>
                  <a:gd name="connsiteY0" fmla="*/ 76300 h 76200"/>
                  <a:gd name="connsiteX1" fmla="*/ 65060 w 76151"/>
                  <a:gd name="connsiteY1" fmla="*/ 65141 h 76200"/>
                  <a:gd name="connsiteX2" fmla="*/ 76212 w 76151"/>
                  <a:gd name="connsiteY2" fmla="*/ 38200 h 76200"/>
                  <a:gd name="connsiteX3" fmla="*/ 65060 w 76151"/>
                  <a:gd name="connsiteY3" fmla="*/ 11259 h 76200"/>
                  <a:gd name="connsiteX4" fmla="*/ 38137 w 76151"/>
                  <a:gd name="connsiteY4" fmla="*/ 100 h 76200"/>
                  <a:gd name="connsiteX5" fmla="*/ 11213 w 76151"/>
                  <a:gd name="connsiteY5" fmla="*/ 11259 h 76200"/>
                  <a:gd name="connsiteX6" fmla="*/ 61 w 76151"/>
                  <a:gd name="connsiteY6" fmla="*/ 38200 h 76200"/>
                  <a:gd name="connsiteX7" fmla="*/ 11213 w 76151"/>
                  <a:gd name="connsiteY7" fmla="*/ 65141 h 76200"/>
                  <a:gd name="connsiteX8" fmla="*/ 38137 w 76151"/>
                  <a:gd name="connsiteY8" fmla="*/ 763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7" y="76300"/>
                    </a:moveTo>
                    <a:cubicBezTo>
                      <a:pt x="48234" y="76300"/>
                      <a:pt x="57920" y="72285"/>
                      <a:pt x="65060" y="65141"/>
                    </a:cubicBezTo>
                    <a:cubicBezTo>
                      <a:pt x="72200" y="57996"/>
                      <a:pt x="76212" y="48304"/>
                      <a:pt x="76212" y="38200"/>
                    </a:cubicBezTo>
                    <a:cubicBezTo>
                      <a:pt x="76212" y="28096"/>
                      <a:pt x="72200" y="18404"/>
                      <a:pt x="65060" y="11259"/>
                    </a:cubicBezTo>
                    <a:cubicBezTo>
                      <a:pt x="57920" y="4114"/>
                      <a:pt x="48234" y="100"/>
                      <a:pt x="38137" y="100"/>
                    </a:cubicBezTo>
                    <a:cubicBezTo>
                      <a:pt x="28039" y="100"/>
                      <a:pt x="18353" y="4114"/>
                      <a:pt x="11213" y="11259"/>
                    </a:cubicBezTo>
                    <a:cubicBezTo>
                      <a:pt x="4073" y="18404"/>
                      <a:pt x="61" y="28096"/>
                      <a:pt x="61" y="38200"/>
                    </a:cubicBezTo>
                    <a:cubicBezTo>
                      <a:pt x="61" y="48304"/>
                      <a:pt x="4073" y="57996"/>
                      <a:pt x="11213" y="65141"/>
                    </a:cubicBezTo>
                    <a:cubicBezTo>
                      <a:pt x="18353" y="72285"/>
                      <a:pt x="28039" y="76300"/>
                      <a:pt x="38137" y="7630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0" name="Freeform: Shape 439">
                <a:extLst>
                  <a:ext uri="{FF2B5EF4-FFF2-40B4-BE49-F238E27FC236}">
                    <a16:creationId xmlns:a16="http://schemas.microsoft.com/office/drawing/2014/main" id="{B4A5A3B0-31EC-7972-DA51-79A13F1143F9}"/>
                  </a:ext>
                </a:extLst>
              </p:cNvPr>
              <p:cNvSpPr/>
              <p:nvPr/>
            </p:nvSpPr>
            <p:spPr>
              <a:xfrm>
                <a:off x="6953635" y="3625802"/>
                <a:ext cx="76151" cy="76200"/>
              </a:xfrm>
              <a:custGeom>
                <a:avLst/>
                <a:gdLst>
                  <a:gd name="connsiteX0" fmla="*/ 38140 w 76151"/>
                  <a:gd name="connsiteY0" fmla="*/ 76336 h 76200"/>
                  <a:gd name="connsiteX1" fmla="*/ 65064 w 76151"/>
                  <a:gd name="connsiteY1" fmla="*/ 65176 h 76200"/>
                  <a:gd name="connsiteX2" fmla="*/ 76216 w 76151"/>
                  <a:gd name="connsiteY2" fmla="*/ 38236 h 76200"/>
                  <a:gd name="connsiteX3" fmla="*/ 65064 w 76151"/>
                  <a:gd name="connsiteY3" fmla="*/ 11295 h 76200"/>
                  <a:gd name="connsiteX4" fmla="*/ 38140 w 76151"/>
                  <a:gd name="connsiteY4" fmla="*/ 136 h 76200"/>
                  <a:gd name="connsiteX5" fmla="*/ 11217 w 76151"/>
                  <a:gd name="connsiteY5" fmla="*/ 11295 h 76200"/>
                  <a:gd name="connsiteX6" fmla="*/ 65 w 76151"/>
                  <a:gd name="connsiteY6" fmla="*/ 38236 h 76200"/>
                  <a:gd name="connsiteX7" fmla="*/ 11217 w 76151"/>
                  <a:gd name="connsiteY7" fmla="*/ 65176 h 76200"/>
                  <a:gd name="connsiteX8" fmla="*/ 38140 w 76151"/>
                  <a:gd name="connsiteY8" fmla="*/ 763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0" y="76336"/>
                    </a:moveTo>
                    <a:cubicBezTo>
                      <a:pt x="48238" y="76336"/>
                      <a:pt x="57924" y="72321"/>
                      <a:pt x="65064" y="65176"/>
                    </a:cubicBezTo>
                    <a:cubicBezTo>
                      <a:pt x="72204" y="58032"/>
                      <a:pt x="76216" y="48340"/>
                      <a:pt x="76216" y="38236"/>
                    </a:cubicBezTo>
                    <a:cubicBezTo>
                      <a:pt x="76216" y="28131"/>
                      <a:pt x="72204" y="18440"/>
                      <a:pt x="65064" y="11295"/>
                    </a:cubicBezTo>
                    <a:cubicBezTo>
                      <a:pt x="57924" y="4150"/>
                      <a:pt x="48238" y="136"/>
                      <a:pt x="38140" y="136"/>
                    </a:cubicBezTo>
                    <a:cubicBezTo>
                      <a:pt x="28042" y="136"/>
                      <a:pt x="18357" y="4150"/>
                      <a:pt x="11217" y="11295"/>
                    </a:cubicBezTo>
                    <a:cubicBezTo>
                      <a:pt x="4076" y="18440"/>
                      <a:pt x="65" y="28131"/>
                      <a:pt x="65" y="38236"/>
                    </a:cubicBezTo>
                    <a:cubicBezTo>
                      <a:pt x="65" y="48340"/>
                      <a:pt x="4076" y="58032"/>
                      <a:pt x="11217" y="65176"/>
                    </a:cubicBezTo>
                    <a:cubicBezTo>
                      <a:pt x="18357" y="72321"/>
                      <a:pt x="28042" y="76336"/>
                      <a:pt x="38140" y="763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1" name="Freeform: Shape 440">
                <a:extLst>
                  <a:ext uri="{FF2B5EF4-FFF2-40B4-BE49-F238E27FC236}">
                    <a16:creationId xmlns:a16="http://schemas.microsoft.com/office/drawing/2014/main" id="{2EC1B0EE-280F-3D0B-618C-5C2770B2F799}"/>
                  </a:ext>
                </a:extLst>
              </p:cNvPr>
              <p:cNvSpPr/>
              <p:nvPr/>
            </p:nvSpPr>
            <p:spPr>
              <a:xfrm>
                <a:off x="6999933" y="3466696"/>
                <a:ext cx="76151" cy="76200"/>
              </a:xfrm>
              <a:custGeom>
                <a:avLst/>
                <a:gdLst>
                  <a:gd name="connsiteX0" fmla="*/ 38144 w 76151"/>
                  <a:gd name="connsiteY0" fmla="*/ 76323 h 76200"/>
                  <a:gd name="connsiteX1" fmla="*/ 65067 w 76151"/>
                  <a:gd name="connsiteY1" fmla="*/ 65164 h 76200"/>
                  <a:gd name="connsiteX2" fmla="*/ 76220 w 76151"/>
                  <a:gd name="connsiteY2" fmla="*/ 38223 h 76200"/>
                  <a:gd name="connsiteX3" fmla="*/ 65067 w 76151"/>
                  <a:gd name="connsiteY3" fmla="*/ 11282 h 76200"/>
                  <a:gd name="connsiteX4" fmla="*/ 38144 w 76151"/>
                  <a:gd name="connsiteY4" fmla="*/ 123 h 76200"/>
                  <a:gd name="connsiteX5" fmla="*/ 11220 w 76151"/>
                  <a:gd name="connsiteY5" fmla="*/ 11282 h 76200"/>
                  <a:gd name="connsiteX6" fmla="*/ 68 w 76151"/>
                  <a:gd name="connsiteY6" fmla="*/ 38223 h 76200"/>
                  <a:gd name="connsiteX7" fmla="*/ 11220 w 76151"/>
                  <a:gd name="connsiteY7" fmla="*/ 65164 h 76200"/>
                  <a:gd name="connsiteX8" fmla="*/ 38144 w 76151"/>
                  <a:gd name="connsiteY8" fmla="*/ 763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4" y="76323"/>
                    </a:moveTo>
                    <a:cubicBezTo>
                      <a:pt x="48242" y="76323"/>
                      <a:pt x="57927" y="72309"/>
                      <a:pt x="65067" y="65164"/>
                    </a:cubicBezTo>
                    <a:cubicBezTo>
                      <a:pt x="72208" y="58019"/>
                      <a:pt x="76220" y="48327"/>
                      <a:pt x="76220" y="38223"/>
                    </a:cubicBezTo>
                    <a:cubicBezTo>
                      <a:pt x="76220" y="28119"/>
                      <a:pt x="72208" y="18427"/>
                      <a:pt x="65067" y="11282"/>
                    </a:cubicBezTo>
                    <a:cubicBezTo>
                      <a:pt x="57927" y="4138"/>
                      <a:pt x="48242" y="123"/>
                      <a:pt x="38144" y="123"/>
                    </a:cubicBezTo>
                    <a:cubicBezTo>
                      <a:pt x="28046" y="123"/>
                      <a:pt x="18361" y="4138"/>
                      <a:pt x="11220" y="11282"/>
                    </a:cubicBezTo>
                    <a:cubicBezTo>
                      <a:pt x="4080" y="18427"/>
                      <a:pt x="68" y="28119"/>
                      <a:pt x="68" y="38223"/>
                    </a:cubicBezTo>
                    <a:cubicBezTo>
                      <a:pt x="68" y="48327"/>
                      <a:pt x="4080" y="58019"/>
                      <a:pt x="11220" y="65164"/>
                    </a:cubicBezTo>
                    <a:cubicBezTo>
                      <a:pt x="18361" y="72309"/>
                      <a:pt x="28046" y="76323"/>
                      <a:pt x="38144" y="763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2" name="Freeform: Shape 441">
                <a:extLst>
                  <a:ext uri="{FF2B5EF4-FFF2-40B4-BE49-F238E27FC236}">
                    <a16:creationId xmlns:a16="http://schemas.microsoft.com/office/drawing/2014/main" id="{CA3E7A37-C807-02AD-17D5-8A551B983B9B}"/>
                  </a:ext>
                </a:extLst>
              </p:cNvPr>
              <p:cNvSpPr/>
              <p:nvPr/>
            </p:nvSpPr>
            <p:spPr>
              <a:xfrm>
                <a:off x="7046230" y="3802129"/>
                <a:ext cx="76151" cy="76200"/>
              </a:xfrm>
              <a:custGeom>
                <a:avLst/>
                <a:gdLst>
                  <a:gd name="connsiteX0" fmla="*/ 38148 w 76151"/>
                  <a:gd name="connsiteY0" fmla="*/ 76349 h 76200"/>
                  <a:gd name="connsiteX1" fmla="*/ 65071 w 76151"/>
                  <a:gd name="connsiteY1" fmla="*/ 65190 h 76200"/>
                  <a:gd name="connsiteX2" fmla="*/ 76223 w 76151"/>
                  <a:gd name="connsiteY2" fmla="*/ 38249 h 76200"/>
                  <a:gd name="connsiteX3" fmla="*/ 65071 w 76151"/>
                  <a:gd name="connsiteY3" fmla="*/ 11309 h 76200"/>
                  <a:gd name="connsiteX4" fmla="*/ 38148 w 76151"/>
                  <a:gd name="connsiteY4" fmla="*/ 149 h 76200"/>
                  <a:gd name="connsiteX5" fmla="*/ 11224 w 76151"/>
                  <a:gd name="connsiteY5" fmla="*/ 11309 h 76200"/>
                  <a:gd name="connsiteX6" fmla="*/ 72 w 76151"/>
                  <a:gd name="connsiteY6" fmla="*/ 38249 h 76200"/>
                  <a:gd name="connsiteX7" fmla="*/ 11224 w 76151"/>
                  <a:gd name="connsiteY7" fmla="*/ 65190 h 76200"/>
                  <a:gd name="connsiteX8" fmla="*/ 38148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8" y="76349"/>
                    </a:moveTo>
                    <a:cubicBezTo>
                      <a:pt x="48245" y="76349"/>
                      <a:pt x="57931" y="72335"/>
                      <a:pt x="65071" y="65190"/>
                    </a:cubicBezTo>
                    <a:cubicBezTo>
                      <a:pt x="72211" y="58045"/>
                      <a:pt x="76223" y="48354"/>
                      <a:pt x="76223" y="38249"/>
                    </a:cubicBezTo>
                    <a:cubicBezTo>
                      <a:pt x="76223" y="28145"/>
                      <a:pt x="72211" y="18453"/>
                      <a:pt x="65071" y="11309"/>
                    </a:cubicBezTo>
                    <a:cubicBezTo>
                      <a:pt x="57931" y="4164"/>
                      <a:pt x="48245" y="149"/>
                      <a:pt x="38148" y="149"/>
                    </a:cubicBezTo>
                    <a:cubicBezTo>
                      <a:pt x="28050" y="149"/>
                      <a:pt x="18364" y="4164"/>
                      <a:pt x="11224" y="11309"/>
                    </a:cubicBezTo>
                    <a:cubicBezTo>
                      <a:pt x="4084" y="18453"/>
                      <a:pt x="72" y="28145"/>
                      <a:pt x="72" y="38249"/>
                    </a:cubicBezTo>
                    <a:cubicBezTo>
                      <a:pt x="72" y="48354"/>
                      <a:pt x="4084" y="58045"/>
                      <a:pt x="11224" y="65190"/>
                    </a:cubicBezTo>
                    <a:cubicBezTo>
                      <a:pt x="18364" y="72335"/>
                      <a:pt x="28050" y="76349"/>
                      <a:pt x="38148"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3" name="Freeform: Shape 442">
                <a:extLst>
                  <a:ext uri="{FF2B5EF4-FFF2-40B4-BE49-F238E27FC236}">
                    <a16:creationId xmlns:a16="http://schemas.microsoft.com/office/drawing/2014/main" id="{0A606648-E57A-4346-4C5E-F8C608F413E2}"/>
                  </a:ext>
                </a:extLst>
              </p:cNvPr>
              <p:cNvSpPr/>
              <p:nvPr/>
            </p:nvSpPr>
            <p:spPr>
              <a:xfrm>
                <a:off x="7092528" y="3911654"/>
                <a:ext cx="76151" cy="76200"/>
              </a:xfrm>
              <a:custGeom>
                <a:avLst/>
                <a:gdLst>
                  <a:gd name="connsiteX0" fmla="*/ 38151 w 76151"/>
                  <a:gd name="connsiteY0" fmla="*/ 76358 h 76200"/>
                  <a:gd name="connsiteX1" fmla="*/ 65075 w 76151"/>
                  <a:gd name="connsiteY1" fmla="*/ 65199 h 76200"/>
                  <a:gd name="connsiteX2" fmla="*/ 76227 w 76151"/>
                  <a:gd name="connsiteY2" fmla="*/ 38258 h 76200"/>
                  <a:gd name="connsiteX3" fmla="*/ 65075 w 76151"/>
                  <a:gd name="connsiteY3" fmla="*/ 11317 h 76200"/>
                  <a:gd name="connsiteX4" fmla="*/ 38151 w 76151"/>
                  <a:gd name="connsiteY4" fmla="*/ 158 h 76200"/>
                  <a:gd name="connsiteX5" fmla="*/ 11228 w 76151"/>
                  <a:gd name="connsiteY5" fmla="*/ 11317 h 76200"/>
                  <a:gd name="connsiteX6" fmla="*/ 76 w 76151"/>
                  <a:gd name="connsiteY6" fmla="*/ 38258 h 76200"/>
                  <a:gd name="connsiteX7" fmla="*/ 11228 w 76151"/>
                  <a:gd name="connsiteY7" fmla="*/ 65199 h 76200"/>
                  <a:gd name="connsiteX8" fmla="*/ 38151 w 76151"/>
                  <a:gd name="connsiteY8" fmla="*/ 7635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1" y="76358"/>
                    </a:moveTo>
                    <a:cubicBezTo>
                      <a:pt x="48249" y="76358"/>
                      <a:pt x="57934" y="72344"/>
                      <a:pt x="65075" y="65199"/>
                    </a:cubicBezTo>
                    <a:cubicBezTo>
                      <a:pt x="72215" y="58054"/>
                      <a:pt x="76227" y="48362"/>
                      <a:pt x="76227" y="38258"/>
                    </a:cubicBezTo>
                    <a:cubicBezTo>
                      <a:pt x="76227" y="28154"/>
                      <a:pt x="72215" y="18462"/>
                      <a:pt x="65075" y="11317"/>
                    </a:cubicBezTo>
                    <a:cubicBezTo>
                      <a:pt x="57934" y="4173"/>
                      <a:pt x="48249" y="158"/>
                      <a:pt x="38151" y="158"/>
                    </a:cubicBezTo>
                    <a:cubicBezTo>
                      <a:pt x="28053" y="158"/>
                      <a:pt x="18368" y="4173"/>
                      <a:pt x="11228" y="11317"/>
                    </a:cubicBezTo>
                    <a:cubicBezTo>
                      <a:pt x="4087" y="18462"/>
                      <a:pt x="76" y="28154"/>
                      <a:pt x="76" y="38258"/>
                    </a:cubicBezTo>
                    <a:cubicBezTo>
                      <a:pt x="76" y="48362"/>
                      <a:pt x="4087" y="58054"/>
                      <a:pt x="11228" y="65199"/>
                    </a:cubicBezTo>
                    <a:cubicBezTo>
                      <a:pt x="18368" y="72344"/>
                      <a:pt x="28053" y="76358"/>
                      <a:pt x="38151" y="7635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4" name="Freeform: Shape 443">
                <a:extLst>
                  <a:ext uri="{FF2B5EF4-FFF2-40B4-BE49-F238E27FC236}">
                    <a16:creationId xmlns:a16="http://schemas.microsoft.com/office/drawing/2014/main" id="{AC5B12F3-A91D-72DD-EA79-5FBF1F485FAA}"/>
                  </a:ext>
                </a:extLst>
              </p:cNvPr>
              <p:cNvSpPr/>
              <p:nvPr/>
            </p:nvSpPr>
            <p:spPr>
              <a:xfrm>
                <a:off x="7138825" y="3903411"/>
                <a:ext cx="76151" cy="76200"/>
              </a:xfrm>
              <a:custGeom>
                <a:avLst/>
                <a:gdLst>
                  <a:gd name="connsiteX0" fmla="*/ 38155 w 76151"/>
                  <a:gd name="connsiteY0" fmla="*/ 76357 h 76200"/>
                  <a:gd name="connsiteX1" fmla="*/ 65078 w 76151"/>
                  <a:gd name="connsiteY1" fmla="*/ 65198 h 76200"/>
                  <a:gd name="connsiteX2" fmla="*/ 76230 w 76151"/>
                  <a:gd name="connsiteY2" fmla="*/ 38257 h 76200"/>
                  <a:gd name="connsiteX3" fmla="*/ 65078 w 76151"/>
                  <a:gd name="connsiteY3" fmla="*/ 11317 h 76200"/>
                  <a:gd name="connsiteX4" fmla="*/ 38155 w 76151"/>
                  <a:gd name="connsiteY4" fmla="*/ 157 h 76200"/>
                  <a:gd name="connsiteX5" fmla="*/ 11231 w 76151"/>
                  <a:gd name="connsiteY5" fmla="*/ 11317 h 76200"/>
                  <a:gd name="connsiteX6" fmla="*/ 79 w 76151"/>
                  <a:gd name="connsiteY6" fmla="*/ 38257 h 76200"/>
                  <a:gd name="connsiteX7" fmla="*/ 11231 w 76151"/>
                  <a:gd name="connsiteY7" fmla="*/ 65198 h 76200"/>
                  <a:gd name="connsiteX8" fmla="*/ 38155 w 76151"/>
                  <a:gd name="connsiteY8" fmla="*/ 7635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5" y="76357"/>
                    </a:moveTo>
                    <a:cubicBezTo>
                      <a:pt x="48253" y="76357"/>
                      <a:pt x="57938" y="72343"/>
                      <a:pt x="65078" y="65198"/>
                    </a:cubicBezTo>
                    <a:cubicBezTo>
                      <a:pt x="72219" y="58053"/>
                      <a:pt x="76230" y="48362"/>
                      <a:pt x="76230" y="38257"/>
                    </a:cubicBezTo>
                    <a:cubicBezTo>
                      <a:pt x="76230" y="28153"/>
                      <a:pt x="72219" y="18461"/>
                      <a:pt x="65078" y="11317"/>
                    </a:cubicBezTo>
                    <a:cubicBezTo>
                      <a:pt x="57938" y="4172"/>
                      <a:pt x="48253" y="157"/>
                      <a:pt x="38155" y="157"/>
                    </a:cubicBezTo>
                    <a:cubicBezTo>
                      <a:pt x="28057" y="157"/>
                      <a:pt x="18371" y="4172"/>
                      <a:pt x="11231" y="11317"/>
                    </a:cubicBezTo>
                    <a:cubicBezTo>
                      <a:pt x="4091" y="18461"/>
                      <a:pt x="79" y="28153"/>
                      <a:pt x="79" y="38257"/>
                    </a:cubicBezTo>
                    <a:cubicBezTo>
                      <a:pt x="79" y="48362"/>
                      <a:pt x="4091" y="58053"/>
                      <a:pt x="11231" y="65198"/>
                    </a:cubicBezTo>
                    <a:cubicBezTo>
                      <a:pt x="18371" y="72343"/>
                      <a:pt x="28057" y="76357"/>
                      <a:pt x="38155" y="7635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5" name="Freeform: Shape 444">
                <a:extLst>
                  <a:ext uri="{FF2B5EF4-FFF2-40B4-BE49-F238E27FC236}">
                    <a16:creationId xmlns:a16="http://schemas.microsoft.com/office/drawing/2014/main" id="{6B8CB380-242E-9280-9337-1B5887317ADB}"/>
                  </a:ext>
                </a:extLst>
              </p:cNvPr>
              <p:cNvSpPr/>
              <p:nvPr/>
            </p:nvSpPr>
            <p:spPr>
              <a:xfrm>
                <a:off x="7185123" y="4395270"/>
                <a:ext cx="76151" cy="76200"/>
              </a:xfrm>
              <a:custGeom>
                <a:avLst/>
                <a:gdLst>
                  <a:gd name="connsiteX0" fmla="*/ 38158 w 76151"/>
                  <a:gd name="connsiteY0" fmla="*/ 76396 h 76200"/>
                  <a:gd name="connsiteX1" fmla="*/ 65082 w 76151"/>
                  <a:gd name="connsiteY1" fmla="*/ 65237 h 76200"/>
                  <a:gd name="connsiteX2" fmla="*/ 76234 w 76151"/>
                  <a:gd name="connsiteY2" fmla="*/ 38296 h 76200"/>
                  <a:gd name="connsiteX3" fmla="*/ 65082 w 76151"/>
                  <a:gd name="connsiteY3" fmla="*/ 11355 h 76200"/>
                  <a:gd name="connsiteX4" fmla="*/ 38158 w 76151"/>
                  <a:gd name="connsiteY4" fmla="*/ 196 h 76200"/>
                  <a:gd name="connsiteX5" fmla="*/ 11235 w 76151"/>
                  <a:gd name="connsiteY5" fmla="*/ 11355 h 76200"/>
                  <a:gd name="connsiteX6" fmla="*/ 83 w 76151"/>
                  <a:gd name="connsiteY6" fmla="*/ 38296 h 76200"/>
                  <a:gd name="connsiteX7" fmla="*/ 11235 w 76151"/>
                  <a:gd name="connsiteY7" fmla="*/ 65237 h 76200"/>
                  <a:gd name="connsiteX8" fmla="*/ 38158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8" y="76396"/>
                    </a:moveTo>
                    <a:cubicBezTo>
                      <a:pt x="48256" y="76396"/>
                      <a:pt x="57942" y="72382"/>
                      <a:pt x="65082" y="65237"/>
                    </a:cubicBezTo>
                    <a:cubicBezTo>
                      <a:pt x="72222" y="58092"/>
                      <a:pt x="76234" y="48400"/>
                      <a:pt x="76234" y="38296"/>
                    </a:cubicBezTo>
                    <a:cubicBezTo>
                      <a:pt x="76234" y="28192"/>
                      <a:pt x="72222" y="18500"/>
                      <a:pt x="65082" y="11355"/>
                    </a:cubicBezTo>
                    <a:cubicBezTo>
                      <a:pt x="57942" y="4211"/>
                      <a:pt x="48256" y="196"/>
                      <a:pt x="38158" y="196"/>
                    </a:cubicBezTo>
                    <a:cubicBezTo>
                      <a:pt x="28061" y="196"/>
                      <a:pt x="18375" y="4211"/>
                      <a:pt x="11235" y="11355"/>
                    </a:cubicBezTo>
                    <a:cubicBezTo>
                      <a:pt x="4095" y="18500"/>
                      <a:pt x="83" y="28192"/>
                      <a:pt x="83" y="38296"/>
                    </a:cubicBezTo>
                    <a:cubicBezTo>
                      <a:pt x="83" y="48400"/>
                      <a:pt x="4095" y="58092"/>
                      <a:pt x="11235" y="65237"/>
                    </a:cubicBezTo>
                    <a:cubicBezTo>
                      <a:pt x="18375" y="72382"/>
                      <a:pt x="28061" y="76396"/>
                      <a:pt x="38158"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6" name="Freeform: Shape 445">
                <a:extLst>
                  <a:ext uri="{FF2B5EF4-FFF2-40B4-BE49-F238E27FC236}">
                    <a16:creationId xmlns:a16="http://schemas.microsoft.com/office/drawing/2014/main" id="{081CBFE0-7BA4-E02A-CEA2-FA5671AE22DA}"/>
                  </a:ext>
                </a:extLst>
              </p:cNvPr>
              <p:cNvSpPr/>
              <p:nvPr/>
            </p:nvSpPr>
            <p:spPr>
              <a:xfrm>
                <a:off x="7231420" y="3793315"/>
                <a:ext cx="76151" cy="76200"/>
              </a:xfrm>
              <a:custGeom>
                <a:avLst/>
                <a:gdLst>
                  <a:gd name="connsiteX0" fmla="*/ 38162 w 76151"/>
                  <a:gd name="connsiteY0" fmla="*/ 76349 h 76200"/>
                  <a:gd name="connsiteX1" fmla="*/ 65086 w 76151"/>
                  <a:gd name="connsiteY1" fmla="*/ 65190 h 76200"/>
                  <a:gd name="connsiteX2" fmla="*/ 76238 w 76151"/>
                  <a:gd name="connsiteY2" fmla="*/ 38249 h 76200"/>
                  <a:gd name="connsiteX3" fmla="*/ 65086 w 76151"/>
                  <a:gd name="connsiteY3" fmla="*/ 11308 h 76200"/>
                  <a:gd name="connsiteX4" fmla="*/ 38162 w 76151"/>
                  <a:gd name="connsiteY4" fmla="*/ 149 h 76200"/>
                  <a:gd name="connsiteX5" fmla="*/ 11239 w 76151"/>
                  <a:gd name="connsiteY5" fmla="*/ 11308 h 76200"/>
                  <a:gd name="connsiteX6" fmla="*/ 86 w 76151"/>
                  <a:gd name="connsiteY6" fmla="*/ 38249 h 76200"/>
                  <a:gd name="connsiteX7" fmla="*/ 11239 w 76151"/>
                  <a:gd name="connsiteY7" fmla="*/ 65190 h 76200"/>
                  <a:gd name="connsiteX8" fmla="*/ 38162 w 76151"/>
                  <a:gd name="connsiteY8" fmla="*/ 7634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2" y="76349"/>
                    </a:moveTo>
                    <a:cubicBezTo>
                      <a:pt x="48260" y="76349"/>
                      <a:pt x="57945" y="72334"/>
                      <a:pt x="65086" y="65190"/>
                    </a:cubicBezTo>
                    <a:cubicBezTo>
                      <a:pt x="72226" y="58045"/>
                      <a:pt x="76238" y="48353"/>
                      <a:pt x="76238" y="38249"/>
                    </a:cubicBezTo>
                    <a:cubicBezTo>
                      <a:pt x="76238" y="28145"/>
                      <a:pt x="72226" y="18453"/>
                      <a:pt x="65086" y="11308"/>
                    </a:cubicBezTo>
                    <a:cubicBezTo>
                      <a:pt x="57945" y="4163"/>
                      <a:pt x="48260" y="149"/>
                      <a:pt x="38162" y="149"/>
                    </a:cubicBezTo>
                    <a:cubicBezTo>
                      <a:pt x="28064" y="149"/>
                      <a:pt x="18379" y="4163"/>
                      <a:pt x="11239" y="11308"/>
                    </a:cubicBezTo>
                    <a:cubicBezTo>
                      <a:pt x="4098" y="18453"/>
                      <a:pt x="86" y="28145"/>
                      <a:pt x="86" y="38249"/>
                    </a:cubicBezTo>
                    <a:cubicBezTo>
                      <a:pt x="86" y="48353"/>
                      <a:pt x="4098" y="58045"/>
                      <a:pt x="11239" y="65190"/>
                    </a:cubicBezTo>
                    <a:cubicBezTo>
                      <a:pt x="18379" y="72334"/>
                      <a:pt x="28064" y="76349"/>
                      <a:pt x="38162" y="7634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7" name="Freeform: Shape 446">
                <a:extLst>
                  <a:ext uri="{FF2B5EF4-FFF2-40B4-BE49-F238E27FC236}">
                    <a16:creationId xmlns:a16="http://schemas.microsoft.com/office/drawing/2014/main" id="{FCD07F3A-DA5C-F221-C234-B7D5B681EB65}"/>
                  </a:ext>
                </a:extLst>
              </p:cNvPr>
              <p:cNvSpPr/>
              <p:nvPr/>
            </p:nvSpPr>
            <p:spPr>
              <a:xfrm>
                <a:off x="7277718" y="4327794"/>
                <a:ext cx="76151" cy="76200"/>
              </a:xfrm>
              <a:custGeom>
                <a:avLst/>
                <a:gdLst>
                  <a:gd name="connsiteX0" fmla="*/ 38166 w 76151"/>
                  <a:gd name="connsiteY0" fmla="*/ 76391 h 76200"/>
                  <a:gd name="connsiteX1" fmla="*/ 65089 w 76151"/>
                  <a:gd name="connsiteY1" fmla="*/ 65232 h 76200"/>
                  <a:gd name="connsiteX2" fmla="*/ 76241 w 76151"/>
                  <a:gd name="connsiteY2" fmla="*/ 38291 h 76200"/>
                  <a:gd name="connsiteX3" fmla="*/ 65089 w 76151"/>
                  <a:gd name="connsiteY3" fmla="*/ 11350 h 76200"/>
                  <a:gd name="connsiteX4" fmla="*/ 38166 w 76151"/>
                  <a:gd name="connsiteY4" fmla="*/ 191 h 76200"/>
                  <a:gd name="connsiteX5" fmla="*/ 11242 w 76151"/>
                  <a:gd name="connsiteY5" fmla="*/ 11350 h 76200"/>
                  <a:gd name="connsiteX6" fmla="*/ 90 w 76151"/>
                  <a:gd name="connsiteY6" fmla="*/ 38291 h 76200"/>
                  <a:gd name="connsiteX7" fmla="*/ 11242 w 76151"/>
                  <a:gd name="connsiteY7" fmla="*/ 65232 h 76200"/>
                  <a:gd name="connsiteX8" fmla="*/ 38166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6" y="76391"/>
                    </a:moveTo>
                    <a:cubicBezTo>
                      <a:pt x="48264" y="76391"/>
                      <a:pt x="57949" y="72376"/>
                      <a:pt x="65089" y="65232"/>
                    </a:cubicBezTo>
                    <a:cubicBezTo>
                      <a:pt x="72229" y="58087"/>
                      <a:pt x="76241" y="48395"/>
                      <a:pt x="76241" y="38291"/>
                    </a:cubicBezTo>
                    <a:cubicBezTo>
                      <a:pt x="76241" y="28187"/>
                      <a:pt x="72229" y="18495"/>
                      <a:pt x="65089" y="11350"/>
                    </a:cubicBezTo>
                    <a:cubicBezTo>
                      <a:pt x="57949" y="4205"/>
                      <a:pt x="48264" y="191"/>
                      <a:pt x="38166" y="191"/>
                    </a:cubicBezTo>
                    <a:cubicBezTo>
                      <a:pt x="28068" y="191"/>
                      <a:pt x="18382" y="4205"/>
                      <a:pt x="11242" y="11350"/>
                    </a:cubicBezTo>
                    <a:cubicBezTo>
                      <a:pt x="4102" y="18495"/>
                      <a:pt x="90" y="28187"/>
                      <a:pt x="90" y="38291"/>
                    </a:cubicBezTo>
                    <a:cubicBezTo>
                      <a:pt x="90" y="48395"/>
                      <a:pt x="4102" y="58087"/>
                      <a:pt x="11242" y="65232"/>
                    </a:cubicBezTo>
                    <a:cubicBezTo>
                      <a:pt x="18382" y="72376"/>
                      <a:pt x="28068" y="76391"/>
                      <a:pt x="38166"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8" name="Freeform: Shape 447">
                <a:extLst>
                  <a:ext uri="{FF2B5EF4-FFF2-40B4-BE49-F238E27FC236}">
                    <a16:creationId xmlns:a16="http://schemas.microsoft.com/office/drawing/2014/main" id="{3A973A53-CF86-F5DD-A43C-DCC9441E7CF8}"/>
                  </a:ext>
                </a:extLst>
              </p:cNvPr>
              <p:cNvSpPr/>
              <p:nvPr/>
            </p:nvSpPr>
            <p:spPr>
              <a:xfrm>
                <a:off x="7324015" y="3971839"/>
                <a:ext cx="76151" cy="76200"/>
              </a:xfrm>
              <a:custGeom>
                <a:avLst/>
                <a:gdLst>
                  <a:gd name="connsiteX0" fmla="*/ 38169 w 76151"/>
                  <a:gd name="connsiteY0" fmla="*/ 76363 h 76200"/>
                  <a:gd name="connsiteX1" fmla="*/ 65093 w 76151"/>
                  <a:gd name="connsiteY1" fmla="*/ 65204 h 76200"/>
                  <a:gd name="connsiteX2" fmla="*/ 76245 w 76151"/>
                  <a:gd name="connsiteY2" fmla="*/ 38263 h 76200"/>
                  <a:gd name="connsiteX3" fmla="*/ 65093 w 76151"/>
                  <a:gd name="connsiteY3" fmla="*/ 11322 h 76200"/>
                  <a:gd name="connsiteX4" fmla="*/ 38169 w 76151"/>
                  <a:gd name="connsiteY4" fmla="*/ 163 h 76200"/>
                  <a:gd name="connsiteX5" fmla="*/ 11246 w 76151"/>
                  <a:gd name="connsiteY5" fmla="*/ 11322 h 76200"/>
                  <a:gd name="connsiteX6" fmla="*/ 94 w 76151"/>
                  <a:gd name="connsiteY6" fmla="*/ 38263 h 76200"/>
                  <a:gd name="connsiteX7" fmla="*/ 11246 w 76151"/>
                  <a:gd name="connsiteY7" fmla="*/ 65204 h 76200"/>
                  <a:gd name="connsiteX8" fmla="*/ 38169 w 76151"/>
                  <a:gd name="connsiteY8" fmla="*/ 7636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9" y="76363"/>
                    </a:moveTo>
                    <a:cubicBezTo>
                      <a:pt x="48267" y="76363"/>
                      <a:pt x="57953" y="72348"/>
                      <a:pt x="65093" y="65204"/>
                    </a:cubicBezTo>
                    <a:cubicBezTo>
                      <a:pt x="72233" y="58059"/>
                      <a:pt x="76245" y="48367"/>
                      <a:pt x="76245" y="38263"/>
                    </a:cubicBezTo>
                    <a:cubicBezTo>
                      <a:pt x="76245" y="28159"/>
                      <a:pt x="72233" y="18467"/>
                      <a:pt x="65093" y="11322"/>
                    </a:cubicBezTo>
                    <a:cubicBezTo>
                      <a:pt x="57953" y="4177"/>
                      <a:pt x="48267" y="163"/>
                      <a:pt x="38169" y="163"/>
                    </a:cubicBezTo>
                    <a:cubicBezTo>
                      <a:pt x="28072" y="163"/>
                      <a:pt x="18386" y="4177"/>
                      <a:pt x="11246" y="11322"/>
                    </a:cubicBezTo>
                    <a:cubicBezTo>
                      <a:pt x="4106" y="18467"/>
                      <a:pt x="94" y="28159"/>
                      <a:pt x="94" y="38263"/>
                    </a:cubicBezTo>
                    <a:cubicBezTo>
                      <a:pt x="94" y="48367"/>
                      <a:pt x="4106" y="58059"/>
                      <a:pt x="11246" y="65204"/>
                    </a:cubicBezTo>
                    <a:cubicBezTo>
                      <a:pt x="18386" y="72348"/>
                      <a:pt x="28072" y="76363"/>
                      <a:pt x="38169" y="7636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49" name="Freeform: Shape 448">
                <a:extLst>
                  <a:ext uri="{FF2B5EF4-FFF2-40B4-BE49-F238E27FC236}">
                    <a16:creationId xmlns:a16="http://schemas.microsoft.com/office/drawing/2014/main" id="{0C1613FC-9844-E80E-3427-868D0582E92A}"/>
                  </a:ext>
                </a:extLst>
              </p:cNvPr>
              <p:cNvSpPr/>
              <p:nvPr/>
            </p:nvSpPr>
            <p:spPr>
              <a:xfrm>
                <a:off x="7370312" y="4242768"/>
                <a:ext cx="76151" cy="76200"/>
              </a:xfrm>
              <a:custGeom>
                <a:avLst/>
                <a:gdLst>
                  <a:gd name="connsiteX0" fmla="*/ 38173 w 76151"/>
                  <a:gd name="connsiteY0" fmla="*/ 76384 h 76200"/>
                  <a:gd name="connsiteX1" fmla="*/ 65097 w 76151"/>
                  <a:gd name="connsiteY1" fmla="*/ 65225 h 76200"/>
                  <a:gd name="connsiteX2" fmla="*/ 76249 w 76151"/>
                  <a:gd name="connsiteY2" fmla="*/ 38284 h 76200"/>
                  <a:gd name="connsiteX3" fmla="*/ 65097 w 76151"/>
                  <a:gd name="connsiteY3" fmla="*/ 11343 h 76200"/>
                  <a:gd name="connsiteX4" fmla="*/ 38173 w 76151"/>
                  <a:gd name="connsiteY4" fmla="*/ 184 h 76200"/>
                  <a:gd name="connsiteX5" fmla="*/ 11250 w 76151"/>
                  <a:gd name="connsiteY5" fmla="*/ 11343 h 76200"/>
                  <a:gd name="connsiteX6" fmla="*/ 97 w 76151"/>
                  <a:gd name="connsiteY6" fmla="*/ 38284 h 76200"/>
                  <a:gd name="connsiteX7" fmla="*/ 11250 w 76151"/>
                  <a:gd name="connsiteY7" fmla="*/ 65225 h 76200"/>
                  <a:gd name="connsiteX8" fmla="*/ 38173 w 76151"/>
                  <a:gd name="connsiteY8" fmla="*/ 7638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3" y="76384"/>
                    </a:moveTo>
                    <a:cubicBezTo>
                      <a:pt x="48271" y="76384"/>
                      <a:pt x="57956" y="72370"/>
                      <a:pt x="65097" y="65225"/>
                    </a:cubicBezTo>
                    <a:cubicBezTo>
                      <a:pt x="72237" y="58080"/>
                      <a:pt x="76249" y="48388"/>
                      <a:pt x="76249" y="38284"/>
                    </a:cubicBezTo>
                    <a:cubicBezTo>
                      <a:pt x="76249" y="28180"/>
                      <a:pt x="72237" y="18488"/>
                      <a:pt x="65097" y="11343"/>
                    </a:cubicBezTo>
                    <a:cubicBezTo>
                      <a:pt x="57956" y="4199"/>
                      <a:pt x="48271" y="184"/>
                      <a:pt x="38173" y="184"/>
                    </a:cubicBezTo>
                    <a:cubicBezTo>
                      <a:pt x="28075" y="184"/>
                      <a:pt x="18390" y="4199"/>
                      <a:pt x="11250" y="11343"/>
                    </a:cubicBezTo>
                    <a:cubicBezTo>
                      <a:pt x="4109" y="18488"/>
                      <a:pt x="97" y="28180"/>
                      <a:pt x="97" y="38284"/>
                    </a:cubicBezTo>
                    <a:cubicBezTo>
                      <a:pt x="97" y="48388"/>
                      <a:pt x="4109" y="58080"/>
                      <a:pt x="11250" y="65225"/>
                    </a:cubicBezTo>
                    <a:cubicBezTo>
                      <a:pt x="18390" y="72370"/>
                      <a:pt x="28075" y="76384"/>
                      <a:pt x="38173" y="7638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0" name="Freeform: Shape 449">
                <a:extLst>
                  <a:ext uri="{FF2B5EF4-FFF2-40B4-BE49-F238E27FC236}">
                    <a16:creationId xmlns:a16="http://schemas.microsoft.com/office/drawing/2014/main" id="{E8952AE4-DAB1-E460-76F1-B12A4D019466}"/>
                  </a:ext>
                </a:extLst>
              </p:cNvPr>
              <p:cNvSpPr/>
              <p:nvPr/>
            </p:nvSpPr>
            <p:spPr>
              <a:xfrm>
                <a:off x="7416615" y="3943277"/>
                <a:ext cx="76151" cy="76200"/>
              </a:xfrm>
              <a:custGeom>
                <a:avLst/>
                <a:gdLst>
                  <a:gd name="connsiteX0" fmla="*/ 38177 w 76151"/>
                  <a:gd name="connsiteY0" fmla="*/ 76361 h 76200"/>
                  <a:gd name="connsiteX1" fmla="*/ 65100 w 76151"/>
                  <a:gd name="connsiteY1" fmla="*/ 65201 h 76200"/>
                  <a:gd name="connsiteX2" fmla="*/ 76252 w 76151"/>
                  <a:gd name="connsiteY2" fmla="*/ 38261 h 76200"/>
                  <a:gd name="connsiteX3" fmla="*/ 65100 w 76151"/>
                  <a:gd name="connsiteY3" fmla="*/ 11320 h 76200"/>
                  <a:gd name="connsiteX4" fmla="*/ 38177 w 76151"/>
                  <a:gd name="connsiteY4" fmla="*/ 161 h 76200"/>
                  <a:gd name="connsiteX5" fmla="*/ 11253 w 76151"/>
                  <a:gd name="connsiteY5" fmla="*/ 11320 h 76200"/>
                  <a:gd name="connsiteX6" fmla="*/ 101 w 76151"/>
                  <a:gd name="connsiteY6" fmla="*/ 38261 h 76200"/>
                  <a:gd name="connsiteX7" fmla="*/ 11253 w 76151"/>
                  <a:gd name="connsiteY7" fmla="*/ 65201 h 76200"/>
                  <a:gd name="connsiteX8" fmla="*/ 38177 w 76151"/>
                  <a:gd name="connsiteY8" fmla="*/ 763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7" y="76361"/>
                    </a:moveTo>
                    <a:cubicBezTo>
                      <a:pt x="48274" y="76361"/>
                      <a:pt x="57960" y="72346"/>
                      <a:pt x="65100" y="65201"/>
                    </a:cubicBezTo>
                    <a:cubicBezTo>
                      <a:pt x="72240" y="58057"/>
                      <a:pt x="76252" y="48365"/>
                      <a:pt x="76252" y="38261"/>
                    </a:cubicBezTo>
                    <a:cubicBezTo>
                      <a:pt x="76252" y="28156"/>
                      <a:pt x="72240" y="18465"/>
                      <a:pt x="65100" y="11320"/>
                    </a:cubicBezTo>
                    <a:cubicBezTo>
                      <a:pt x="57960" y="4175"/>
                      <a:pt x="48274" y="161"/>
                      <a:pt x="38177" y="161"/>
                    </a:cubicBezTo>
                    <a:cubicBezTo>
                      <a:pt x="28079" y="161"/>
                      <a:pt x="18393" y="4175"/>
                      <a:pt x="11253" y="11320"/>
                    </a:cubicBezTo>
                    <a:cubicBezTo>
                      <a:pt x="4113" y="18465"/>
                      <a:pt x="101" y="28156"/>
                      <a:pt x="101" y="38261"/>
                    </a:cubicBezTo>
                    <a:cubicBezTo>
                      <a:pt x="101" y="48365"/>
                      <a:pt x="4113" y="58057"/>
                      <a:pt x="11253" y="65201"/>
                    </a:cubicBezTo>
                    <a:cubicBezTo>
                      <a:pt x="18393" y="72346"/>
                      <a:pt x="28079" y="76361"/>
                      <a:pt x="38177" y="763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1" name="Freeform: Shape 450">
                <a:extLst>
                  <a:ext uri="{FF2B5EF4-FFF2-40B4-BE49-F238E27FC236}">
                    <a16:creationId xmlns:a16="http://schemas.microsoft.com/office/drawing/2014/main" id="{C3F653E6-F809-3E5E-15CA-EC0D4B128D16}"/>
                  </a:ext>
                </a:extLst>
              </p:cNvPr>
              <p:cNvSpPr/>
              <p:nvPr/>
            </p:nvSpPr>
            <p:spPr>
              <a:xfrm>
                <a:off x="7462902" y="4534919"/>
                <a:ext cx="76151" cy="76200"/>
              </a:xfrm>
              <a:custGeom>
                <a:avLst/>
                <a:gdLst>
                  <a:gd name="connsiteX0" fmla="*/ 38180 w 76151"/>
                  <a:gd name="connsiteY0" fmla="*/ 76407 h 76200"/>
                  <a:gd name="connsiteX1" fmla="*/ 65104 w 76151"/>
                  <a:gd name="connsiteY1" fmla="*/ 65248 h 76200"/>
                  <a:gd name="connsiteX2" fmla="*/ 76256 w 76151"/>
                  <a:gd name="connsiteY2" fmla="*/ 38307 h 76200"/>
                  <a:gd name="connsiteX3" fmla="*/ 65104 w 76151"/>
                  <a:gd name="connsiteY3" fmla="*/ 11366 h 76200"/>
                  <a:gd name="connsiteX4" fmla="*/ 38180 w 76151"/>
                  <a:gd name="connsiteY4" fmla="*/ 207 h 76200"/>
                  <a:gd name="connsiteX5" fmla="*/ 11257 w 76151"/>
                  <a:gd name="connsiteY5" fmla="*/ 11366 h 76200"/>
                  <a:gd name="connsiteX6" fmla="*/ 105 w 76151"/>
                  <a:gd name="connsiteY6" fmla="*/ 38307 h 76200"/>
                  <a:gd name="connsiteX7" fmla="*/ 11257 w 76151"/>
                  <a:gd name="connsiteY7" fmla="*/ 65248 h 76200"/>
                  <a:gd name="connsiteX8" fmla="*/ 3818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0" y="76407"/>
                    </a:moveTo>
                    <a:cubicBezTo>
                      <a:pt x="48278" y="76407"/>
                      <a:pt x="57964" y="72393"/>
                      <a:pt x="65104" y="65248"/>
                    </a:cubicBezTo>
                    <a:cubicBezTo>
                      <a:pt x="72244" y="58103"/>
                      <a:pt x="76256" y="48411"/>
                      <a:pt x="76256" y="38307"/>
                    </a:cubicBezTo>
                    <a:cubicBezTo>
                      <a:pt x="76256" y="28203"/>
                      <a:pt x="72244" y="18511"/>
                      <a:pt x="65104" y="11366"/>
                    </a:cubicBezTo>
                    <a:cubicBezTo>
                      <a:pt x="57964" y="4222"/>
                      <a:pt x="48278" y="207"/>
                      <a:pt x="38180" y="207"/>
                    </a:cubicBezTo>
                    <a:cubicBezTo>
                      <a:pt x="28083" y="207"/>
                      <a:pt x="18397" y="4222"/>
                      <a:pt x="11257" y="11366"/>
                    </a:cubicBezTo>
                    <a:cubicBezTo>
                      <a:pt x="4117" y="18511"/>
                      <a:pt x="105" y="28203"/>
                      <a:pt x="105" y="38307"/>
                    </a:cubicBezTo>
                    <a:cubicBezTo>
                      <a:pt x="105" y="48411"/>
                      <a:pt x="4117" y="58103"/>
                      <a:pt x="11257" y="65248"/>
                    </a:cubicBezTo>
                    <a:cubicBezTo>
                      <a:pt x="18397" y="72393"/>
                      <a:pt x="28083" y="76407"/>
                      <a:pt x="3818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2" name="Freeform: Shape 451">
                <a:extLst>
                  <a:ext uri="{FF2B5EF4-FFF2-40B4-BE49-F238E27FC236}">
                    <a16:creationId xmlns:a16="http://schemas.microsoft.com/office/drawing/2014/main" id="{05E2FA23-A871-6E45-A62A-5A36D1926C46}"/>
                  </a:ext>
                </a:extLst>
              </p:cNvPr>
              <p:cNvSpPr/>
              <p:nvPr/>
            </p:nvSpPr>
            <p:spPr>
              <a:xfrm>
                <a:off x="7509202" y="4487243"/>
                <a:ext cx="76151" cy="76200"/>
              </a:xfrm>
              <a:custGeom>
                <a:avLst/>
                <a:gdLst>
                  <a:gd name="connsiteX0" fmla="*/ 38184 w 76151"/>
                  <a:gd name="connsiteY0" fmla="*/ 76403 h 76200"/>
                  <a:gd name="connsiteX1" fmla="*/ 65108 w 76151"/>
                  <a:gd name="connsiteY1" fmla="*/ 65244 h 76200"/>
                  <a:gd name="connsiteX2" fmla="*/ 76260 w 76151"/>
                  <a:gd name="connsiteY2" fmla="*/ 38303 h 76200"/>
                  <a:gd name="connsiteX3" fmla="*/ 65108 w 76151"/>
                  <a:gd name="connsiteY3" fmla="*/ 11363 h 76200"/>
                  <a:gd name="connsiteX4" fmla="*/ 38184 w 76151"/>
                  <a:gd name="connsiteY4" fmla="*/ 203 h 76200"/>
                  <a:gd name="connsiteX5" fmla="*/ 11260 w 76151"/>
                  <a:gd name="connsiteY5" fmla="*/ 11363 h 76200"/>
                  <a:gd name="connsiteX6" fmla="*/ 108 w 76151"/>
                  <a:gd name="connsiteY6" fmla="*/ 38303 h 76200"/>
                  <a:gd name="connsiteX7" fmla="*/ 11260 w 76151"/>
                  <a:gd name="connsiteY7" fmla="*/ 65244 h 76200"/>
                  <a:gd name="connsiteX8" fmla="*/ 38184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4" y="76403"/>
                    </a:moveTo>
                    <a:cubicBezTo>
                      <a:pt x="48282" y="76403"/>
                      <a:pt x="57967" y="72389"/>
                      <a:pt x="65108" y="65244"/>
                    </a:cubicBezTo>
                    <a:cubicBezTo>
                      <a:pt x="72248" y="58099"/>
                      <a:pt x="76260" y="48408"/>
                      <a:pt x="76260" y="38303"/>
                    </a:cubicBezTo>
                    <a:cubicBezTo>
                      <a:pt x="76260" y="28199"/>
                      <a:pt x="72248" y="18507"/>
                      <a:pt x="65108" y="11363"/>
                    </a:cubicBezTo>
                    <a:cubicBezTo>
                      <a:pt x="57967" y="4218"/>
                      <a:pt x="48282" y="203"/>
                      <a:pt x="38184" y="203"/>
                    </a:cubicBezTo>
                    <a:cubicBezTo>
                      <a:pt x="28086" y="203"/>
                      <a:pt x="18401" y="4218"/>
                      <a:pt x="11260" y="11363"/>
                    </a:cubicBezTo>
                    <a:cubicBezTo>
                      <a:pt x="4120" y="18507"/>
                      <a:pt x="108" y="28199"/>
                      <a:pt x="108" y="38303"/>
                    </a:cubicBezTo>
                    <a:cubicBezTo>
                      <a:pt x="108" y="48408"/>
                      <a:pt x="4120" y="58099"/>
                      <a:pt x="11260" y="65244"/>
                    </a:cubicBezTo>
                    <a:cubicBezTo>
                      <a:pt x="18401" y="72389"/>
                      <a:pt x="28086" y="76403"/>
                      <a:pt x="38184"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3" name="Freeform: Shape 452">
                <a:extLst>
                  <a:ext uri="{FF2B5EF4-FFF2-40B4-BE49-F238E27FC236}">
                    <a16:creationId xmlns:a16="http://schemas.microsoft.com/office/drawing/2014/main" id="{35160535-C35A-5386-8F11-2294861F1B2B}"/>
                  </a:ext>
                </a:extLst>
              </p:cNvPr>
              <p:cNvSpPr/>
              <p:nvPr/>
            </p:nvSpPr>
            <p:spPr>
              <a:xfrm>
                <a:off x="7555502" y="4360091"/>
                <a:ext cx="76151" cy="76200"/>
              </a:xfrm>
              <a:custGeom>
                <a:avLst/>
                <a:gdLst>
                  <a:gd name="connsiteX0" fmla="*/ 38188 w 76151"/>
                  <a:gd name="connsiteY0" fmla="*/ 76393 h 76200"/>
                  <a:gd name="connsiteX1" fmla="*/ 65111 w 76151"/>
                  <a:gd name="connsiteY1" fmla="*/ 65234 h 76200"/>
                  <a:gd name="connsiteX2" fmla="*/ 76263 w 76151"/>
                  <a:gd name="connsiteY2" fmla="*/ 38293 h 76200"/>
                  <a:gd name="connsiteX3" fmla="*/ 65111 w 76151"/>
                  <a:gd name="connsiteY3" fmla="*/ 11353 h 76200"/>
                  <a:gd name="connsiteX4" fmla="*/ 38188 w 76151"/>
                  <a:gd name="connsiteY4" fmla="*/ 193 h 76200"/>
                  <a:gd name="connsiteX5" fmla="*/ 11264 w 76151"/>
                  <a:gd name="connsiteY5" fmla="*/ 11353 h 76200"/>
                  <a:gd name="connsiteX6" fmla="*/ 112 w 76151"/>
                  <a:gd name="connsiteY6" fmla="*/ 38293 h 76200"/>
                  <a:gd name="connsiteX7" fmla="*/ 11264 w 76151"/>
                  <a:gd name="connsiteY7" fmla="*/ 65234 h 76200"/>
                  <a:gd name="connsiteX8" fmla="*/ 38188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8" y="76393"/>
                    </a:moveTo>
                    <a:cubicBezTo>
                      <a:pt x="48285" y="76393"/>
                      <a:pt x="57971" y="72379"/>
                      <a:pt x="65111" y="65234"/>
                    </a:cubicBezTo>
                    <a:cubicBezTo>
                      <a:pt x="72251" y="58089"/>
                      <a:pt x="76263" y="48398"/>
                      <a:pt x="76263" y="38293"/>
                    </a:cubicBezTo>
                    <a:cubicBezTo>
                      <a:pt x="76263" y="28189"/>
                      <a:pt x="72251" y="18497"/>
                      <a:pt x="65111" y="11353"/>
                    </a:cubicBezTo>
                    <a:cubicBezTo>
                      <a:pt x="57971" y="4208"/>
                      <a:pt x="48285" y="193"/>
                      <a:pt x="38188" y="193"/>
                    </a:cubicBezTo>
                    <a:cubicBezTo>
                      <a:pt x="28090" y="193"/>
                      <a:pt x="18404" y="4208"/>
                      <a:pt x="11264" y="11353"/>
                    </a:cubicBezTo>
                    <a:cubicBezTo>
                      <a:pt x="4124" y="18497"/>
                      <a:pt x="112" y="28189"/>
                      <a:pt x="112" y="38293"/>
                    </a:cubicBezTo>
                    <a:cubicBezTo>
                      <a:pt x="112" y="48398"/>
                      <a:pt x="4124" y="58089"/>
                      <a:pt x="11264" y="65234"/>
                    </a:cubicBezTo>
                    <a:cubicBezTo>
                      <a:pt x="18404" y="72379"/>
                      <a:pt x="28090" y="76393"/>
                      <a:pt x="38188"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4" name="Freeform: Shape 453">
                <a:extLst>
                  <a:ext uri="{FF2B5EF4-FFF2-40B4-BE49-F238E27FC236}">
                    <a16:creationId xmlns:a16="http://schemas.microsoft.com/office/drawing/2014/main" id="{2F1D9B7A-1C93-C553-11A7-C5FB5DA1B2B3}"/>
                  </a:ext>
                </a:extLst>
              </p:cNvPr>
              <p:cNvSpPr/>
              <p:nvPr/>
            </p:nvSpPr>
            <p:spPr>
              <a:xfrm>
                <a:off x="7601802" y="5027412"/>
                <a:ext cx="76151" cy="76200"/>
              </a:xfrm>
              <a:custGeom>
                <a:avLst/>
                <a:gdLst>
                  <a:gd name="connsiteX0" fmla="*/ 38191 w 76151"/>
                  <a:gd name="connsiteY0" fmla="*/ 76446 h 76200"/>
                  <a:gd name="connsiteX1" fmla="*/ 65115 w 76151"/>
                  <a:gd name="connsiteY1" fmla="*/ 65287 h 76200"/>
                  <a:gd name="connsiteX2" fmla="*/ 76267 w 76151"/>
                  <a:gd name="connsiteY2" fmla="*/ 38346 h 76200"/>
                  <a:gd name="connsiteX3" fmla="*/ 65115 w 76151"/>
                  <a:gd name="connsiteY3" fmla="*/ 11405 h 76200"/>
                  <a:gd name="connsiteX4" fmla="*/ 38191 w 76151"/>
                  <a:gd name="connsiteY4" fmla="*/ 246 h 76200"/>
                  <a:gd name="connsiteX5" fmla="*/ 11268 w 76151"/>
                  <a:gd name="connsiteY5" fmla="*/ 11405 h 76200"/>
                  <a:gd name="connsiteX6" fmla="*/ 116 w 76151"/>
                  <a:gd name="connsiteY6" fmla="*/ 38346 h 76200"/>
                  <a:gd name="connsiteX7" fmla="*/ 11268 w 76151"/>
                  <a:gd name="connsiteY7" fmla="*/ 65287 h 76200"/>
                  <a:gd name="connsiteX8" fmla="*/ 38191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1" y="76446"/>
                    </a:moveTo>
                    <a:cubicBezTo>
                      <a:pt x="48289" y="76446"/>
                      <a:pt x="57975" y="72431"/>
                      <a:pt x="65115" y="65287"/>
                    </a:cubicBezTo>
                    <a:cubicBezTo>
                      <a:pt x="72255" y="58142"/>
                      <a:pt x="76267" y="48450"/>
                      <a:pt x="76267" y="38346"/>
                    </a:cubicBezTo>
                    <a:cubicBezTo>
                      <a:pt x="76267" y="28242"/>
                      <a:pt x="72255" y="18550"/>
                      <a:pt x="65115" y="11405"/>
                    </a:cubicBezTo>
                    <a:cubicBezTo>
                      <a:pt x="57975" y="4260"/>
                      <a:pt x="48289" y="246"/>
                      <a:pt x="38191" y="246"/>
                    </a:cubicBezTo>
                    <a:cubicBezTo>
                      <a:pt x="28094" y="246"/>
                      <a:pt x="18408" y="4260"/>
                      <a:pt x="11268" y="11405"/>
                    </a:cubicBezTo>
                    <a:cubicBezTo>
                      <a:pt x="4128" y="18550"/>
                      <a:pt x="116" y="28242"/>
                      <a:pt x="116" y="38346"/>
                    </a:cubicBezTo>
                    <a:cubicBezTo>
                      <a:pt x="116" y="48450"/>
                      <a:pt x="4128" y="58142"/>
                      <a:pt x="11268" y="65287"/>
                    </a:cubicBezTo>
                    <a:cubicBezTo>
                      <a:pt x="18408" y="72431"/>
                      <a:pt x="28094" y="76446"/>
                      <a:pt x="38191"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5" name="Freeform: Shape 454">
                <a:extLst>
                  <a:ext uri="{FF2B5EF4-FFF2-40B4-BE49-F238E27FC236}">
                    <a16:creationId xmlns:a16="http://schemas.microsoft.com/office/drawing/2014/main" id="{13AA06F0-7045-FC03-7CC9-8AD47A83EB8D}"/>
                  </a:ext>
                </a:extLst>
              </p:cNvPr>
              <p:cNvSpPr/>
              <p:nvPr/>
            </p:nvSpPr>
            <p:spPr>
              <a:xfrm>
                <a:off x="7648102" y="4297099"/>
                <a:ext cx="76151" cy="76200"/>
              </a:xfrm>
              <a:custGeom>
                <a:avLst/>
                <a:gdLst>
                  <a:gd name="connsiteX0" fmla="*/ 38195 w 76151"/>
                  <a:gd name="connsiteY0" fmla="*/ 76388 h 76200"/>
                  <a:gd name="connsiteX1" fmla="*/ 65118 w 76151"/>
                  <a:gd name="connsiteY1" fmla="*/ 65229 h 76200"/>
                  <a:gd name="connsiteX2" fmla="*/ 76271 w 76151"/>
                  <a:gd name="connsiteY2" fmla="*/ 38288 h 76200"/>
                  <a:gd name="connsiteX3" fmla="*/ 65118 w 76151"/>
                  <a:gd name="connsiteY3" fmla="*/ 11348 h 76200"/>
                  <a:gd name="connsiteX4" fmla="*/ 38195 w 76151"/>
                  <a:gd name="connsiteY4" fmla="*/ 188 h 76200"/>
                  <a:gd name="connsiteX5" fmla="*/ 11271 w 76151"/>
                  <a:gd name="connsiteY5" fmla="*/ 11348 h 76200"/>
                  <a:gd name="connsiteX6" fmla="*/ 119 w 76151"/>
                  <a:gd name="connsiteY6" fmla="*/ 38288 h 76200"/>
                  <a:gd name="connsiteX7" fmla="*/ 11271 w 76151"/>
                  <a:gd name="connsiteY7" fmla="*/ 65229 h 76200"/>
                  <a:gd name="connsiteX8" fmla="*/ 38195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5" y="76388"/>
                    </a:moveTo>
                    <a:cubicBezTo>
                      <a:pt x="48293" y="76388"/>
                      <a:pt x="57978" y="72374"/>
                      <a:pt x="65118" y="65229"/>
                    </a:cubicBezTo>
                    <a:cubicBezTo>
                      <a:pt x="72259" y="58084"/>
                      <a:pt x="76271" y="48393"/>
                      <a:pt x="76271" y="38288"/>
                    </a:cubicBezTo>
                    <a:cubicBezTo>
                      <a:pt x="76271" y="28184"/>
                      <a:pt x="72259" y="18492"/>
                      <a:pt x="65118" y="11348"/>
                    </a:cubicBezTo>
                    <a:cubicBezTo>
                      <a:pt x="57978" y="4203"/>
                      <a:pt x="48293" y="188"/>
                      <a:pt x="38195" y="188"/>
                    </a:cubicBezTo>
                    <a:cubicBezTo>
                      <a:pt x="28097" y="188"/>
                      <a:pt x="18412" y="4203"/>
                      <a:pt x="11271" y="11348"/>
                    </a:cubicBezTo>
                    <a:cubicBezTo>
                      <a:pt x="4131" y="18492"/>
                      <a:pt x="119" y="28184"/>
                      <a:pt x="119" y="38288"/>
                    </a:cubicBezTo>
                    <a:cubicBezTo>
                      <a:pt x="119" y="48393"/>
                      <a:pt x="4131" y="58084"/>
                      <a:pt x="11271" y="65229"/>
                    </a:cubicBezTo>
                    <a:cubicBezTo>
                      <a:pt x="18412" y="72374"/>
                      <a:pt x="28097" y="76388"/>
                      <a:pt x="38195"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6" name="Freeform: Shape 455">
                <a:extLst>
                  <a:ext uri="{FF2B5EF4-FFF2-40B4-BE49-F238E27FC236}">
                    <a16:creationId xmlns:a16="http://schemas.microsoft.com/office/drawing/2014/main" id="{6F79947D-B51E-25D7-EBCD-2ADF645C7D34}"/>
                  </a:ext>
                </a:extLst>
              </p:cNvPr>
              <p:cNvSpPr/>
              <p:nvPr/>
            </p:nvSpPr>
            <p:spPr>
              <a:xfrm>
                <a:off x="7694389" y="4143860"/>
                <a:ext cx="76151" cy="76200"/>
              </a:xfrm>
              <a:custGeom>
                <a:avLst/>
                <a:gdLst>
                  <a:gd name="connsiteX0" fmla="*/ 38199 w 76151"/>
                  <a:gd name="connsiteY0" fmla="*/ 76376 h 76200"/>
                  <a:gd name="connsiteX1" fmla="*/ 65122 w 76151"/>
                  <a:gd name="connsiteY1" fmla="*/ 65217 h 76200"/>
                  <a:gd name="connsiteX2" fmla="*/ 76274 w 76151"/>
                  <a:gd name="connsiteY2" fmla="*/ 38276 h 76200"/>
                  <a:gd name="connsiteX3" fmla="*/ 65122 w 76151"/>
                  <a:gd name="connsiteY3" fmla="*/ 11336 h 76200"/>
                  <a:gd name="connsiteX4" fmla="*/ 38199 w 76151"/>
                  <a:gd name="connsiteY4" fmla="*/ 176 h 76200"/>
                  <a:gd name="connsiteX5" fmla="*/ 11275 w 76151"/>
                  <a:gd name="connsiteY5" fmla="*/ 11336 h 76200"/>
                  <a:gd name="connsiteX6" fmla="*/ 123 w 76151"/>
                  <a:gd name="connsiteY6" fmla="*/ 38276 h 76200"/>
                  <a:gd name="connsiteX7" fmla="*/ 11275 w 76151"/>
                  <a:gd name="connsiteY7" fmla="*/ 65217 h 76200"/>
                  <a:gd name="connsiteX8" fmla="*/ 38199 w 76151"/>
                  <a:gd name="connsiteY8" fmla="*/ 7637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9" y="76376"/>
                    </a:moveTo>
                    <a:cubicBezTo>
                      <a:pt x="48296" y="76376"/>
                      <a:pt x="57982" y="72362"/>
                      <a:pt x="65122" y="65217"/>
                    </a:cubicBezTo>
                    <a:cubicBezTo>
                      <a:pt x="72262" y="58072"/>
                      <a:pt x="76274" y="48381"/>
                      <a:pt x="76274" y="38276"/>
                    </a:cubicBezTo>
                    <a:cubicBezTo>
                      <a:pt x="76274" y="28172"/>
                      <a:pt x="72262" y="18480"/>
                      <a:pt x="65122" y="11336"/>
                    </a:cubicBezTo>
                    <a:cubicBezTo>
                      <a:pt x="57982" y="4191"/>
                      <a:pt x="48296" y="176"/>
                      <a:pt x="38199" y="176"/>
                    </a:cubicBezTo>
                    <a:cubicBezTo>
                      <a:pt x="28101" y="176"/>
                      <a:pt x="18415" y="4191"/>
                      <a:pt x="11275" y="11336"/>
                    </a:cubicBezTo>
                    <a:cubicBezTo>
                      <a:pt x="4135" y="18480"/>
                      <a:pt x="123" y="28172"/>
                      <a:pt x="123" y="38276"/>
                    </a:cubicBezTo>
                    <a:cubicBezTo>
                      <a:pt x="123" y="48381"/>
                      <a:pt x="4135" y="58072"/>
                      <a:pt x="11275" y="65217"/>
                    </a:cubicBezTo>
                    <a:cubicBezTo>
                      <a:pt x="18415" y="72362"/>
                      <a:pt x="28101" y="76376"/>
                      <a:pt x="38199" y="7637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7" name="Freeform: Shape 456">
                <a:extLst>
                  <a:ext uri="{FF2B5EF4-FFF2-40B4-BE49-F238E27FC236}">
                    <a16:creationId xmlns:a16="http://schemas.microsoft.com/office/drawing/2014/main" id="{6BBAD662-F81D-C1F2-FCBC-F388AEEF2010}"/>
                  </a:ext>
                </a:extLst>
              </p:cNvPr>
              <p:cNvSpPr/>
              <p:nvPr/>
            </p:nvSpPr>
            <p:spPr>
              <a:xfrm>
                <a:off x="7740689" y="4269921"/>
                <a:ext cx="76151" cy="76200"/>
              </a:xfrm>
              <a:custGeom>
                <a:avLst/>
                <a:gdLst>
                  <a:gd name="connsiteX0" fmla="*/ 38202 w 76151"/>
                  <a:gd name="connsiteY0" fmla="*/ 76386 h 76200"/>
                  <a:gd name="connsiteX1" fmla="*/ 65126 w 76151"/>
                  <a:gd name="connsiteY1" fmla="*/ 65227 h 76200"/>
                  <a:gd name="connsiteX2" fmla="*/ 76278 w 76151"/>
                  <a:gd name="connsiteY2" fmla="*/ 38286 h 76200"/>
                  <a:gd name="connsiteX3" fmla="*/ 65126 w 76151"/>
                  <a:gd name="connsiteY3" fmla="*/ 11346 h 76200"/>
                  <a:gd name="connsiteX4" fmla="*/ 38202 w 76151"/>
                  <a:gd name="connsiteY4" fmla="*/ 186 h 76200"/>
                  <a:gd name="connsiteX5" fmla="*/ 11279 w 76151"/>
                  <a:gd name="connsiteY5" fmla="*/ 11346 h 76200"/>
                  <a:gd name="connsiteX6" fmla="*/ 127 w 76151"/>
                  <a:gd name="connsiteY6" fmla="*/ 38286 h 76200"/>
                  <a:gd name="connsiteX7" fmla="*/ 11279 w 76151"/>
                  <a:gd name="connsiteY7" fmla="*/ 65227 h 76200"/>
                  <a:gd name="connsiteX8" fmla="*/ 38202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2" y="76386"/>
                    </a:moveTo>
                    <a:cubicBezTo>
                      <a:pt x="48300" y="76386"/>
                      <a:pt x="57986" y="72372"/>
                      <a:pt x="65126" y="65227"/>
                    </a:cubicBezTo>
                    <a:cubicBezTo>
                      <a:pt x="72266" y="58082"/>
                      <a:pt x="76278" y="48391"/>
                      <a:pt x="76278" y="38286"/>
                    </a:cubicBezTo>
                    <a:cubicBezTo>
                      <a:pt x="76278" y="28182"/>
                      <a:pt x="72266" y="18490"/>
                      <a:pt x="65126" y="11346"/>
                    </a:cubicBezTo>
                    <a:cubicBezTo>
                      <a:pt x="57986" y="4201"/>
                      <a:pt x="48300" y="186"/>
                      <a:pt x="38202" y="186"/>
                    </a:cubicBezTo>
                    <a:cubicBezTo>
                      <a:pt x="28104" y="186"/>
                      <a:pt x="18419" y="4201"/>
                      <a:pt x="11279" y="11346"/>
                    </a:cubicBezTo>
                    <a:cubicBezTo>
                      <a:pt x="4138" y="18490"/>
                      <a:pt x="127" y="28182"/>
                      <a:pt x="127" y="38286"/>
                    </a:cubicBezTo>
                    <a:cubicBezTo>
                      <a:pt x="127" y="48391"/>
                      <a:pt x="4138" y="58082"/>
                      <a:pt x="11279" y="65227"/>
                    </a:cubicBezTo>
                    <a:cubicBezTo>
                      <a:pt x="18419" y="72372"/>
                      <a:pt x="28104" y="76386"/>
                      <a:pt x="38202"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8" name="Freeform: Shape 457">
                <a:extLst>
                  <a:ext uri="{FF2B5EF4-FFF2-40B4-BE49-F238E27FC236}">
                    <a16:creationId xmlns:a16="http://schemas.microsoft.com/office/drawing/2014/main" id="{E2547703-2583-6FD3-65A4-300EA0B8B58B}"/>
                  </a:ext>
                </a:extLst>
              </p:cNvPr>
              <p:cNvSpPr/>
              <p:nvPr/>
            </p:nvSpPr>
            <p:spPr>
              <a:xfrm>
                <a:off x="7786989" y="4382912"/>
                <a:ext cx="76151" cy="76200"/>
              </a:xfrm>
              <a:custGeom>
                <a:avLst/>
                <a:gdLst>
                  <a:gd name="connsiteX0" fmla="*/ 38206 w 76151"/>
                  <a:gd name="connsiteY0" fmla="*/ 76395 h 76200"/>
                  <a:gd name="connsiteX1" fmla="*/ 65129 w 76151"/>
                  <a:gd name="connsiteY1" fmla="*/ 65236 h 76200"/>
                  <a:gd name="connsiteX2" fmla="*/ 76282 w 76151"/>
                  <a:gd name="connsiteY2" fmla="*/ 38295 h 76200"/>
                  <a:gd name="connsiteX3" fmla="*/ 65129 w 76151"/>
                  <a:gd name="connsiteY3" fmla="*/ 11354 h 76200"/>
                  <a:gd name="connsiteX4" fmla="*/ 38206 w 76151"/>
                  <a:gd name="connsiteY4" fmla="*/ 195 h 76200"/>
                  <a:gd name="connsiteX5" fmla="*/ 11282 w 76151"/>
                  <a:gd name="connsiteY5" fmla="*/ 11354 h 76200"/>
                  <a:gd name="connsiteX6" fmla="*/ 130 w 76151"/>
                  <a:gd name="connsiteY6" fmla="*/ 38295 h 76200"/>
                  <a:gd name="connsiteX7" fmla="*/ 11282 w 76151"/>
                  <a:gd name="connsiteY7" fmla="*/ 65236 h 76200"/>
                  <a:gd name="connsiteX8" fmla="*/ 38206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6" y="76395"/>
                    </a:moveTo>
                    <a:cubicBezTo>
                      <a:pt x="48304" y="76395"/>
                      <a:pt x="57989" y="72381"/>
                      <a:pt x="65129" y="65236"/>
                    </a:cubicBezTo>
                    <a:cubicBezTo>
                      <a:pt x="72270" y="58091"/>
                      <a:pt x="76282" y="48399"/>
                      <a:pt x="76282" y="38295"/>
                    </a:cubicBezTo>
                    <a:cubicBezTo>
                      <a:pt x="76282" y="28191"/>
                      <a:pt x="72270" y="18499"/>
                      <a:pt x="65129" y="11354"/>
                    </a:cubicBezTo>
                    <a:cubicBezTo>
                      <a:pt x="57989" y="4210"/>
                      <a:pt x="48304" y="195"/>
                      <a:pt x="38206" y="195"/>
                    </a:cubicBezTo>
                    <a:cubicBezTo>
                      <a:pt x="28108" y="195"/>
                      <a:pt x="18423" y="4210"/>
                      <a:pt x="11282" y="11354"/>
                    </a:cubicBezTo>
                    <a:cubicBezTo>
                      <a:pt x="4142" y="18499"/>
                      <a:pt x="130" y="28191"/>
                      <a:pt x="130" y="38295"/>
                    </a:cubicBezTo>
                    <a:cubicBezTo>
                      <a:pt x="130" y="48399"/>
                      <a:pt x="4142" y="58091"/>
                      <a:pt x="11282" y="65236"/>
                    </a:cubicBezTo>
                    <a:cubicBezTo>
                      <a:pt x="18423" y="72381"/>
                      <a:pt x="28108" y="76395"/>
                      <a:pt x="38206" y="7639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59" name="Freeform: Shape 458">
                <a:extLst>
                  <a:ext uri="{FF2B5EF4-FFF2-40B4-BE49-F238E27FC236}">
                    <a16:creationId xmlns:a16="http://schemas.microsoft.com/office/drawing/2014/main" id="{36D4D18F-FC25-FD71-82A8-68562AE3F732}"/>
                  </a:ext>
                </a:extLst>
              </p:cNvPr>
              <p:cNvSpPr/>
              <p:nvPr/>
            </p:nvSpPr>
            <p:spPr>
              <a:xfrm>
                <a:off x="7833289" y="4625863"/>
                <a:ext cx="76151" cy="76200"/>
              </a:xfrm>
              <a:custGeom>
                <a:avLst/>
                <a:gdLst>
                  <a:gd name="connsiteX0" fmla="*/ 38210 w 76151"/>
                  <a:gd name="connsiteY0" fmla="*/ 76414 h 76200"/>
                  <a:gd name="connsiteX1" fmla="*/ 65133 w 76151"/>
                  <a:gd name="connsiteY1" fmla="*/ 65255 h 76200"/>
                  <a:gd name="connsiteX2" fmla="*/ 76285 w 76151"/>
                  <a:gd name="connsiteY2" fmla="*/ 38314 h 76200"/>
                  <a:gd name="connsiteX3" fmla="*/ 65133 w 76151"/>
                  <a:gd name="connsiteY3" fmla="*/ 11374 h 76200"/>
                  <a:gd name="connsiteX4" fmla="*/ 38210 w 76151"/>
                  <a:gd name="connsiteY4" fmla="*/ 214 h 76200"/>
                  <a:gd name="connsiteX5" fmla="*/ 11286 w 76151"/>
                  <a:gd name="connsiteY5" fmla="*/ 11374 h 76200"/>
                  <a:gd name="connsiteX6" fmla="*/ 134 w 76151"/>
                  <a:gd name="connsiteY6" fmla="*/ 38314 h 76200"/>
                  <a:gd name="connsiteX7" fmla="*/ 11286 w 76151"/>
                  <a:gd name="connsiteY7" fmla="*/ 65255 h 76200"/>
                  <a:gd name="connsiteX8" fmla="*/ 38210 w 76151"/>
                  <a:gd name="connsiteY8" fmla="*/ 7641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0" y="76414"/>
                    </a:moveTo>
                    <a:cubicBezTo>
                      <a:pt x="48307" y="76414"/>
                      <a:pt x="57993" y="72400"/>
                      <a:pt x="65133" y="65255"/>
                    </a:cubicBezTo>
                    <a:cubicBezTo>
                      <a:pt x="72273" y="58110"/>
                      <a:pt x="76285" y="48419"/>
                      <a:pt x="76285" y="38314"/>
                    </a:cubicBezTo>
                    <a:cubicBezTo>
                      <a:pt x="76285" y="28210"/>
                      <a:pt x="72273" y="18518"/>
                      <a:pt x="65133" y="11374"/>
                    </a:cubicBezTo>
                    <a:cubicBezTo>
                      <a:pt x="57993" y="4229"/>
                      <a:pt x="48307" y="214"/>
                      <a:pt x="38210" y="214"/>
                    </a:cubicBezTo>
                    <a:cubicBezTo>
                      <a:pt x="28112" y="214"/>
                      <a:pt x="18426" y="4229"/>
                      <a:pt x="11286" y="11374"/>
                    </a:cubicBezTo>
                    <a:cubicBezTo>
                      <a:pt x="4146" y="18518"/>
                      <a:pt x="134" y="28210"/>
                      <a:pt x="134" y="38314"/>
                    </a:cubicBezTo>
                    <a:cubicBezTo>
                      <a:pt x="134" y="48419"/>
                      <a:pt x="4146" y="58110"/>
                      <a:pt x="11286" y="65255"/>
                    </a:cubicBezTo>
                    <a:cubicBezTo>
                      <a:pt x="18426" y="72400"/>
                      <a:pt x="28112" y="76414"/>
                      <a:pt x="38210" y="7641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0" name="Freeform: Shape 459">
                <a:extLst>
                  <a:ext uri="{FF2B5EF4-FFF2-40B4-BE49-F238E27FC236}">
                    <a16:creationId xmlns:a16="http://schemas.microsoft.com/office/drawing/2014/main" id="{43A26ABF-6472-641C-C531-C2F811D140C8}"/>
                  </a:ext>
                </a:extLst>
              </p:cNvPr>
              <p:cNvSpPr/>
              <p:nvPr/>
            </p:nvSpPr>
            <p:spPr>
              <a:xfrm>
                <a:off x="7879589" y="4285122"/>
                <a:ext cx="76151" cy="76200"/>
              </a:xfrm>
              <a:custGeom>
                <a:avLst/>
                <a:gdLst>
                  <a:gd name="connsiteX0" fmla="*/ 38213 w 76151"/>
                  <a:gd name="connsiteY0" fmla="*/ 76388 h 76200"/>
                  <a:gd name="connsiteX1" fmla="*/ 65137 w 76151"/>
                  <a:gd name="connsiteY1" fmla="*/ 65228 h 76200"/>
                  <a:gd name="connsiteX2" fmla="*/ 76289 w 76151"/>
                  <a:gd name="connsiteY2" fmla="*/ 38287 h 76200"/>
                  <a:gd name="connsiteX3" fmla="*/ 65137 w 76151"/>
                  <a:gd name="connsiteY3" fmla="*/ 11347 h 76200"/>
                  <a:gd name="connsiteX4" fmla="*/ 38213 w 76151"/>
                  <a:gd name="connsiteY4" fmla="*/ 187 h 76200"/>
                  <a:gd name="connsiteX5" fmla="*/ 11290 w 76151"/>
                  <a:gd name="connsiteY5" fmla="*/ 11347 h 76200"/>
                  <a:gd name="connsiteX6" fmla="*/ 138 w 76151"/>
                  <a:gd name="connsiteY6" fmla="*/ 38287 h 76200"/>
                  <a:gd name="connsiteX7" fmla="*/ 11290 w 76151"/>
                  <a:gd name="connsiteY7" fmla="*/ 65228 h 76200"/>
                  <a:gd name="connsiteX8" fmla="*/ 38213 w 76151"/>
                  <a:gd name="connsiteY8" fmla="*/ 7638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3" y="76388"/>
                    </a:moveTo>
                    <a:cubicBezTo>
                      <a:pt x="48311" y="76388"/>
                      <a:pt x="57997" y="72373"/>
                      <a:pt x="65137" y="65228"/>
                    </a:cubicBezTo>
                    <a:cubicBezTo>
                      <a:pt x="72277" y="58083"/>
                      <a:pt x="76289" y="48392"/>
                      <a:pt x="76289" y="38287"/>
                    </a:cubicBezTo>
                    <a:cubicBezTo>
                      <a:pt x="76289" y="28183"/>
                      <a:pt x="72277" y="18491"/>
                      <a:pt x="65137" y="11347"/>
                    </a:cubicBezTo>
                    <a:cubicBezTo>
                      <a:pt x="57997" y="4202"/>
                      <a:pt x="48311" y="187"/>
                      <a:pt x="38213" y="187"/>
                    </a:cubicBezTo>
                    <a:cubicBezTo>
                      <a:pt x="28115" y="187"/>
                      <a:pt x="18430" y="4202"/>
                      <a:pt x="11290" y="11347"/>
                    </a:cubicBezTo>
                    <a:cubicBezTo>
                      <a:pt x="4149" y="18491"/>
                      <a:pt x="138" y="28183"/>
                      <a:pt x="138" y="38287"/>
                    </a:cubicBezTo>
                    <a:cubicBezTo>
                      <a:pt x="138" y="48392"/>
                      <a:pt x="4149" y="58083"/>
                      <a:pt x="11290" y="65228"/>
                    </a:cubicBezTo>
                    <a:cubicBezTo>
                      <a:pt x="18430" y="72373"/>
                      <a:pt x="28115" y="76388"/>
                      <a:pt x="38213" y="7638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1" name="Freeform: Shape 460">
                <a:extLst>
                  <a:ext uri="{FF2B5EF4-FFF2-40B4-BE49-F238E27FC236}">
                    <a16:creationId xmlns:a16="http://schemas.microsoft.com/office/drawing/2014/main" id="{B8F6F945-14A4-8210-1B80-B06192CF5505}"/>
                  </a:ext>
                </a:extLst>
              </p:cNvPr>
              <p:cNvSpPr/>
              <p:nvPr/>
            </p:nvSpPr>
            <p:spPr>
              <a:xfrm>
                <a:off x="7925877" y="4351353"/>
                <a:ext cx="76151" cy="76200"/>
              </a:xfrm>
              <a:custGeom>
                <a:avLst/>
                <a:gdLst>
                  <a:gd name="connsiteX0" fmla="*/ 38217 w 76151"/>
                  <a:gd name="connsiteY0" fmla="*/ 76393 h 76200"/>
                  <a:gd name="connsiteX1" fmla="*/ 65140 w 76151"/>
                  <a:gd name="connsiteY1" fmla="*/ 65233 h 76200"/>
                  <a:gd name="connsiteX2" fmla="*/ 76292 w 76151"/>
                  <a:gd name="connsiteY2" fmla="*/ 38293 h 76200"/>
                  <a:gd name="connsiteX3" fmla="*/ 65140 w 76151"/>
                  <a:gd name="connsiteY3" fmla="*/ 11352 h 76200"/>
                  <a:gd name="connsiteX4" fmla="*/ 38217 w 76151"/>
                  <a:gd name="connsiteY4" fmla="*/ 193 h 76200"/>
                  <a:gd name="connsiteX5" fmla="*/ 11293 w 76151"/>
                  <a:gd name="connsiteY5" fmla="*/ 11352 h 76200"/>
                  <a:gd name="connsiteX6" fmla="*/ 141 w 76151"/>
                  <a:gd name="connsiteY6" fmla="*/ 38293 h 76200"/>
                  <a:gd name="connsiteX7" fmla="*/ 11293 w 76151"/>
                  <a:gd name="connsiteY7" fmla="*/ 65233 h 76200"/>
                  <a:gd name="connsiteX8" fmla="*/ 38217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7" y="76393"/>
                    </a:moveTo>
                    <a:cubicBezTo>
                      <a:pt x="48315" y="76393"/>
                      <a:pt x="58000" y="72378"/>
                      <a:pt x="65140" y="65233"/>
                    </a:cubicBezTo>
                    <a:cubicBezTo>
                      <a:pt x="72281" y="58089"/>
                      <a:pt x="76292" y="48397"/>
                      <a:pt x="76292" y="38293"/>
                    </a:cubicBezTo>
                    <a:cubicBezTo>
                      <a:pt x="76292" y="28188"/>
                      <a:pt x="72281" y="18497"/>
                      <a:pt x="65140" y="11352"/>
                    </a:cubicBezTo>
                    <a:cubicBezTo>
                      <a:pt x="58000" y="4207"/>
                      <a:pt x="48315" y="193"/>
                      <a:pt x="38217" y="193"/>
                    </a:cubicBezTo>
                    <a:cubicBezTo>
                      <a:pt x="28119" y="193"/>
                      <a:pt x="18433" y="4207"/>
                      <a:pt x="11293" y="11352"/>
                    </a:cubicBezTo>
                    <a:cubicBezTo>
                      <a:pt x="4153" y="18497"/>
                      <a:pt x="141" y="28188"/>
                      <a:pt x="141" y="38293"/>
                    </a:cubicBezTo>
                    <a:cubicBezTo>
                      <a:pt x="141" y="48397"/>
                      <a:pt x="4153" y="58089"/>
                      <a:pt x="11293" y="65233"/>
                    </a:cubicBezTo>
                    <a:cubicBezTo>
                      <a:pt x="18433" y="72378"/>
                      <a:pt x="28119" y="76393"/>
                      <a:pt x="38217"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2" name="Freeform: Shape 461">
                <a:extLst>
                  <a:ext uri="{FF2B5EF4-FFF2-40B4-BE49-F238E27FC236}">
                    <a16:creationId xmlns:a16="http://schemas.microsoft.com/office/drawing/2014/main" id="{D61CCC6D-D2B9-6C5A-084B-14FAD30E3D1C}"/>
                  </a:ext>
                </a:extLst>
              </p:cNvPr>
              <p:cNvSpPr/>
              <p:nvPr/>
            </p:nvSpPr>
            <p:spPr>
              <a:xfrm>
                <a:off x="7972177" y="4534385"/>
                <a:ext cx="76151" cy="76200"/>
              </a:xfrm>
              <a:custGeom>
                <a:avLst/>
                <a:gdLst>
                  <a:gd name="connsiteX0" fmla="*/ 38220 w 76151"/>
                  <a:gd name="connsiteY0" fmla="*/ 76407 h 76200"/>
                  <a:gd name="connsiteX1" fmla="*/ 65144 w 76151"/>
                  <a:gd name="connsiteY1" fmla="*/ 65248 h 76200"/>
                  <a:gd name="connsiteX2" fmla="*/ 76296 w 76151"/>
                  <a:gd name="connsiteY2" fmla="*/ 38307 h 76200"/>
                  <a:gd name="connsiteX3" fmla="*/ 65144 w 76151"/>
                  <a:gd name="connsiteY3" fmla="*/ 11366 h 76200"/>
                  <a:gd name="connsiteX4" fmla="*/ 38220 w 76151"/>
                  <a:gd name="connsiteY4" fmla="*/ 207 h 76200"/>
                  <a:gd name="connsiteX5" fmla="*/ 11297 w 76151"/>
                  <a:gd name="connsiteY5" fmla="*/ 11366 h 76200"/>
                  <a:gd name="connsiteX6" fmla="*/ 145 w 76151"/>
                  <a:gd name="connsiteY6" fmla="*/ 38307 h 76200"/>
                  <a:gd name="connsiteX7" fmla="*/ 11297 w 76151"/>
                  <a:gd name="connsiteY7" fmla="*/ 65248 h 76200"/>
                  <a:gd name="connsiteX8" fmla="*/ 38220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0" y="76407"/>
                    </a:moveTo>
                    <a:cubicBezTo>
                      <a:pt x="48318" y="76407"/>
                      <a:pt x="58004" y="72393"/>
                      <a:pt x="65144" y="65248"/>
                    </a:cubicBezTo>
                    <a:cubicBezTo>
                      <a:pt x="72284" y="58103"/>
                      <a:pt x="76296" y="48411"/>
                      <a:pt x="76296" y="38307"/>
                    </a:cubicBezTo>
                    <a:cubicBezTo>
                      <a:pt x="76296" y="28203"/>
                      <a:pt x="72284" y="18511"/>
                      <a:pt x="65144" y="11366"/>
                    </a:cubicBezTo>
                    <a:cubicBezTo>
                      <a:pt x="58004" y="4222"/>
                      <a:pt x="48318" y="207"/>
                      <a:pt x="38220" y="207"/>
                    </a:cubicBezTo>
                    <a:cubicBezTo>
                      <a:pt x="28123" y="207"/>
                      <a:pt x="18437" y="4222"/>
                      <a:pt x="11297" y="11366"/>
                    </a:cubicBezTo>
                    <a:cubicBezTo>
                      <a:pt x="4157" y="18511"/>
                      <a:pt x="145" y="28203"/>
                      <a:pt x="145" y="38307"/>
                    </a:cubicBezTo>
                    <a:cubicBezTo>
                      <a:pt x="145" y="48411"/>
                      <a:pt x="4157" y="58103"/>
                      <a:pt x="11297" y="65248"/>
                    </a:cubicBezTo>
                    <a:cubicBezTo>
                      <a:pt x="18437" y="72393"/>
                      <a:pt x="28123" y="76407"/>
                      <a:pt x="38220"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3" name="Freeform: Shape 462">
                <a:extLst>
                  <a:ext uri="{FF2B5EF4-FFF2-40B4-BE49-F238E27FC236}">
                    <a16:creationId xmlns:a16="http://schemas.microsoft.com/office/drawing/2014/main" id="{27AE0834-23F4-9142-E41E-33AEEACB7261}"/>
                  </a:ext>
                </a:extLst>
              </p:cNvPr>
              <p:cNvSpPr/>
              <p:nvPr/>
            </p:nvSpPr>
            <p:spPr>
              <a:xfrm>
                <a:off x="8018477" y="4642627"/>
                <a:ext cx="76151" cy="76200"/>
              </a:xfrm>
              <a:custGeom>
                <a:avLst/>
                <a:gdLst>
                  <a:gd name="connsiteX0" fmla="*/ 38224 w 76151"/>
                  <a:gd name="connsiteY0" fmla="*/ 76416 h 76200"/>
                  <a:gd name="connsiteX1" fmla="*/ 65148 w 76151"/>
                  <a:gd name="connsiteY1" fmla="*/ 65256 h 76200"/>
                  <a:gd name="connsiteX2" fmla="*/ 76300 w 76151"/>
                  <a:gd name="connsiteY2" fmla="*/ 38316 h 76200"/>
                  <a:gd name="connsiteX3" fmla="*/ 65148 w 76151"/>
                  <a:gd name="connsiteY3" fmla="*/ 11375 h 76200"/>
                  <a:gd name="connsiteX4" fmla="*/ 38224 w 76151"/>
                  <a:gd name="connsiteY4" fmla="*/ 216 h 76200"/>
                  <a:gd name="connsiteX5" fmla="*/ 11301 w 76151"/>
                  <a:gd name="connsiteY5" fmla="*/ 11375 h 76200"/>
                  <a:gd name="connsiteX6" fmla="*/ 148 w 76151"/>
                  <a:gd name="connsiteY6" fmla="*/ 38316 h 76200"/>
                  <a:gd name="connsiteX7" fmla="*/ 11301 w 76151"/>
                  <a:gd name="connsiteY7" fmla="*/ 65256 h 76200"/>
                  <a:gd name="connsiteX8" fmla="*/ 38224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4" y="76416"/>
                    </a:moveTo>
                    <a:cubicBezTo>
                      <a:pt x="48322" y="76416"/>
                      <a:pt x="58007" y="72401"/>
                      <a:pt x="65148" y="65256"/>
                    </a:cubicBezTo>
                    <a:cubicBezTo>
                      <a:pt x="72288" y="58112"/>
                      <a:pt x="76300" y="48420"/>
                      <a:pt x="76300" y="38316"/>
                    </a:cubicBezTo>
                    <a:cubicBezTo>
                      <a:pt x="76300" y="28211"/>
                      <a:pt x="72288" y="18520"/>
                      <a:pt x="65148" y="11375"/>
                    </a:cubicBezTo>
                    <a:cubicBezTo>
                      <a:pt x="58007" y="4230"/>
                      <a:pt x="48322" y="216"/>
                      <a:pt x="38224" y="216"/>
                    </a:cubicBezTo>
                    <a:cubicBezTo>
                      <a:pt x="28126" y="216"/>
                      <a:pt x="18441" y="4230"/>
                      <a:pt x="11301" y="11375"/>
                    </a:cubicBezTo>
                    <a:cubicBezTo>
                      <a:pt x="4160" y="18520"/>
                      <a:pt x="148" y="28211"/>
                      <a:pt x="148" y="38316"/>
                    </a:cubicBezTo>
                    <a:cubicBezTo>
                      <a:pt x="148" y="48420"/>
                      <a:pt x="4160" y="58112"/>
                      <a:pt x="11301" y="65256"/>
                    </a:cubicBezTo>
                    <a:cubicBezTo>
                      <a:pt x="18441" y="72401"/>
                      <a:pt x="28126" y="76416"/>
                      <a:pt x="38224"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4" name="Freeform: Shape 463">
                <a:extLst>
                  <a:ext uri="{FF2B5EF4-FFF2-40B4-BE49-F238E27FC236}">
                    <a16:creationId xmlns:a16="http://schemas.microsoft.com/office/drawing/2014/main" id="{08FBFA68-723F-F3C7-780A-B4224DAEC88C}"/>
                  </a:ext>
                </a:extLst>
              </p:cNvPr>
              <p:cNvSpPr/>
              <p:nvPr/>
            </p:nvSpPr>
            <p:spPr>
              <a:xfrm>
                <a:off x="8064777" y="4744494"/>
                <a:ext cx="76151" cy="76200"/>
              </a:xfrm>
              <a:custGeom>
                <a:avLst/>
                <a:gdLst>
                  <a:gd name="connsiteX0" fmla="*/ 38228 w 76151"/>
                  <a:gd name="connsiteY0" fmla="*/ 76424 h 76200"/>
                  <a:gd name="connsiteX1" fmla="*/ 65151 w 76151"/>
                  <a:gd name="connsiteY1" fmla="*/ 65264 h 76200"/>
                  <a:gd name="connsiteX2" fmla="*/ 76303 w 76151"/>
                  <a:gd name="connsiteY2" fmla="*/ 38324 h 76200"/>
                  <a:gd name="connsiteX3" fmla="*/ 65151 w 76151"/>
                  <a:gd name="connsiteY3" fmla="*/ 11383 h 76200"/>
                  <a:gd name="connsiteX4" fmla="*/ 38228 w 76151"/>
                  <a:gd name="connsiteY4" fmla="*/ 224 h 76200"/>
                  <a:gd name="connsiteX5" fmla="*/ 11304 w 76151"/>
                  <a:gd name="connsiteY5" fmla="*/ 11383 h 76200"/>
                  <a:gd name="connsiteX6" fmla="*/ 152 w 76151"/>
                  <a:gd name="connsiteY6" fmla="*/ 38324 h 76200"/>
                  <a:gd name="connsiteX7" fmla="*/ 11304 w 76151"/>
                  <a:gd name="connsiteY7" fmla="*/ 65264 h 76200"/>
                  <a:gd name="connsiteX8" fmla="*/ 38228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8" y="76424"/>
                    </a:moveTo>
                    <a:cubicBezTo>
                      <a:pt x="48326" y="76424"/>
                      <a:pt x="58011" y="72409"/>
                      <a:pt x="65151" y="65264"/>
                    </a:cubicBezTo>
                    <a:cubicBezTo>
                      <a:pt x="72291" y="58120"/>
                      <a:pt x="76303" y="48428"/>
                      <a:pt x="76303" y="38324"/>
                    </a:cubicBezTo>
                    <a:cubicBezTo>
                      <a:pt x="76303" y="28219"/>
                      <a:pt x="72291" y="18528"/>
                      <a:pt x="65151" y="11383"/>
                    </a:cubicBezTo>
                    <a:cubicBezTo>
                      <a:pt x="58011" y="4238"/>
                      <a:pt x="48326" y="224"/>
                      <a:pt x="38228" y="224"/>
                    </a:cubicBezTo>
                    <a:cubicBezTo>
                      <a:pt x="28130" y="224"/>
                      <a:pt x="18444" y="4238"/>
                      <a:pt x="11304" y="11383"/>
                    </a:cubicBezTo>
                    <a:cubicBezTo>
                      <a:pt x="4164" y="18528"/>
                      <a:pt x="152" y="28219"/>
                      <a:pt x="152" y="38324"/>
                    </a:cubicBezTo>
                    <a:cubicBezTo>
                      <a:pt x="152" y="48428"/>
                      <a:pt x="4164" y="58120"/>
                      <a:pt x="11304" y="65264"/>
                    </a:cubicBezTo>
                    <a:cubicBezTo>
                      <a:pt x="18444" y="72409"/>
                      <a:pt x="28130" y="76424"/>
                      <a:pt x="38228" y="7642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5" name="Freeform: Shape 464">
                <a:extLst>
                  <a:ext uri="{FF2B5EF4-FFF2-40B4-BE49-F238E27FC236}">
                    <a16:creationId xmlns:a16="http://schemas.microsoft.com/office/drawing/2014/main" id="{0446F188-9F2B-3285-FE5A-98584F0E2D55}"/>
                  </a:ext>
                </a:extLst>
              </p:cNvPr>
              <p:cNvSpPr/>
              <p:nvPr/>
            </p:nvSpPr>
            <p:spPr>
              <a:xfrm>
                <a:off x="8111077" y="4970605"/>
                <a:ext cx="76151" cy="76200"/>
              </a:xfrm>
              <a:custGeom>
                <a:avLst/>
                <a:gdLst>
                  <a:gd name="connsiteX0" fmla="*/ 38231 w 76151"/>
                  <a:gd name="connsiteY0" fmla="*/ 76441 h 76200"/>
                  <a:gd name="connsiteX1" fmla="*/ 65155 w 76151"/>
                  <a:gd name="connsiteY1" fmla="*/ 65282 h 76200"/>
                  <a:gd name="connsiteX2" fmla="*/ 76307 w 76151"/>
                  <a:gd name="connsiteY2" fmla="*/ 38341 h 76200"/>
                  <a:gd name="connsiteX3" fmla="*/ 65155 w 76151"/>
                  <a:gd name="connsiteY3" fmla="*/ 11401 h 76200"/>
                  <a:gd name="connsiteX4" fmla="*/ 38231 w 76151"/>
                  <a:gd name="connsiteY4" fmla="*/ 241 h 76200"/>
                  <a:gd name="connsiteX5" fmla="*/ 11308 w 76151"/>
                  <a:gd name="connsiteY5" fmla="*/ 11401 h 76200"/>
                  <a:gd name="connsiteX6" fmla="*/ 156 w 76151"/>
                  <a:gd name="connsiteY6" fmla="*/ 38341 h 76200"/>
                  <a:gd name="connsiteX7" fmla="*/ 11308 w 76151"/>
                  <a:gd name="connsiteY7" fmla="*/ 65282 h 76200"/>
                  <a:gd name="connsiteX8" fmla="*/ 38231 w 76151"/>
                  <a:gd name="connsiteY8" fmla="*/ 7644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1" y="76441"/>
                    </a:moveTo>
                    <a:cubicBezTo>
                      <a:pt x="48329" y="76441"/>
                      <a:pt x="58015" y="72427"/>
                      <a:pt x="65155" y="65282"/>
                    </a:cubicBezTo>
                    <a:cubicBezTo>
                      <a:pt x="72295" y="58137"/>
                      <a:pt x="76307" y="48446"/>
                      <a:pt x="76307" y="38341"/>
                    </a:cubicBezTo>
                    <a:cubicBezTo>
                      <a:pt x="76307" y="28237"/>
                      <a:pt x="72295" y="18545"/>
                      <a:pt x="65155" y="11401"/>
                    </a:cubicBezTo>
                    <a:cubicBezTo>
                      <a:pt x="58015" y="4256"/>
                      <a:pt x="48329" y="241"/>
                      <a:pt x="38231" y="241"/>
                    </a:cubicBezTo>
                    <a:cubicBezTo>
                      <a:pt x="28134" y="241"/>
                      <a:pt x="18448" y="4256"/>
                      <a:pt x="11308" y="11401"/>
                    </a:cubicBezTo>
                    <a:cubicBezTo>
                      <a:pt x="4168" y="18545"/>
                      <a:pt x="156" y="28237"/>
                      <a:pt x="156" y="38341"/>
                    </a:cubicBezTo>
                    <a:cubicBezTo>
                      <a:pt x="156" y="48446"/>
                      <a:pt x="4168" y="58137"/>
                      <a:pt x="11308" y="65282"/>
                    </a:cubicBezTo>
                    <a:cubicBezTo>
                      <a:pt x="18448" y="72427"/>
                      <a:pt x="28134" y="76441"/>
                      <a:pt x="38231" y="7644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6" name="Freeform: Shape 465">
                <a:extLst>
                  <a:ext uri="{FF2B5EF4-FFF2-40B4-BE49-F238E27FC236}">
                    <a16:creationId xmlns:a16="http://schemas.microsoft.com/office/drawing/2014/main" id="{3A4C253A-C9EE-958C-319A-4689BBA88BB6}"/>
                  </a:ext>
                </a:extLst>
              </p:cNvPr>
              <p:cNvSpPr/>
              <p:nvPr/>
            </p:nvSpPr>
            <p:spPr>
              <a:xfrm>
                <a:off x="8157364" y="4365018"/>
                <a:ext cx="76151" cy="76200"/>
              </a:xfrm>
              <a:custGeom>
                <a:avLst/>
                <a:gdLst>
                  <a:gd name="connsiteX0" fmla="*/ 38235 w 76151"/>
                  <a:gd name="connsiteY0" fmla="*/ 76394 h 76200"/>
                  <a:gd name="connsiteX1" fmla="*/ 65159 w 76151"/>
                  <a:gd name="connsiteY1" fmla="*/ 65235 h 76200"/>
                  <a:gd name="connsiteX2" fmla="*/ 76311 w 76151"/>
                  <a:gd name="connsiteY2" fmla="*/ 38294 h 76200"/>
                  <a:gd name="connsiteX3" fmla="*/ 65159 w 76151"/>
                  <a:gd name="connsiteY3" fmla="*/ 11353 h 76200"/>
                  <a:gd name="connsiteX4" fmla="*/ 38235 w 76151"/>
                  <a:gd name="connsiteY4" fmla="*/ 194 h 76200"/>
                  <a:gd name="connsiteX5" fmla="*/ 11312 w 76151"/>
                  <a:gd name="connsiteY5" fmla="*/ 11353 h 76200"/>
                  <a:gd name="connsiteX6" fmla="*/ 159 w 76151"/>
                  <a:gd name="connsiteY6" fmla="*/ 38294 h 76200"/>
                  <a:gd name="connsiteX7" fmla="*/ 11312 w 76151"/>
                  <a:gd name="connsiteY7" fmla="*/ 65235 h 76200"/>
                  <a:gd name="connsiteX8" fmla="*/ 38235 w 76151"/>
                  <a:gd name="connsiteY8" fmla="*/ 7639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5" y="76394"/>
                    </a:moveTo>
                    <a:cubicBezTo>
                      <a:pt x="48333" y="76394"/>
                      <a:pt x="58018" y="72379"/>
                      <a:pt x="65159" y="65235"/>
                    </a:cubicBezTo>
                    <a:cubicBezTo>
                      <a:pt x="72299" y="58090"/>
                      <a:pt x="76311" y="48398"/>
                      <a:pt x="76311" y="38294"/>
                    </a:cubicBezTo>
                    <a:cubicBezTo>
                      <a:pt x="76311" y="28190"/>
                      <a:pt x="72299" y="18498"/>
                      <a:pt x="65159" y="11353"/>
                    </a:cubicBezTo>
                    <a:cubicBezTo>
                      <a:pt x="58018" y="4208"/>
                      <a:pt x="48333" y="194"/>
                      <a:pt x="38235" y="194"/>
                    </a:cubicBezTo>
                    <a:cubicBezTo>
                      <a:pt x="28137" y="194"/>
                      <a:pt x="18452" y="4208"/>
                      <a:pt x="11312" y="11353"/>
                    </a:cubicBezTo>
                    <a:cubicBezTo>
                      <a:pt x="4171" y="18498"/>
                      <a:pt x="159" y="28190"/>
                      <a:pt x="159" y="38294"/>
                    </a:cubicBezTo>
                    <a:cubicBezTo>
                      <a:pt x="159" y="48398"/>
                      <a:pt x="4171" y="58090"/>
                      <a:pt x="11312" y="65235"/>
                    </a:cubicBezTo>
                    <a:cubicBezTo>
                      <a:pt x="18452" y="72379"/>
                      <a:pt x="28137" y="76394"/>
                      <a:pt x="38235" y="7639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7" name="Freeform: Shape 466">
                <a:extLst>
                  <a:ext uri="{FF2B5EF4-FFF2-40B4-BE49-F238E27FC236}">
                    <a16:creationId xmlns:a16="http://schemas.microsoft.com/office/drawing/2014/main" id="{F1DEC81B-E724-96A1-9AD0-A7D732B5BF07}"/>
                  </a:ext>
                </a:extLst>
              </p:cNvPr>
              <p:cNvSpPr/>
              <p:nvPr/>
            </p:nvSpPr>
            <p:spPr>
              <a:xfrm>
                <a:off x="8203664" y="5221354"/>
                <a:ext cx="76151" cy="76200"/>
              </a:xfrm>
              <a:custGeom>
                <a:avLst/>
                <a:gdLst>
                  <a:gd name="connsiteX0" fmla="*/ 38239 w 76151"/>
                  <a:gd name="connsiteY0" fmla="*/ 76461 h 76200"/>
                  <a:gd name="connsiteX1" fmla="*/ 65162 w 76151"/>
                  <a:gd name="connsiteY1" fmla="*/ 65302 h 76200"/>
                  <a:gd name="connsiteX2" fmla="*/ 76314 w 76151"/>
                  <a:gd name="connsiteY2" fmla="*/ 38361 h 76200"/>
                  <a:gd name="connsiteX3" fmla="*/ 65162 w 76151"/>
                  <a:gd name="connsiteY3" fmla="*/ 11420 h 76200"/>
                  <a:gd name="connsiteX4" fmla="*/ 38239 w 76151"/>
                  <a:gd name="connsiteY4" fmla="*/ 261 h 76200"/>
                  <a:gd name="connsiteX5" fmla="*/ 11315 w 76151"/>
                  <a:gd name="connsiteY5" fmla="*/ 11420 h 76200"/>
                  <a:gd name="connsiteX6" fmla="*/ 163 w 76151"/>
                  <a:gd name="connsiteY6" fmla="*/ 38361 h 76200"/>
                  <a:gd name="connsiteX7" fmla="*/ 11315 w 76151"/>
                  <a:gd name="connsiteY7" fmla="*/ 65302 h 76200"/>
                  <a:gd name="connsiteX8" fmla="*/ 38239 w 76151"/>
                  <a:gd name="connsiteY8" fmla="*/ 7646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9" y="76461"/>
                    </a:moveTo>
                    <a:cubicBezTo>
                      <a:pt x="48336" y="76461"/>
                      <a:pt x="58022" y="72447"/>
                      <a:pt x="65162" y="65302"/>
                    </a:cubicBezTo>
                    <a:cubicBezTo>
                      <a:pt x="72302" y="58157"/>
                      <a:pt x="76314" y="48465"/>
                      <a:pt x="76314" y="38361"/>
                    </a:cubicBezTo>
                    <a:cubicBezTo>
                      <a:pt x="76314" y="28257"/>
                      <a:pt x="72302" y="18565"/>
                      <a:pt x="65162" y="11420"/>
                    </a:cubicBezTo>
                    <a:cubicBezTo>
                      <a:pt x="58022" y="4276"/>
                      <a:pt x="48336" y="261"/>
                      <a:pt x="38239" y="261"/>
                    </a:cubicBezTo>
                    <a:cubicBezTo>
                      <a:pt x="28141" y="261"/>
                      <a:pt x="18455" y="4276"/>
                      <a:pt x="11315" y="11420"/>
                    </a:cubicBezTo>
                    <a:cubicBezTo>
                      <a:pt x="4175" y="18565"/>
                      <a:pt x="163" y="28257"/>
                      <a:pt x="163" y="38361"/>
                    </a:cubicBezTo>
                    <a:cubicBezTo>
                      <a:pt x="163" y="48465"/>
                      <a:pt x="4175" y="58157"/>
                      <a:pt x="11315" y="65302"/>
                    </a:cubicBezTo>
                    <a:cubicBezTo>
                      <a:pt x="18455" y="72447"/>
                      <a:pt x="28141" y="76461"/>
                      <a:pt x="38239" y="7646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8" name="Freeform: Shape 467">
                <a:extLst>
                  <a:ext uri="{FF2B5EF4-FFF2-40B4-BE49-F238E27FC236}">
                    <a16:creationId xmlns:a16="http://schemas.microsoft.com/office/drawing/2014/main" id="{F20B4657-BA2E-9551-F2CE-FA37617067FA}"/>
                  </a:ext>
                </a:extLst>
              </p:cNvPr>
              <p:cNvSpPr/>
              <p:nvPr/>
            </p:nvSpPr>
            <p:spPr>
              <a:xfrm>
                <a:off x="8249964" y="4777667"/>
                <a:ext cx="76151" cy="76200"/>
              </a:xfrm>
              <a:custGeom>
                <a:avLst/>
                <a:gdLst>
                  <a:gd name="connsiteX0" fmla="*/ 38242 w 76151"/>
                  <a:gd name="connsiteY0" fmla="*/ 76426 h 76200"/>
                  <a:gd name="connsiteX1" fmla="*/ 65166 w 76151"/>
                  <a:gd name="connsiteY1" fmla="*/ 65267 h 76200"/>
                  <a:gd name="connsiteX2" fmla="*/ 76318 w 76151"/>
                  <a:gd name="connsiteY2" fmla="*/ 38326 h 76200"/>
                  <a:gd name="connsiteX3" fmla="*/ 65166 w 76151"/>
                  <a:gd name="connsiteY3" fmla="*/ 11386 h 76200"/>
                  <a:gd name="connsiteX4" fmla="*/ 38242 w 76151"/>
                  <a:gd name="connsiteY4" fmla="*/ 226 h 76200"/>
                  <a:gd name="connsiteX5" fmla="*/ 11319 w 76151"/>
                  <a:gd name="connsiteY5" fmla="*/ 11386 h 76200"/>
                  <a:gd name="connsiteX6" fmla="*/ 167 w 76151"/>
                  <a:gd name="connsiteY6" fmla="*/ 38326 h 76200"/>
                  <a:gd name="connsiteX7" fmla="*/ 11319 w 76151"/>
                  <a:gd name="connsiteY7" fmla="*/ 65267 h 76200"/>
                  <a:gd name="connsiteX8" fmla="*/ 38242 w 76151"/>
                  <a:gd name="connsiteY8" fmla="*/ 7642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2" y="76426"/>
                    </a:moveTo>
                    <a:cubicBezTo>
                      <a:pt x="48340" y="76426"/>
                      <a:pt x="58026" y="72412"/>
                      <a:pt x="65166" y="65267"/>
                    </a:cubicBezTo>
                    <a:cubicBezTo>
                      <a:pt x="72306" y="58122"/>
                      <a:pt x="76318" y="48431"/>
                      <a:pt x="76318" y="38326"/>
                    </a:cubicBezTo>
                    <a:cubicBezTo>
                      <a:pt x="76318" y="28222"/>
                      <a:pt x="72306" y="18530"/>
                      <a:pt x="65166" y="11386"/>
                    </a:cubicBezTo>
                    <a:cubicBezTo>
                      <a:pt x="58026" y="4241"/>
                      <a:pt x="48340" y="226"/>
                      <a:pt x="38242" y="226"/>
                    </a:cubicBezTo>
                    <a:cubicBezTo>
                      <a:pt x="28145" y="226"/>
                      <a:pt x="18459" y="4241"/>
                      <a:pt x="11319" y="11386"/>
                    </a:cubicBezTo>
                    <a:cubicBezTo>
                      <a:pt x="4179" y="18530"/>
                      <a:pt x="167" y="28222"/>
                      <a:pt x="167" y="38326"/>
                    </a:cubicBezTo>
                    <a:cubicBezTo>
                      <a:pt x="167" y="48431"/>
                      <a:pt x="4179" y="58122"/>
                      <a:pt x="11319" y="65267"/>
                    </a:cubicBezTo>
                    <a:cubicBezTo>
                      <a:pt x="18459" y="72412"/>
                      <a:pt x="28145" y="76426"/>
                      <a:pt x="38242" y="7642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69" name="Freeform: Shape 468">
                <a:extLst>
                  <a:ext uri="{FF2B5EF4-FFF2-40B4-BE49-F238E27FC236}">
                    <a16:creationId xmlns:a16="http://schemas.microsoft.com/office/drawing/2014/main" id="{5ABFD079-639E-EF4D-9075-EFAE11A255DA}"/>
                  </a:ext>
                </a:extLst>
              </p:cNvPr>
              <p:cNvSpPr/>
              <p:nvPr/>
            </p:nvSpPr>
            <p:spPr>
              <a:xfrm>
                <a:off x="8296264" y="4649943"/>
                <a:ext cx="76151" cy="76200"/>
              </a:xfrm>
              <a:custGeom>
                <a:avLst/>
                <a:gdLst>
                  <a:gd name="connsiteX0" fmla="*/ 38246 w 76151"/>
                  <a:gd name="connsiteY0" fmla="*/ 76416 h 76200"/>
                  <a:gd name="connsiteX1" fmla="*/ 65170 w 76151"/>
                  <a:gd name="connsiteY1" fmla="*/ 65257 h 76200"/>
                  <a:gd name="connsiteX2" fmla="*/ 76322 w 76151"/>
                  <a:gd name="connsiteY2" fmla="*/ 38316 h 76200"/>
                  <a:gd name="connsiteX3" fmla="*/ 65170 w 76151"/>
                  <a:gd name="connsiteY3" fmla="*/ 11375 h 76200"/>
                  <a:gd name="connsiteX4" fmla="*/ 38246 w 76151"/>
                  <a:gd name="connsiteY4" fmla="*/ 216 h 76200"/>
                  <a:gd name="connsiteX5" fmla="*/ 11322 w 76151"/>
                  <a:gd name="connsiteY5" fmla="*/ 11375 h 76200"/>
                  <a:gd name="connsiteX6" fmla="*/ 170 w 76151"/>
                  <a:gd name="connsiteY6" fmla="*/ 38316 h 76200"/>
                  <a:gd name="connsiteX7" fmla="*/ 11322 w 76151"/>
                  <a:gd name="connsiteY7" fmla="*/ 65257 h 76200"/>
                  <a:gd name="connsiteX8" fmla="*/ 38246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6" y="76416"/>
                    </a:moveTo>
                    <a:cubicBezTo>
                      <a:pt x="48344" y="76416"/>
                      <a:pt x="58029" y="72402"/>
                      <a:pt x="65170" y="65257"/>
                    </a:cubicBezTo>
                    <a:cubicBezTo>
                      <a:pt x="72310" y="58112"/>
                      <a:pt x="76322" y="48420"/>
                      <a:pt x="76322" y="38316"/>
                    </a:cubicBezTo>
                    <a:cubicBezTo>
                      <a:pt x="76322" y="28212"/>
                      <a:pt x="72310" y="18520"/>
                      <a:pt x="65170" y="11375"/>
                    </a:cubicBezTo>
                    <a:cubicBezTo>
                      <a:pt x="58029" y="4231"/>
                      <a:pt x="48344" y="216"/>
                      <a:pt x="38246" y="216"/>
                    </a:cubicBezTo>
                    <a:cubicBezTo>
                      <a:pt x="28148" y="216"/>
                      <a:pt x="18463" y="4231"/>
                      <a:pt x="11322" y="11375"/>
                    </a:cubicBezTo>
                    <a:cubicBezTo>
                      <a:pt x="4182" y="18520"/>
                      <a:pt x="170" y="28212"/>
                      <a:pt x="170" y="38316"/>
                    </a:cubicBezTo>
                    <a:cubicBezTo>
                      <a:pt x="170" y="48420"/>
                      <a:pt x="4182" y="58112"/>
                      <a:pt x="11322" y="65257"/>
                    </a:cubicBezTo>
                    <a:cubicBezTo>
                      <a:pt x="18463" y="72402"/>
                      <a:pt x="28148" y="76416"/>
                      <a:pt x="38246"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0" name="Freeform: Shape 469">
                <a:extLst>
                  <a:ext uri="{FF2B5EF4-FFF2-40B4-BE49-F238E27FC236}">
                    <a16:creationId xmlns:a16="http://schemas.microsoft.com/office/drawing/2014/main" id="{3FF2C643-BF9B-0945-E6CB-1670110DFBDF}"/>
                  </a:ext>
                </a:extLst>
              </p:cNvPr>
              <p:cNvSpPr/>
              <p:nvPr/>
            </p:nvSpPr>
            <p:spPr>
              <a:xfrm>
                <a:off x="8342564" y="4481376"/>
                <a:ext cx="76151" cy="76200"/>
              </a:xfrm>
              <a:custGeom>
                <a:avLst/>
                <a:gdLst>
                  <a:gd name="connsiteX0" fmla="*/ 38250 w 76151"/>
                  <a:gd name="connsiteY0" fmla="*/ 76403 h 76200"/>
                  <a:gd name="connsiteX1" fmla="*/ 65173 w 76151"/>
                  <a:gd name="connsiteY1" fmla="*/ 65244 h 76200"/>
                  <a:gd name="connsiteX2" fmla="*/ 76325 w 76151"/>
                  <a:gd name="connsiteY2" fmla="*/ 38303 h 76200"/>
                  <a:gd name="connsiteX3" fmla="*/ 65173 w 76151"/>
                  <a:gd name="connsiteY3" fmla="*/ 11362 h 76200"/>
                  <a:gd name="connsiteX4" fmla="*/ 38250 w 76151"/>
                  <a:gd name="connsiteY4" fmla="*/ 203 h 76200"/>
                  <a:gd name="connsiteX5" fmla="*/ 11326 w 76151"/>
                  <a:gd name="connsiteY5" fmla="*/ 11362 h 76200"/>
                  <a:gd name="connsiteX6" fmla="*/ 174 w 76151"/>
                  <a:gd name="connsiteY6" fmla="*/ 38303 h 76200"/>
                  <a:gd name="connsiteX7" fmla="*/ 11326 w 76151"/>
                  <a:gd name="connsiteY7" fmla="*/ 65244 h 76200"/>
                  <a:gd name="connsiteX8" fmla="*/ 38250 w 76151"/>
                  <a:gd name="connsiteY8" fmla="*/ 7640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0" y="76403"/>
                    </a:moveTo>
                    <a:cubicBezTo>
                      <a:pt x="48347" y="76403"/>
                      <a:pt x="58033" y="72388"/>
                      <a:pt x="65173" y="65244"/>
                    </a:cubicBezTo>
                    <a:cubicBezTo>
                      <a:pt x="72313" y="58099"/>
                      <a:pt x="76325" y="48407"/>
                      <a:pt x="76325" y="38303"/>
                    </a:cubicBezTo>
                    <a:cubicBezTo>
                      <a:pt x="76325" y="28199"/>
                      <a:pt x="72313" y="18507"/>
                      <a:pt x="65173" y="11362"/>
                    </a:cubicBezTo>
                    <a:cubicBezTo>
                      <a:pt x="58033" y="4217"/>
                      <a:pt x="48347" y="203"/>
                      <a:pt x="38250" y="203"/>
                    </a:cubicBezTo>
                    <a:cubicBezTo>
                      <a:pt x="28152" y="203"/>
                      <a:pt x="18466" y="4217"/>
                      <a:pt x="11326" y="11362"/>
                    </a:cubicBezTo>
                    <a:cubicBezTo>
                      <a:pt x="4186" y="18507"/>
                      <a:pt x="174" y="28199"/>
                      <a:pt x="174" y="38303"/>
                    </a:cubicBezTo>
                    <a:cubicBezTo>
                      <a:pt x="174" y="48407"/>
                      <a:pt x="4186" y="58099"/>
                      <a:pt x="11326" y="65244"/>
                    </a:cubicBezTo>
                    <a:cubicBezTo>
                      <a:pt x="18466" y="72388"/>
                      <a:pt x="28152" y="76403"/>
                      <a:pt x="38250" y="7640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1" name="Freeform: Shape 470">
                <a:extLst>
                  <a:ext uri="{FF2B5EF4-FFF2-40B4-BE49-F238E27FC236}">
                    <a16:creationId xmlns:a16="http://schemas.microsoft.com/office/drawing/2014/main" id="{8C3DC060-11E9-E1F5-A032-C2AAA927EC61}"/>
                  </a:ext>
                </a:extLst>
              </p:cNvPr>
              <p:cNvSpPr/>
              <p:nvPr/>
            </p:nvSpPr>
            <p:spPr>
              <a:xfrm>
                <a:off x="8388851" y="4260726"/>
                <a:ext cx="76151" cy="76200"/>
              </a:xfrm>
              <a:custGeom>
                <a:avLst/>
                <a:gdLst>
                  <a:gd name="connsiteX0" fmla="*/ 38253 w 76151"/>
                  <a:gd name="connsiteY0" fmla="*/ 76386 h 76200"/>
                  <a:gd name="connsiteX1" fmla="*/ 65177 w 76151"/>
                  <a:gd name="connsiteY1" fmla="*/ 65226 h 76200"/>
                  <a:gd name="connsiteX2" fmla="*/ 76329 w 76151"/>
                  <a:gd name="connsiteY2" fmla="*/ 38286 h 76200"/>
                  <a:gd name="connsiteX3" fmla="*/ 65177 w 76151"/>
                  <a:gd name="connsiteY3" fmla="*/ 11345 h 76200"/>
                  <a:gd name="connsiteX4" fmla="*/ 38253 w 76151"/>
                  <a:gd name="connsiteY4" fmla="*/ 186 h 76200"/>
                  <a:gd name="connsiteX5" fmla="*/ 11330 w 76151"/>
                  <a:gd name="connsiteY5" fmla="*/ 11345 h 76200"/>
                  <a:gd name="connsiteX6" fmla="*/ 178 w 76151"/>
                  <a:gd name="connsiteY6" fmla="*/ 38286 h 76200"/>
                  <a:gd name="connsiteX7" fmla="*/ 11330 w 76151"/>
                  <a:gd name="connsiteY7" fmla="*/ 65226 h 76200"/>
                  <a:gd name="connsiteX8" fmla="*/ 38253 w 76151"/>
                  <a:gd name="connsiteY8" fmla="*/ 7638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386"/>
                    </a:moveTo>
                    <a:cubicBezTo>
                      <a:pt x="48351" y="76386"/>
                      <a:pt x="58037" y="72371"/>
                      <a:pt x="65177" y="65226"/>
                    </a:cubicBezTo>
                    <a:cubicBezTo>
                      <a:pt x="72317" y="58082"/>
                      <a:pt x="76329" y="48390"/>
                      <a:pt x="76329" y="38286"/>
                    </a:cubicBezTo>
                    <a:cubicBezTo>
                      <a:pt x="76329" y="28181"/>
                      <a:pt x="72317" y="18490"/>
                      <a:pt x="65177" y="11345"/>
                    </a:cubicBezTo>
                    <a:cubicBezTo>
                      <a:pt x="58037" y="4200"/>
                      <a:pt x="48351" y="186"/>
                      <a:pt x="38253" y="186"/>
                    </a:cubicBezTo>
                    <a:cubicBezTo>
                      <a:pt x="28156" y="186"/>
                      <a:pt x="18470" y="4200"/>
                      <a:pt x="11330" y="11345"/>
                    </a:cubicBezTo>
                    <a:cubicBezTo>
                      <a:pt x="4190" y="18490"/>
                      <a:pt x="178" y="28181"/>
                      <a:pt x="178" y="38286"/>
                    </a:cubicBezTo>
                    <a:cubicBezTo>
                      <a:pt x="178" y="48390"/>
                      <a:pt x="4190" y="58082"/>
                      <a:pt x="11330" y="65226"/>
                    </a:cubicBezTo>
                    <a:cubicBezTo>
                      <a:pt x="18470" y="72371"/>
                      <a:pt x="28156" y="76386"/>
                      <a:pt x="38253" y="7638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2" name="Freeform: Shape 471">
                <a:extLst>
                  <a:ext uri="{FF2B5EF4-FFF2-40B4-BE49-F238E27FC236}">
                    <a16:creationId xmlns:a16="http://schemas.microsoft.com/office/drawing/2014/main" id="{39A8352B-E8F8-4736-4DB3-993A34030035}"/>
                  </a:ext>
                </a:extLst>
              </p:cNvPr>
              <p:cNvSpPr/>
              <p:nvPr/>
            </p:nvSpPr>
            <p:spPr>
              <a:xfrm>
                <a:off x="8435151" y="4456839"/>
                <a:ext cx="76151" cy="76200"/>
              </a:xfrm>
              <a:custGeom>
                <a:avLst/>
                <a:gdLst>
                  <a:gd name="connsiteX0" fmla="*/ 38257 w 76151"/>
                  <a:gd name="connsiteY0" fmla="*/ 76401 h 76200"/>
                  <a:gd name="connsiteX1" fmla="*/ 65180 w 76151"/>
                  <a:gd name="connsiteY1" fmla="*/ 65242 h 76200"/>
                  <a:gd name="connsiteX2" fmla="*/ 76333 w 76151"/>
                  <a:gd name="connsiteY2" fmla="*/ 38301 h 76200"/>
                  <a:gd name="connsiteX3" fmla="*/ 65180 w 76151"/>
                  <a:gd name="connsiteY3" fmla="*/ 11360 h 76200"/>
                  <a:gd name="connsiteX4" fmla="*/ 38257 w 76151"/>
                  <a:gd name="connsiteY4" fmla="*/ 201 h 76200"/>
                  <a:gd name="connsiteX5" fmla="*/ 11333 w 76151"/>
                  <a:gd name="connsiteY5" fmla="*/ 11360 h 76200"/>
                  <a:gd name="connsiteX6" fmla="*/ 181 w 76151"/>
                  <a:gd name="connsiteY6" fmla="*/ 38301 h 76200"/>
                  <a:gd name="connsiteX7" fmla="*/ 11333 w 76151"/>
                  <a:gd name="connsiteY7" fmla="*/ 65242 h 76200"/>
                  <a:gd name="connsiteX8" fmla="*/ 38257 w 76151"/>
                  <a:gd name="connsiteY8" fmla="*/ 7640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7" y="76401"/>
                    </a:moveTo>
                    <a:cubicBezTo>
                      <a:pt x="48355" y="76401"/>
                      <a:pt x="58040" y="72387"/>
                      <a:pt x="65180" y="65242"/>
                    </a:cubicBezTo>
                    <a:cubicBezTo>
                      <a:pt x="72321" y="58097"/>
                      <a:pt x="76333" y="48405"/>
                      <a:pt x="76333" y="38301"/>
                    </a:cubicBezTo>
                    <a:cubicBezTo>
                      <a:pt x="76333" y="28197"/>
                      <a:pt x="72321" y="18505"/>
                      <a:pt x="65180" y="11360"/>
                    </a:cubicBezTo>
                    <a:cubicBezTo>
                      <a:pt x="58040" y="4215"/>
                      <a:pt x="48355" y="201"/>
                      <a:pt x="38257" y="201"/>
                    </a:cubicBezTo>
                    <a:cubicBezTo>
                      <a:pt x="28159" y="201"/>
                      <a:pt x="18474" y="4215"/>
                      <a:pt x="11333" y="11360"/>
                    </a:cubicBezTo>
                    <a:cubicBezTo>
                      <a:pt x="4193" y="18505"/>
                      <a:pt x="181" y="28197"/>
                      <a:pt x="181" y="38301"/>
                    </a:cubicBezTo>
                    <a:cubicBezTo>
                      <a:pt x="181" y="48405"/>
                      <a:pt x="4193" y="58097"/>
                      <a:pt x="11333" y="65242"/>
                    </a:cubicBezTo>
                    <a:cubicBezTo>
                      <a:pt x="18474" y="72387"/>
                      <a:pt x="28159" y="76401"/>
                      <a:pt x="38257" y="7640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3" name="Freeform: Shape 472">
                <a:extLst>
                  <a:ext uri="{FF2B5EF4-FFF2-40B4-BE49-F238E27FC236}">
                    <a16:creationId xmlns:a16="http://schemas.microsoft.com/office/drawing/2014/main" id="{3218415A-60A6-C8BF-0D20-440D597F2D13}"/>
                  </a:ext>
                </a:extLst>
              </p:cNvPr>
              <p:cNvSpPr/>
              <p:nvPr/>
            </p:nvSpPr>
            <p:spPr>
              <a:xfrm>
                <a:off x="8481451" y="4781565"/>
                <a:ext cx="76151" cy="76200"/>
              </a:xfrm>
              <a:custGeom>
                <a:avLst/>
                <a:gdLst>
                  <a:gd name="connsiteX0" fmla="*/ 38261 w 76151"/>
                  <a:gd name="connsiteY0" fmla="*/ 76427 h 76200"/>
                  <a:gd name="connsiteX1" fmla="*/ 65184 w 76151"/>
                  <a:gd name="connsiteY1" fmla="*/ 65267 h 76200"/>
                  <a:gd name="connsiteX2" fmla="*/ 76336 w 76151"/>
                  <a:gd name="connsiteY2" fmla="*/ 38327 h 76200"/>
                  <a:gd name="connsiteX3" fmla="*/ 65184 w 76151"/>
                  <a:gd name="connsiteY3" fmla="*/ 11386 h 76200"/>
                  <a:gd name="connsiteX4" fmla="*/ 38261 w 76151"/>
                  <a:gd name="connsiteY4" fmla="*/ 227 h 76200"/>
                  <a:gd name="connsiteX5" fmla="*/ 11337 w 76151"/>
                  <a:gd name="connsiteY5" fmla="*/ 11386 h 76200"/>
                  <a:gd name="connsiteX6" fmla="*/ 185 w 76151"/>
                  <a:gd name="connsiteY6" fmla="*/ 38327 h 76200"/>
                  <a:gd name="connsiteX7" fmla="*/ 11337 w 76151"/>
                  <a:gd name="connsiteY7" fmla="*/ 65267 h 76200"/>
                  <a:gd name="connsiteX8" fmla="*/ 3826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1" y="76427"/>
                    </a:moveTo>
                    <a:cubicBezTo>
                      <a:pt x="48358" y="76427"/>
                      <a:pt x="58044" y="72412"/>
                      <a:pt x="65184" y="65267"/>
                    </a:cubicBezTo>
                    <a:cubicBezTo>
                      <a:pt x="72324" y="58123"/>
                      <a:pt x="76336" y="48431"/>
                      <a:pt x="76336" y="38327"/>
                    </a:cubicBezTo>
                    <a:cubicBezTo>
                      <a:pt x="76336" y="28222"/>
                      <a:pt x="72324" y="18531"/>
                      <a:pt x="65184" y="11386"/>
                    </a:cubicBezTo>
                    <a:cubicBezTo>
                      <a:pt x="58044" y="4241"/>
                      <a:pt x="48358" y="227"/>
                      <a:pt x="38261" y="227"/>
                    </a:cubicBezTo>
                    <a:cubicBezTo>
                      <a:pt x="28163" y="227"/>
                      <a:pt x="18477" y="4241"/>
                      <a:pt x="11337" y="11386"/>
                    </a:cubicBezTo>
                    <a:cubicBezTo>
                      <a:pt x="4197" y="18531"/>
                      <a:pt x="185" y="28222"/>
                      <a:pt x="185" y="38327"/>
                    </a:cubicBezTo>
                    <a:cubicBezTo>
                      <a:pt x="185" y="48431"/>
                      <a:pt x="4197" y="58123"/>
                      <a:pt x="11337" y="65267"/>
                    </a:cubicBezTo>
                    <a:cubicBezTo>
                      <a:pt x="18477" y="72412"/>
                      <a:pt x="28163" y="76427"/>
                      <a:pt x="38261"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4" name="Freeform: Shape 473">
                <a:extLst>
                  <a:ext uri="{FF2B5EF4-FFF2-40B4-BE49-F238E27FC236}">
                    <a16:creationId xmlns:a16="http://schemas.microsoft.com/office/drawing/2014/main" id="{4A88672D-2CE7-C7AA-A62A-2A9211D85CCD}"/>
                  </a:ext>
                </a:extLst>
              </p:cNvPr>
              <p:cNvSpPr/>
              <p:nvPr/>
            </p:nvSpPr>
            <p:spPr>
              <a:xfrm>
                <a:off x="8527751" y="4530131"/>
                <a:ext cx="76151" cy="76200"/>
              </a:xfrm>
              <a:custGeom>
                <a:avLst/>
                <a:gdLst>
                  <a:gd name="connsiteX0" fmla="*/ 38264 w 76151"/>
                  <a:gd name="connsiteY0" fmla="*/ 76407 h 76200"/>
                  <a:gd name="connsiteX1" fmla="*/ 65188 w 76151"/>
                  <a:gd name="connsiteY1" fmla="*/ 65248 h 76200"/>
                  <a:gd name="connsiteX2" fmla="*/ 76340 w 76151"/>
                  <a:gd name="connsiteY2" fmla="*/ 38307 h 76200"/>
                  <a:gd name="connsiteX3" fmla="*/ 65188 w 76151"/>
                  <a:gd name="connsiteY3" fmla="*/ 11366 h 76200"/>
                  <a:gd name="connsiteX4" fmla="*/ 38264 w 76151"/>
                  <a:gd name="connsiteY4" fmla="*/ 207 h 76200"/>
                  <a:gd name="connsiteX5" fmla="*/ 11341 w 76151"/>
                  <a:gd name="connsiteY5" fmla="*/ 11366 h 76200"/>
                  <a:gd name="connsiteX6" fmla="*/ 189 w 76151"/>
                  <a:gd name="connsiteY6" fmla="*/ 38307 h 76200"/>
                  <a:gd name="connsiteX7" fmla="*/ 11341 w 76151"/>
                  <a:gd name="connsiteY7" fmla="*/ 65248 h 76200"/>
                  <a:gd name="connsiteX8" fmla="*/ 3826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07"/>
                    </a:moveTo>
                    <a:cubicBezTo>
                      <a:pt x="48362" y="76407"/>
                      <a:pt x="58048" y="72392"/>
                      <a:pt x="65188" y="65248"/>
                    </a:cubicBezTo>
                    <a:cubicBezTo>
                      <a:pt x="72328" y="58103"/>
                      <a:pt x="76340" y="48411"/>
                      <a:pt x="76340" y="38307"/>
                    </a:cubicBezTo>
                    <a:cubicBezTo>
                      <a:pt x="76340" y="28203"/>
                      <a:pt x="72328" y="18511"/>
                      <a:pt x="65188" y="11366"/>
                    </a:cubicBezTo>
                    <a:cubicBezTo>
                      <a:pt x="58048" y="4221"/>
                      <a:pt x="48362" y="207"/>
                      <a:pt x="38264" y="207"/>
                    </a:cubicBezTo>
                    <a:cubicBezTo>
                      <a:pt x="28166" y="207"/>
                      <a:pt x="18481" y="4221"/>
                      <a:pt x="11341" y="11366"/>
                    </a:cubicBezTo>
                    <a:cubicBezTo>
                      <a:pt x="4200" y="18511"/>
                      <a:pt x="189" y="28203"/>
                      <a:pt x="189" y="38307"/>
                    </a:cubicBezTo>
                    <a:cubicBezTo>
                      <a:pt x="189" y="48411"/>
                      <a:pt x="4200" y="58103"/>
                      <a:pt x="11341" y="65248"/>
                    </a:cubicBezTo>
                    <a:cubicBezTo>
                      <a:pt x="18481" y="72392"/>
                      <a:pt x="28166" y="76407"/>
                      <a:pt x="3826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5" name="Freeform: Shape 474">
                <a:extLst>
                  <a:ext uri="{FF2B5EF4-FFF2-40B4-BE49-F238E27FC236}">
                    <a16:creationId xmlns:a16="http://schemas.microsoft.com/office/drawing/2014/main" id="{28CEAC8F-ACEA-5558-4AFF-8BFAB76EB37F}"/>
                  </a:ext>
                </a:extLst>
              </p:cNvPr>
              <p:cNvSpPr/>
              <p:nvPr/>
            </p:nvSpPr>
            <p:spPr>
              <a:xfrm>
                <a:off x="8574051" y="5030219"/>
                <a:ext cx="76151" cy="76200"/>
              </a:xfrm>
              <a:custGeom>
                <a:avLst/>
                <a:gdLst>
                  <a:gd name="connsiteX0" fmla="*/ 38268 w 76151"/>
                  <a:gd name="connsiteY0" fmla="*/ 76446 h 76200"/>
                  <a:gd name="connsiteX1" fmla="*/ 65191 w 76151"/>
                  <a:gd name="connsiteY1" fmla="*/ 65287 h 76200"/>
                  <a:gd name="connsiteX2" fmla="*/ 76344 w 76151"/>
                  <a:gd name="connsiteY2" fmla="*/ 38346 h 76200"/>
                  <a:gd name="connsiteX3" fmla="*/ 65191 w 76151"/>
                  <a:gd name="connsiteY3" fmla="*/ 11405 h 76200"/>
                  <a:gd name="connsiteX4" fmla="*/ 38268 w 76151"/>
                  <a:gd name="connsiteY4" fmla="*/ 246 h 76200"/>
                  <a:gd name="connsiteX5" fmla="*/ 11344 w 76151"/>
                  <a:gd name="connsiteY5" fmla="*/ 11405 h 76200"/>
                  <a:gd name="connsiteX6" fmla="*/ 192 w 76151"/>
                  <a:gd name="connsiteY6" fmla="*/ 38346 h 76200"/>
                  <a:gd name="connsiteX7" fmla="*/ 11344 w 76151"/>
                  <a:gd name="connsiteY7" fmla="*/ 65287 h 76200"/>
                  <a:gd name="connsiteX8" fmla="*/ 38268 w 76151"/>
                  <a:gd name="connsiteY8" fmla="*/ 7644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8" y="76446"/>
                    </a:moveTo>
                    <a:cubicBezTo>
                      <a:pt x="48366" y="76446"/>
                      <a:pt x="58051" y="72432"/>
                      <a:pt x="65191" y="65287"/>
                    </a:cubicBezTo>
                    <a:cubicBezTo>
                      <a:pt x="72332" y="58142"/>
                      <a:pt x="76344" y="48450"/>
                      <a:pt x="76344" y="38346"/>
                    </a:cubicBezTo>
                    <a:cubicBezTo>
                      <a:pt x="76344" y="28242"/>
                      <a:pt x="72332" y="18550"/>
                      <a:pt x="65191" y="11405"/>
                    </a:cubicBezTo>
                    <a:cubicBezTo>
                      <a:pt x="58051" y="4261"/>
                      <a:pt x="48366" y="246"/>
                      <a:pt x="38268" y="246"/>
                    </a:cubicBezTo>
                    <a:cubicBezTo>
                      <a:pt x="28170" y="246"/>
                      <a:pt x="18485" y="4261"/>
                      <a:pt x="11344" y="11405"/>
                    </a:cubicBezTo>
                    <a:cubicBezTo>
                      <a:pt x="4204" y="18550"/>
                      <a:pt x="192" y="28242"/>
                      <a:pt x="192" y="38346"/>
                    </a:cubicBezTo>
                    <a:cubicBezTo>
                      <a:pt x="192" y="48450"/>
                      <a:pt x="4204" y="58142"/>
                      <a:pt x="11344" y="65287"/>
                    </a:cubicBezTo>
                    <a:cubicBezTo>
                      <a:pt x="18485" y="72432"/>
                      <a:pt x="28170" y="76446"/>
                      <a:pt x="38268" y="7644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6" name="Freeform: Shape 475">
                <a:extLst>
                  <a:ext uri="{FF2B5EF4-FFF2-40B4-BE49-F238E27FC236}">
                    <a16:creationId xmlns:a16="http://schemas.microsoft.com/office/drawing/2014/main" id="{FB77B022-4581-AA04-B180-DFC8F067CB8A}"/>
                  </a:ext>
                </a:extLst>
              </p:cNvPr>
              <p:cNvSpPr/>
              <p:nvPr/>
            </p:nvSpPr>
            <p:spPr>
              <a:xfrm>
                <a:off x="8620338" y="4360408"/>
                <a:ext cx="76151" cy="76200"/>
              </a:xfrm>
              <a:custGeom>
                <a:avLst/>
                <a:gdLst>
                  <a:gd name="connsiteX0" fmla="*/ 38272 w 76151"/>
                  <a:gd name="connsiteY0" fmla="*/ 76393 h 76200"/>
                  <a:gd name="connsiteX1" fmla="*/ 65195 w 76151"/>
                  <a:gd name="connsiteY1" fmla="*/ 65234 h 76200"/>
                  <a:gd name="connsiteX2" fmla="*/ 76347 w 76151"/>
                  <a:gd name="connsiteY2" fmla="*/ 38293 h 76200"/>
                  <a:gd name="connsiteX3" fmla="*/ 65195 w 76151"/>
                  <a:gd name="connsiteY3" fmla="*/ 11353 h 76200"/>
                  <a:gd name="connsiteX4" fmla="*/ 38272 w 76151"/>
                  <a:gd name="connsiteY4" fmla="*/ 193 h 76200"/>
                  <a:gd name="connsiteX5" fmla="*/ 11348 w 76151"/>
                  <a:gd name="connsiteY5" fmla="*/ 11353 h 76200"/>
                  <a:gd name="connsiteX6" fmla="*/ 196 w 76151"/>
                  <a:gd name="connsiteY6" fmla="*/ 38293 h 76200"/>
                  <a:gd name="connsiteX7" fmla="*/ 11348 w 76151"/>
                  <a:gd name="connsiteY7" fmla="*/ 65234 h 76200"/>
                  <a:gd name="connsiteX8" fmla="*/ 38272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2" y="76393"/>
                    </a:moveTo>
                    <a:cubicBezTo>
                      <a:pt x="48369" y="76393"/>
                      <a:pt x="58055" y="72379"/>
                      <a:pt x="65195" y="65234"/>
                    </a:cubicBezTo>
                    <a:cubicBezTo>
                      <a:pt x="72335" y="58089"/>
                      <a:pt x="76347" y="48398"/>
                      <a:pt x="76347" y="38293"/>
                    </a:cubicBezTo>
                    <a:cubicBezTo>
                      <a:pt x="76347" y="28189"/>
                      <a:pt x="72335" y="18497"/>
                      <a:pt x="65195" y="11353"/>
                    </a:cubicBezTo>
                    <a:cubicBezTo>
                      <a:pt x="58055" y="4208"/>
                      <a:pt x="48369" y="193"/>
                      <a:pt x="38272" y="193"/>
                    </a:cubicBezTo>
                    <a:cubicBezTo>
                      <a:pt x="28174" y="193"/>
                      <a:pt x="18488" y="4208"/>
                      <a:pt x="11348" y="11353"/>
                    </a:cubicBezTo>
                    <a:cubicBezTo>
                      <a:pt x="4208" y="18497"/>
                      <a:pt x="196" y="28189"/>
                      <a:pt x="196" y="38293"/>
                    </a:cubicBezTo>
                    <a:cubicBezTo>
                      <a:pt x="196" y="48398"/>
                      <a:pt x="4208" y="58089"/>
                      <a:pt x="11348" y="65234"/>
                    </a:cubicBezTo>
                    <a:cubicBezTo>
                      <a:pt x="18488" y="72379"/>
                      <a:pt x="28174" y="76393"/>
                      <a:pt x="38272"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7" name="Freeform: Shape 476">
                <a:extLst>
                  <a:ext uri="{FF2B5EF4-FFF2-40B4-BE49-F238E27FC236}">
                    <a16:creationId xmlns:a16="http://schemas.microsoft.com/office/drawing/2014/main" id="{D95BCE61-C99B-73F6-7FF7-7C05A219A28E}"/>
                  </a:ext>
                </a:extLst>
              </p:cNvPr>
              <p:cNvSpPr/>
              <p:nvPr/>
            </p:nvSpPr>
            <p:spPr>
              <a:xfrm>
                <a:off x="8666638" y="4759137"/>
                <a:ext cx="76151" cy="76200"/>
              </a:xfrm>
              <a:custGeom>
                <a:avLst/>
                <a:gdLst>
                  <a:gd name="connsiteX0" fmla="*/ 38275 w 76151"/>
                  <a:gd name="connsiteY0" fmla="*/ 76425 h 76200"/>
                  <a:gd name="connsiteX1" fmla="*/ 65199 w 76151"/>
                  <a:gd name="connsiteY1" fmla="*/ 65266 h 76200"/>
                  <a:gd name="connsiteX2" fmla="*/ 76351 w 76151"/>
                  <a:gd name="connsiteY2" fmla="*/ 38325 h 76200"/>
                  <a:gd name="connsiteX3" fmla="*/ 65199 w 76151"/>
                  <a:gd name="connsiteY3" fmla="*/ 11384 h 76200"/>
                  <a:gd name="connsiteX4" fmla="*/ 38275 w 76151"/>
                  <a:gd name="connsiteY4" fmla="*/ 225 h 76200"/>
                  <a:gd name="connsiteX5" fmla="*/ 11352 w 76151"/>
                  <a:gd name="connsiteY5" fmla="*/ 11384 h 76200"/>
                  <a:gd name="connsiteX6" fmla="*/ 200 w 76151"/>
                  <a:gd name="connsiteY6" fmla="*/ 38325 h 76200"/>
                  <a:gd name="connsiteX7" fmla="*/ 11352 w 76151"/>
                  <a:gd name="connsiteY7" fmla="*/ 65266 h 76200"/>
                  <a:gd name="connsiteX8" fmla="*/ 3827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5"/>
                    </a:moveTo>
                    <a:cubicBezTo>
                      <a:pt x="48373" y="76425"/>
                      <a:pt x="58059" y="72410"/>
                      <a:pt x="65199" y="65266"/>
                    </a:cubicBezTo>
                    <a:cubicBezTo>
                      <a:pt x="72339" y="58121"/>
                      <a:pt x="76351" y="48429"/>
                      <a:pt x="76351" y="38325"/>
                    </a:cubicBezTo>
                    <a:cubicBezTo>
                      <a:pt x="76351" y="28221"/>
                      <a:pt x="72339" y="18529"/>
                      <a:pt x="65199" y="11384"/>
                    </a:cubicBezTo>
                    <a:cubicBezTo>
                      <a:pt x="58059" y="4239"/>
                      <a:pt x="48373" y="225"/>
                      <a:pt x="38275" y="225"/>
                    </a:cubicBezTo>
                    <a:cubicBezTo>
                      <a:pt x="28177" y="225"/>
                      <a:pt x="18492" y="4239"/>
                      <a:pt x="11352" y="11384"/>
                    </a:cubicBezTo>
                    <a:cubicBezTo>
                      <a:pt x="4211" y="18529"/>
                      <a:pt x="200" y="28221"/>
                      <a:pt x="200" y="38325"/>
                    </a:cubicBezTo>
                    <a:cubicBezTo>
                      <a:pt x="200" y="48429"/>
                      <a:pt x="4211" y="58121"/>
                      <a:pt x="11352" y="65266"/>
                    </a:cubicBezTo>
                    <a:cubicBezTo>
                      <a:pt x="18492" y="72410"/>
                      <a:pt x="28177" y="76425"/>
                      <a:pt x="38275" y="7642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8" name="Freeform: Shape 477">
                <a:extLst>
                  <a:ext uri="{FF2B5EF4-FFF2-40B4-BE49-F238E27FC236}">
                    <a16:creationId xmlns:a16="http://schemas.microsoft.com/office/drawing/2014/main" id="{B067D9CD-E901-C783-B124-C886EF955425}"/>
                  </a:ext>
                </a:extLst>
              </p:cNvPr>
              <p:cNvSpPr/>
              <p:nvPr/>
            </p:nvSpPr>
            <p:spPr>
              <a:xfrm>
                <a:off x="8712938" y="4890493"/>
                <a:ext cx="76151" cy="76200"/>
              </a:xfrm>
              <a:custGeom>
                <a:avLst/>
                <a:gdLst>
                  <a:gd name="connsiteX0" fmla="*/ 38279 w 76151"/>
                  <a:gd name="connsiteY0" fmla="*/ 76435 h 76200"/>
                  <a:gd name="connsiteX1" fmla="*/ 65202 w 76151"/>
                  <a:gd name="connsiteY1" fmla="*/ 65276 h 76200"/>
                  <a:gd name="connsiteX2" fmla="*/ 76354 w 76151"/>
                  <a:gd name="connsiteY2" fmla="*/ 38335 h 76200"/>
                  <a:gd name="connsiteX3" fmla="*/ 65202 w 76151"/>
                  <a:gd name="connsiteY3" fmla="*/ 11394 h 76200"/>
                  <a:gd name="connsiteX4" fmla="*/ 38279 w 76151"/>
                  <a:gd name="connsiteY4" fmla="*/ 235 h 76200"/>
                  <a:gd name="connsiteX5" fmla="*/ 11355 w 76151"/>
                  <a:gd name="connsiteY5" fmla="*/ 11394 h 76200"/>
                  <a:gd name="connsiteX6" fmla="*/ 203 w 76151"/>
                  <a:gd name="connsiteY6" fmla="*/ 38335 h 76200"/>
                  <a:gd name="connsiteX7" fmla="*/ 11355 w 76151"/>
                  <a:gd name="connsiteY7" fmla="*/ 65276 h 76200"/>
                  <a:gd name="connsiteX8" fmla="*/ 38279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9" y="76435"/>
                    </a:moveTo>
                    <a:cubicBezTo>
                      <a:pt x="48377" y="76435"/>
                      <a:pt x="58062" y="72421"/>
                      <a:pt x="65202" y="65276"/>
                    </a:cubicBezTo>
                    <a:cubicBezTo>
                      <a:pt x="72343" y="58131"/>
                      <a:pt x="76354" y="48439"/>
                      <a:pt x="76354" y="38335"/>
                    </a:cubicBezTo>
                    <a:cubicBezTo>
                      <a:pt x="76354" y="28231"/>
                      <a:pt x="72343" y="18539"/>
                      <a:pt x="65202" y="11394"/>
                    </a:cubicBezTo>
                    <a:cubicBezTo>
                      <a:pt x="58062" y="4250"/>
                      <a:pt x="48377" y="235"/>
                      <a:pt x="38279" y="235"/>
                    </a:cubicBezTo>
                    <a:cubicBezTo>
                      <a:pt x="28181" y="235"/>
                      <a:pt x="18495" y="4250"/>
                      <a:pt x="11355" y="11394"/>
                    </a:cubicBezTo>
                    <a:cubicBezTo>
                      <a:pt x="4215" y="18539"/>
                      <a:pt x="203" y="28231"/>
                      <a:pt x="203" y="38335"/>
                    </a:cubicBezTo>
                    <a:cubicBezTo>
                      <a:pt x="203" y="48439"/>
                      <a:pt x="4215" y="58131"/>
                      <a:pt x="11355" y="65276"/>
                    </a:cubicBezTo>
                    <a:cubicBezTo>
                      <a:pt x="18495" y="72421"/>
                      <a:pt x="28181" y="76435"/>
                      <a:pt x="38279"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79" name="Freeform: Shape 478">
                <a:extLst>
                  <a:ext uri="{FF2B5EF4-FFF2-40B4-BE49-F238E27FC236}">
                    <a16:creationId xmlns:a16="http://schemas.microsoft.com/office/drawing/2014/main" id="{741998BF-7557-D667-CB25-6B1A6A66BCC0}"/>
                  </a:ext>
                </a:extLst>
              </p:cNvPr>
              <p:cNvSpPr/>
              <p:nvPr/>
            </p:nvSpPr>
            <p:spPr>
              <a:xfrm>
                <a:off x="8759238" y="4883712"/>
                <a:ext cx="76151" cy="76200"/>
              </a:xfrm>
              <a:custGeom>
                <a:avLst/>
                <a:gdLst>
                  <a:gd name="connsiteX0" fmla="*/ 38282 w 76151"/>
                  <a:gd name="connsiteY0" fmla="*/ 76435 h 76200"/>
                  <a:gd name="connsiteX1" fmla="*/ 65206 w 76151"/>
                  <a:gd name="connsiteY1" fmla="*/ 65275 h 76200"/>
                  <a:gd name="connsiteX2" fmla="*/ 76358 w 76151"/>
                  <a:gd name="connsiteY2" fmla="*/ 38335 h 76200"/>
                  <a:gd name="connsiteX3" fmla="*/ 65206 w 76151"/>
                  <a:gd name="connsiteY3" fmla="*/ 11394 h 76200"/>
                  <a:gd name="connsiteX4" fmla="*/ 38282 w 76151"/>
                  <a:gd name="connsiteY4" fmla="*/ 235 h 76200"/>
                  <a:gd name="connsiteX5" fmla="*/ 11359 w 76151"/>
                  <a:gd name="connsiteY5" fmla="*/ 11394 h 76200"/>
                  <a:gd name="connsiteX6" fmla="*/ 207 w 76151"/>
                  <a:gd name="connsiteY6" fmla="*/ 38335 h 76200"/>
                  <a:gd name="connsiteX7" fmla="*/ 11359 w 76151"/>
                  <a:gd name="connsiteY7" fmla="*/ 65275 h 76200"/>
                  <a:gd name="connsiteX8" fmla="*/ 38282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2" y="76435"/>
                    </a:moveTo>
                    <a:cubicBezTo>
                      <a:pt x="48380" y="76435"/>
                      <a:pt x="58066" y="72420"/>
                      <a:pt x="65206" y="65275"/>
                    </a:cubicBezTo>
                    <a:cubicBezTo>
                      <a:pt x="72346" y="58131"/>
                      <a:pt x="76358" y="48439"/>
                      <a:pt x="76358" y="38335"/>
                    </a:cubicBezTo>
                    <a:cubicBezTo>
                      <a:pt x="76358" y="28230"/>
                      <a:pt x="72346" y="18539"/>
                      <a:pt x="65206" y="11394"/>
                    </a:cubicBezTo>
                    <a:cubicBezTo>
                      <a:pt x="58066" y="4249"/>
                      <a:pt x="48380" y="235"/>
                      <a:pt x="38282" y="235"/>
                    </a:cubicBezTo>
                    <a:cubicBezTo>
                      <a:pt x="28185" y="235"/>
                      <a:pt x="18499" y="4249"/>
                      <a:pt x="11359" y="11394"/>
                    </a:cubicBezTo>
                    <a:cubicBezTo>
                      <a:pt x="4219" y="18539"/>
                      <a:pt x="207" y="28230"/>
                      <a:pt x="207" y="38335"/>
                    </a:cubicBezTo>
                    <a:cubicBezTo>
                      <a:pt x="207" y="48439"/>
                      <a:pt x="4219" y="58131"/>
                      <a:pt x="11359" y="65275"/>
                    </a:cubicBezTo>
                    <a:cubicBezTo>
                      <a:pt x="18499" y="72420"/>
                      <a:pt x="28185" y="76435"/>
                      <a:pt x="38282"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0" name="Freeform: Shape 479">
                <a:extLst>
                  <a:ext uri="{FF2B5EF4-FFF2-40B4-BE49-F238E27FC236}">
                    <a16:creationId xmlns:a16="http://schemas.microsoft.com/office/drawing/2014/main" id="{CB7BB714-FDC8-812A-8071-C1E99FC68B6B}"/>
                  </a:ext>
                </a:extLst>
              </p:cNvPr>
              <p:cNvSpPr/>
              <p:nvPr/>
            </p:nvSpPr>
            <p:spPr>
              <a:xfrm>
                <a:off x="8805538" y="4741078"/>
                <a:ext cx="76151" cy="76200"/>
              </a:xfrm>
              <a:custGeom>
                <a:avLst/>
                <a:gdLst>
                  <a:gd name="connsiteX0" fmla="*/ 38286 w 76151"/>
                  <a:gd name="connsiteY0" fmla="*/ 76423 h 76200"/>
                  <a:gd name="connsiteX1" fmla="*/ 65210 w 76151"/>
                  <a:gd name="connsiteY1" fmla="*/ 65264 h 76200"/>
                  <a:gd name="connsiteX2" fmla="*/ 76362 w 76151"/>
                  <a:gd name="connsiteY2" fmla="*/ 38323 h 76200"/>
                  <a:gd name="connsiteX3" fmla="*/ 65210 w 76151"/>
                  <a:gd name="connsiteY3" fmla="*/ 11383 h 76200"/>
                  <a:gd name="connsiteX4" fmla="*/ 38286 w 76151"/>
                  <a:gd name="connsiteY4" fmla="*/ 223 h 76200"/>
                  <a:gd name="connsiteX5" fmla="*/ 11363 w 76151"/>
                  <a:gd name="connsiteY5" fmla="*/ 11383 h 76200"/>
                  <a:gd name="connsiteX6" fmla="*/ 210 w 76151"/>
                  <a:gd name="connsiteY6" fmla="*/ 38323 h 76200"/>
                  <a:gd name="connsiteX7" fmla="*/ 11363 w 76151"/>
                  <a:gd name="connsiteY7" fmla="*/ 65264 h 76200"/>
                  <a:gd name="connsiteX8" fmla="*/ 38286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3"/>
                    </a:moveTo>
                    <a:cubicBezTo>
                      <a:pt x="48384" y="76423"/>
                      <a:pt x="58069" y="72409"/>
                      <a:pt x="65210" y="65264"/>
                    </a:cubicBezTo>
                    <a:cubicBezTo>
                      <a:pt x="72350" y="58119"/>
                      <a:pt x="76362" y="48428"/>
                      <a:pt x="76362" y="38323"/>
                    </a:cubicBezTo>
                    <a:cubicBezTo>
                      <a:pt x="76362" y="28219"/>
                      <a:pt x="72350" y="18527"/>
                      <a:pt x="65210" y="11383"/>
                    </a:cubicBezTo>
                    <a:cubicBezTo>
                      <a:pt x="58069" y="4238"/>
                      <a:pt x="48384" y="223"/>
                      <a:pt x="38286" y="223"/>
                    </a:cubicBezTo>
                    <a:cubicBezTo>
                      <a:pt x="28188" y="223"/>
                      <a:pt x="18503" y="4238"/>
                      <a:pt x="11363" y="11383"/>
                    </a:cubicBezTo>
                    <a:cubicBezTo>
                      <a:pt x="4222" y="18527"/>
                      <a:pt x="210" y="28219"/>
                      <a:pt x="210" y="38323"/>
                    </a:cubicBezTo>
                    <a:cubicBezTo>
                      <a:pt x="210" y="48428"/>
                      <a:pt x="4222" y="58119"/>
                      <a:pt x="11363" y="65264"/>
                    </a:cubicBezTo>
                    <a:cubicBezTo>
                      <a:pt x="18503" y="72409"/>
                      <a:pt x="28188" y="76423"/>
                      <a:pt x="38286" y="7642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1" name="Freeform: Shape 480">
                <a:extLst>
                  <a:ext uri="{FF2B5EF4-FFF2-40B4-BE49-F238E27FC236}">
                    <a16:creationId xmlns:a16="http://schemas.microsoft.com/office/drawing/2014/main" id="{1CDA3087-DE4F-C3AA-BEA9-664FA60517F4}"/>
                  </a:ext>
                </a:extLst>
              </p:cNvPr>
              <p:cNvSpPr/>
              <p:nvPr/>
            </p:nvSpPr>
            <p:spPr>
              <a:xfrm>
                <a:off x="8851838" y="4825393"/>
                <a:ext cx="76151" cy="76200"/>
              </a:xfrm>
              <a:custGeom>
                <a:avLst/>
                <a:gdLst>
                  <a:gd name="connsiteX0" fmla="*/ 38290 w 76151"/>
                  <a:gd name="connsiteY0" fmla="*/ 76430 h 76200"/>
                  <a:gd name="connsiteX1" fmla="*/ 65213 w 76151"/>
                  <a:gd name="connsiteY1" fmla="*/ 65271 h 76200"/>
                  <a:gd name="connsiteX2" fmla="*/ 76365 w 76151"/>
                  <a:gd name="connsiteY2" fmla="*/ 38330 h 76200"/>
                  <a:gd name="connsiteX3" fmla="*/ 65213 w 76151"/>
                  <a:gd name="connsiteY3" fmla="*/ 11389 h 76200"/>
                  <a:gd name="connsiteX4" fmla="*/ 38290 w 76151"/>
                  <a:gd name="connsiteY4" fmla="*/ 230 h 76200"/>
                  <a:gd name="connsiteX5" fmla="*/ 11366 w 76151"/>
                  <a:gd name="connsiteY5" fmla="*/ 11389 h 76200"/>
                  <a:gd name="connsiteX6" fmla="*/ 214 w 76151"/>
                  <a:gd name="connsiteY6" fmla="*/ 38330 h 76200"/>
                  <a:gd name="connsiteX7" fmla="*/ 11366 w 76151"/>
                  <a:gd name="connsiteY7" fmla="*/ 65271 h 76200"/>
                  <a:gd name="connsiteX8" fmla="*/ 38290 w 76151"/>
                  <a:gd name="connsiteY8" fmla="*/ 764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0" y="76430"/>
                    </a:moveTo>
                    <a:cubicBezTo>
                      <a:pt x="48388" y="76430"/>
                      <a:pt x="58073" y="72416"/>
                      <a:pt x="65213" y="65271"/>
                    </a:cubicBezTo>
                    <a:cubicBezTo>
                      <a:pt x="72354" y="58126"/>
                      <a:pt x="76365" y="48434"/>
                      <a:pt x="76365" y="38330"/>
                    </a:cubicBezTo>
                    <a:cubicBezTo>
                      <a:pt x="76365" y="28226"/>
                      <a:pt x="72354" y="18534"/>
                      <a:pt x="65213" y="11389"/>
                    </a:cubicBezTo>
                    <a:cubicBezTo>
                      <a:pt x="58073" y="4245"/>
                      <a:pt x="48388" y="230"/>
                      <a:pt x="38290" y="230"/>
                    </a:cubicBezTo>
                    <a:cubicBezTo>
                      <a:pt x="28192" y="230"/>
                      <a:pt x="18506" y="4245"/>
                      <a:pt x="11366" y="11389"/>
                    </a:cubicBezTo>
                    <a:cubicBezTo>
                      <a:pt x="4226" y="18534"/>
                      <a:pt x="214" y="28226"/>
                      <a:pt x="214" y="38330"/>
                    </a:cubicBezTo>
                    <a:cubicBezTo>
                      <a:pt x="214" y="48434"/>
                      <a:pt x="4226" y="58126"/>
                      <a:pt x="11366" y="65271"/>
                    </a:cubicBezTo>
                    <a:cubicBezTo>
                      <a:pt x="18506" y="72416"/>
                      <a:pt x="28192" y="76430"/>
                      <a:pt x="38290" y="7643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2" name="Freeform: Shape 481">
                <a:extLst>
                  <a:ext uri="{FF2B5EF4-FFF2-40B4-BE49-F238E27FC236}">
                    <a16:creationId xmlns:a16="http://schemas.microsoft.com/office/drawing/2014/main" id="{A9A1108E-0399-CC32-0E80-85A559CD8C6D}"/>
                  </a:ext>
                </a:extLst>
              </p:cNvPr>
              <p:cNvSpPr/>
              <p:nvPr/>
            </p:nvSpPr>
            <p:spPr>
              <a:xfrm>
                <a:off x="8898125" y="4156484"/>
                <a:ext cx="76151" cy="76200"/>
              </a:xfrm>
              <a:custGeom>
                <a:avLst/>
                <a:gdLst>
                  <a:gd name="connsiteX0" fmla="*/ 38293 w 76151"/>
                  <a:gd name="connsiteY0" fmla="*/ 76377 h 76200"/>
                  <a:gd name="connsiteX1" fmla="*/ 65217 w 76151"/>
                  <a:gd name="connsiteY1" fmla="*/ 65218 h 76200"/>
                  <a:gd name="connsiteX2" fmla="*/ 76369 w 76151"/>
                  <a:gd name="connsiteY2" fmla="*/ 38277 h 76200"/>
                  <a:gd name="connsiteX3" fmla="*/ 65217 w 76151"/>
                  <a:gd name="connsiteY3" fmla="*/ 11337 h 76200"/>
                  <a:gd name="connsiteX4" fmla="*/ 38293 w 76151"/>
                  <a:gd name="connsiteY4" fmla="*/ 177 h 76200"/>
                  <a:gd name="connsiteX5" fmla="*/ 11370 w 76151"/>
                  <a:gd name="connsiteY5" fmla="*/ 11337 h 76200"/>
                  <a:gd name="connsiteX6" fmla="*/ 218 w 76151"/>
                  <a:gd name="connsiteY6" fmla="*/ 38277 h 76200"/>
                  <a:gd name="connsiteX7" fmla="*/ 11370 w 76151"/>
                  <a:gd name="connsiteY7" fmla="*/ 65218 h 76200"/>
                  <a:gd name="connsiteX8" fmla="*/ 38293 w 76151"/>
                  <a:gd name="connsiteY8" fmla="*/ 7637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3" y="76377"/>
                    </a:moveTo>
                    <a:cubicBezTo>
                      <a:pt x="48391" y="76377"/>
                      <a:pt x="58077" y="72363"/>
                      <a:pt x="65217" y="65218"/>
                    </a:cubicBezTo>
                    <a:cubicBezTo>
                      <a:pt x="72357" y="58073"/>
                      <a:pt x="76369" y="48382"/>
                      <a:pt x="76369" y="38277"/>
                    </a:cubicBezTo>
                    <a:cubicBezTo>
                      <a:pt x="76369" y="28173"/>
                      <a:pt x="72357" y="18481"/>
                      <a:pt x="65217" y="11337"/>
                    </a:cubicBezTo>
                    <a:cubicBezTo>
                      <a:pt x="58077" y="4192"/>
                      <a:pt x="48391" y="177"/>
                      <a:pt x="38293" y="177"/>
                    </a:cubicBezTo>
                    <a:cubicBezTo>
                      <a:pt x="28196" y="177"/>
                      <a:pt x="18510" y="4192"/>
                      <a:pt x="11370" y="11337"/>
                    </a:cubicBezTo>
                    <a:cubicBezTo>
                      <a:pt x="4230" y="18481"/>
                      <a:pt x="218" y="28173"/>
                      <a:pt x="218" y="38277"/>
                    </a:cubicBezTo>
                    <a:cubicBezTo>
                      <a:pt x="218" y="48382"/>
                      <a:pt x="4230" y="58073"/>
                      <a:pt x="11370" y="65218"/>
                    </a:cubicBezTo>
                    <a:cubicBezTo>
                      <a:pt x="18510" y="72363"/>
                      <a:pt x="28196" y="76377"/>
                      <a:pt x="38293" y="7637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3" name="Freeform: Shape 482">
                <a:extLst>
                  <a:ext uri="{FF2B5EF4-FFF2-40B4-BE49-F238E27FC236}">
                    <a16:creationId xmlns:a16="http://schemas.microsoft.com/office/drawing/2014/main" id="{498529F1-045E-34B4-A208-267BA339BB42}"/>
                  </a:ext>
                </a:extLst>
              </p:cNvPr>
              <p:cNvSpPr/>
              <p:nvPr/>
            </p:nvSpPr>
            <p:spPr>
              <a:xfrm>
                <a:off x="8944425" y="4909251"/>
                <a:ext cx="76151" cy="76200"/>
              </a:xfrm>
              <a:custGeom>
                <a:avLst/>
                <a:gdLst>
                  <a:gd name="connsiteX0" fmla="*/ 38297 w 76151"/>
                  <a:gd name="connsiteY0" fmla="*/ 76437 h 76200"/>
                  <a:gd name="connsiteX1" fmla="*/ 65221 w 76151"/>
                  <a:gd name="connsiteY1" fmla="*/ 65277 h 76200"/>
                  <a:gd name="connsiteX2" fmla="*/ 76373 w 76151"/>
                  <a:gd name="connsiteY2" fmla="*/ 38337 h 76200"/>
                  <a:gd name="connsiteX3" fmla="*/ 65221 w 76151"/>
                  <a:gd name="connsiteY3" fmla="*/ 11396 h 76200"/>
                  <a:gd name="connsiteX4" fmla="*/ 38297 w 76151"/>
                  <a:gd name="connsiteY4" fmla="*/ 237 h 76200"/>
                  <a:gd name="connsiteX5" fmla="*/ 11374 w 76151"/>
                  <a:gd name="connsiteY5" fmla="*/ 11396 h 76200"/>
                  <a:gd name="connsiteX6" fmla="*/ 221 w 76151"/>
                  <a:gd name="connsiteY6" fmla="*/ 38337 h 76200"/>
                  <a:gd name="connsiteX7" fmla="*/ 11374 w 76151"/>
                  <a:gd name="connsiteY7" fmla="*/ 65277 h 76200"/>
                  <a:gd name="connsiteX8" fmla="*/ 38297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37"/>
                    </a:moveTo>
                    <a:cubicBezTo>
                      <a:pt x="48395" y="76437"/>
                      <a:pt x="58080" y="72422"/>
                      <a:pt x="65221" y="65277"/>
                    </a:cubicBezTo>
                    <a:cubicBezTo>
                      <a:pt x="72361" y="58133"/>
                      <a:pt x="76373" y="48441"/>
                      <a:pt x="76373" y="38337"/>
                    </a:cubicBezTo>
                    <a:cubicBezTo>
                      <a:pt x="76373" y="28232"/>
                      <a:pt x="72361" y="18541"/>
                      <a:pt x="65221" y="11396"/>
                    </a:cubicBezTo>
                    <a:cubicBezTo>
                      <a:pt x="58080" y="4251"/>
                      <a:pt x="48395" y="237"/>
                      <a:pt x="38297" y="237"/>
                    </a:cubicBezTo>
                    <a:cubicBezTo>
                      <a:pt x="28199" y="237"/>
                      <a:pt x="18514" y="4251"/>
                      <a:pt x="11374" y="11396"/>
                    </a:cubicBezTo>
                    <a:cubicBezTo>
                      <a:pt x="4233" y="18541"/>
                      <a:pt x="221" y="28232"/>
                      <a:pt x="221" y="38337"/>
                    </a:cubicBezTo>
                    <a:cubicBezTo>
                      <a:pt x="221" y="48441"/>
                      <a:pt x="4233" y="58133"/>
                      <a:pt x="11374" y="65277"/>
                    </a:cubicBezTo>
                    <a:cubicBezTo>
                      <a:pt x="18514" y="72422"/>
                      <a:pt x="28199" y="76437"/>
                      <a:pt x="38297"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4" name="Freeform: Shape 483">
                <a:extLst>
                  <a:ext uri="{FF2B5EF4-FFF2-40B4-BE49-F238E27FC236}">
                    <a16:creationId xmlns:a16="http://schemas.microsoft.com/office/drawing/2014/main" id="{47B2317F-7E5E-478C-D21F-2EA949AAF762}"/>
                  </a:ext>
                </a:extLst>
              </p:cNvPr>
              <p:cNvSpPr/>
              <p:nvPr/>
            </p:nvSpPr>
            <p:spPr>
              <a:xfrm>
                <a:off x="8990725" y="4722739"/>
                <a:ext cx="76151" cy="76200"/>
              </a:xfrm>
              <a:custGeom>
                <a:avLst/>
                <a:gdLst>
                  <a:gd name="connsiteX0" fmla="*/ 38301 w 76151"/>
                  <a:gd name="connsiteY0" fmla="*/ 76422 h 76200"/>
                  <a:gd name="connsiteX1" fmla="*/ 65224 w 76151"/>
                  <a:gd name="connsiteY1" fmla="*/ 65263 h 76200"/>
                  <a:gd name="connsiteX2" fmla="*/ 76376 w 76151"/>
                  <a:gd name="connsiteY2" fmla="*/ 38322 h 76200"/>
                  <a:gd name="connsiteX3" fmla="*/ 65224 w 76151"/>
                  <a:gd name="connsiteY3" fmla="*/ 11381 h 76200"/>
                  <a:gd name="connsiteX4" fmla="*/ 38301 w 76151"/>
                  <a:gd name="connsiteY4" fmla="*/ 222 h 76200"/>
                  <a:gd name="connsiteX5" fmla="*/ 11377 w 76151"/>
                  <a:gd name="connsiteY5" fmla="*/ 11381 h 76200"/>
                  <a:gd name="connsiteX6" fmla="*/ 225 w 76151"/>
                  <a:gd name="connsiteY6" fmla="*/ 38322 h 76200"/>
                  <a:gd name="connsiteX7" fmla="*/ 11377 w 76151"/>
                  <a:gd name="connsiteY7" fmla="*/ 65263 h 76200"/>
                  <a:gd name="connsiteX8" fmla="*/ 38301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1" y="76422"/>
                    </a:moveTo>
                    <a:cubicBezTo>
                      <a:pt x="48398" y="76422"/>
                      <a:pt x="58084" y="72407"/>
                      <a:pt x="65224" y="65263"/>
                    </a:cubicBezTo>
                    <a:cubicBezTo>
                      <a:pt x="72364" y="58118"/>
                      <a:pt x="76376" y="48426"/>
                      <a:pt x="76376" y="38322"/>
                    </a:cubicBezTo>
                    <a:cubicBezTo>
                      <a:pt x="76376" y="28218"/>
                      <a:pt x="72364" y="18526"/>
                      <a:pt x="65224" y="11381"/>
                    </a:cubicBezTo>
                    <a:cubicBezTo>
                      <a:pt x="58084" y="4236"/>
                      <a:pt x="48398" y="222"/>
                      <a:pt x="38301" y="222"/>
                    </a:cubicBezTo>
                    <a:cubicBezTo>
                      <a:pt x="28203" y="222"/>
                      <a:pt x="18517" y="4236"/>
                      <a:pt x="11377" y="11381"/>
                    </a:cubicBezTo>
                    <a:cubicBezTo>
                      <a:pt x="4237" y="18526"/>
                      <a:pt x="225" y="28218"/>
                      <a:pt x="225" y="38322"/>
                    </a:cubicBezTo>
                    <a:cubicBezTo>
                      <a:pt x="225" y="48426"/>
                      <a:pt x="4237" y="58118"/>
                      <a:pt x="11377" y="65263"/>
                    </a:cubicBezTo>
                    <a:cubicBezTo>
                      <a:pt x="18517" y="72407"/>
                      <a:pt x="28203" y="76422"/>
                      <a:pt x="38301"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5" name="Freeform: Shape 484">
                <a:extLst>
                  <a:ext uri="{FF2B5EF4-FFF2-40B4-BE49-F238E27FC236}">
                    <a16:creationId xmlns:a16="http://schemas.microsoft.com/office/drawing/2014/main" id="{5F406D41-23A1-5ADE-D2EA-9E9B36769CB1}"/>
                  </a:ext>
                </a:extLst>
              </p:cNvPr>
              <p:cNvSpPr/>
              <p:nvPr/>
            </p:nvSpPr>
            <p:spPr>
              <a:xfrm>
                <a:off x="9037025" y="4724847"/>
                <a:ext cx="76151" cy="76200"/>
              </a:xfrm>
              <a:custGeom>
                <a:avLst/>
                <a:gdLst>
                  <a:gd name="connsiteX0" fmla="*/ 38304 w 76151"/>
                  <a:gd name="connsiteY0" fmla="*/ 76422 h 76200"/>
                  <a:gd name="connsiteX1" fmla="*/ 65228 w 76151"/>
                  <a:gd name="connsiteY1" fmla="*/ 65263 h 76200"/>
                  <a:gd name="connsiteX2" fmla="*/ 76380 w 76151"/>
                  <a:gd name="connsiteY2" fmla="*/ 38322 h 76200"/>
                  <a:gd name="connsiteX3" fmla="*/ 65228 w 76151"/>
                  <a:gd name="connsiteY3" fmla="*/ 11381 h 76200"/>
                  <a:gd name="connsiteX4" fmla="*/ 38304 w 76151"/>
                  <a:gd name="connsiteY4" fmla="*/ 222 h 76200"/>
                  <a:gd name="connsiteX5" fmla="*/ 11381 w 76151"/>
                  <a:gd name="connsiteY5" fmla="*/ 11381 h 76200"/>
                  <a:gd name="connsiteX6" fmla="*/ 229 w 76151"/>
                  <a:gd name="connsiteY6" fmla="*/ 38322 h 76200"/>
                  <a:gd name="connsiteX7" fmla="*/ 11381 w 76151"/>
                  <a:gd name="connsiteY7" fmla="*/ 65263 h 76200"/>
                  <a:gd name="connsiteX8" fmla="*/ 38304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4" y="76422"/>
                    </a:moveTo>
                    <a:cubicBezTo>
                      <a:pt x="48402" y="76422"/>
                      <a:pt x="58088" y="72408"/>
                      <a:pt x="65228" y="65263"/>
                    </a:cubicBezTo>
                    <a:cubicBezTo>
                      <a:pt x="72368" y="58118"/>
                      <a:pt x="76380" y="48426"/>
                      <a:pt x="76380" y="38322"/>
                    </a:cubicBezTo>
                    <a:cubicBezTo>
                      <a:pt x="76380" y="28218"/>
                      <a:pt x="72368" y="18526"/>
                      <a:pt x="65228" y="11381"/>
                    </a:cubicBezTo>
                    <a:cubicBezTo>
                      <a:pt x="58088" y="4237"/>
                      <a:pt x="48402" y="222"/>
                      <a:pt x="38304" y="222"/>
                    </a:cubicBezTo>
                    <a:cubicBezTo>
                      <a:pt x="28207" y="222"/>
                      <a:pt x="18521" y="4237"/>
                      <a:pt x="11381" y="11381"/>
                    </a:cubicBezTo>
                    <a:cubicBezTo>
                      <a:pt x="4241" y="18526"/>
                      <a:pt x="229" y="28218"/>
                      <a:pt x="229" y="38322"/>
                    </a:cubicBezTo>
                    <a:cubicBezTo>
                      <a:pt x="229" y="48426"/>
                      <a:pt x="4241" y="58118"/>
                      <a:pt x="11381" y="65263"/>
                    </a:cubicBezTo>
                    <a:cubicBezTo>
                      <a:pt x="18521" y="72408"/>
                      <a:pt x="28207" y="76422"/>
                      <a:pt x="38304"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6" name="Freeform: Shape 485">
                <a:extLst>
                  <a:ext uri="{FF2B5EF4-FFF2-40B4-BE49-F238E27FC236}">
                    <a16:creationId xmlns:a16="http://schemas.microsoft.com/office/drawing/2014/main" id="{89233C9F-1258-CCBC-5850-C0E73D203A17}"/>
                  </a:ext>
                </a:extLst>
              </p:cNvPr>
              <p:cNvSpPr/>
              <p:nvPr/>
            </p:nvSpPr>
            <p:spPr>
              <a:xfrm>
                <a:off x="9083325" y="4725647"/>
                <a:ext cx="76151" cy="76200"/>
              </a:xfrm>
              <a:custGeom>
                <a:avLst/>
                <a:gdLst>
                  <a:gd name="connsiteX0" fmla="*/ 38308 w 76151"/>
                  <a:gd name="connsiteY0" fmla="*/ 76422 h 76200"/>
                  <a:gd name="connsiteX1" fmla="*/ 65232 w 76151"/>
                  <a:gd name="connsiteY1" fmla="*/ 65263 h 76200"/>
                  <a:gd name="connsiteX2" fmla="*/ 76384 w 76151"/>
                  <a:gd name="connsiteY2" fmla="*/ 38322 h 76200"/>
                  <a:gd name="connsiteX3" fmla="*/ 65232 w 76151"/>
                  <a:gd name="connsiteY3" fmla="*/ 11381 h 76200"/>
                  <a:gd name="connsiteX4" fmla="*/ 38308 w 76151"/>
                  <a:gd name="connsiteY4" fmla="*/ 222 h 76200"/>
                  <a:gd name="connsiteX5" fmla="*/ 11384 w 76151"/>
                  <a:gd name="connsiteY5" fmla="*/ 11381 h 76200"/>
                  <a:gd name="connsiteX6" fmla="*/ 232 w 76151"/>
                  <a:gd name="connsiteY6" fmla="*/ 38322 h 76200"/>
                  <a:gd name="connsiteX7" fmla="*/ 11384 w 76151"/>
                  <a:gd name="connsiteY7" fmla="*/ 65263 h 76200"/>
                  <a:gd name="connsiteX8" fmla="*/ 38308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8" y="76422"/>
                    </a:moveTo>
                    <a:cubicBezTo>
                      <a:pt x="48406" y="76422"/>
                      <a:pt x="58091" y="72408"/>
                      <a:pt x="65232" y="65263"/>
                    </a:cubicBezTo>
                    <a:cubicBezTo>
                      <a:pt x="72372" y="58118"/>
                      <a:pt x="76384" y="48426"/>
                      <a:pt x="76384" y="38322"/>
                    </a:cubicBezTo>
                    <a:cubicBezTo>
                      <a:pt x="76384" y="28218"/>
                      <a:pt x="72372" y="18526"/>
                      <a:pt x="65232" y="11381"/>
                    </a:cubicBezTo>
                    <a:cubicBezTo>
                      <a:pt x="58091" y="4237"/>
                      <a:pt x="48406" y="222"/>
                      <a:pt x="38308" y="222"/>
                    </a:cubicBezTo>
                    <a:cubicBezTo>
                      <a:pt x="28210" y="222"/>
                      <a:pt x="18525" y="4237"/>
                      <a:pt x="11384" y="11381"/>
                    </a:cubicBezTo>
                    <a:cubicBezTo>
                      <a:pt x="4244" y="18526"/>
                      <a:pt x="232" y="28218"/>
                      <a:pt x="232" y="38322"/>
                    </a:cubicBezTo>
                    <a:cubicBezTo>
                      <a:pt x="232" y="48426"/>
                      <a:pt x="4244" y="58118"/>
                      <a:pt x="11384" y="65263"/>
                    </a:cubicBezTo>
                    <a:cubicBezTo>
                      <a:pt x="18525" y="72408"/>
                      <a:pt x="28210" y="76422"/>
                      <a:pt x="38308"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7" name="Freeform: Shape 486">
                <a:extLst>
                  <a:ext uri="{FF2B5EF4-FFF2-40B4-BE49-F238E27FC236}">
                    <a16:creationId xmlns:a16="http://schemas.microsoft.com/office/drawing/2014/main" id="{F37C6AC5-E67F-B54D-D81F-AC4DC2C4B8BD}"/>
                  </a:ext>
                </a:extLst>
              </p:cNvPr>
              <p:cNvSpPr/>
              <p:nvPr/>
            </p:nvSpPr>
            <p:spPr>
              <a:xfrm>
                <a:off x="9129613" y="4719653"/>
                <a:ext cx="76151" cy="76200"/>
              </a:xfrm>
              <a:custGeom>
                <a:avLst/>
                <a:gdLst>
                  <a:gd name="connsiteX0" fmla="*/ 38312 w 76151"/>
                  <a:gd name="connsiteY0" fmla="*/ 76422 h 76200"/>
                  <a:gd name="connsiteX1" fmla="*/ 65235 w 76151"/>
                  <a:gd name="connsiteY1" fmla="*/ 65262 h 76200"/>
                  <a:gd name="connsiteX2" fmla="*/ 76387 w 76151"/>
                  <a:gd name="connsiteY2" fmla="*/ 38322 h 76200"/>
                  <a:gd name="connsiteX3" fmla="*/ 65235 w 76151"/>
                  <a:gd name="connsiteY3" fmla="*/ 11381 h 76200"/>
                  <a:gd name="connsiteX4" fmla="*/ 38312 w 76151"/>
                  <a:gd name="connsiteY4" fmla="*/ 222 h 76200"/>
                  <a:gd name="connsiteX5" fmla="*/ 11388 w 76151"/>
                  <a:gd name="connsiteY5" fmla="*/ 11381 h 76200"/>
                  <a:gd name="connsiteX6" fmla="*/ 236 w 76151"/>
                  <a:gd name="connsiteY6" fmla="*/ 38322 h 76200"/>
                  <a:gd name="connsiteX7" fmla="*/ 11388 w 76151"/>
                  <a:gd name="connsiteY7" fmla="*/ 65262 h 76200"/>
                  <a:gd name="connsiteX8" fmla="*/ 38312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2" y="76422"/>
                    </a:moveTo>
                    <a:cubicBezTo>
                      <a:pt x="48409" y="76422"/>
                      <a:pt x="58095" y="72407"/>
                      <a:pt x="65235" y="65262"/>
                    </a:cubicBezTo>
                    <a:cubicBezTo>
                      <a:pt x="72375" y="58118"/>
                      <a:pt x="76387" y="48426"/>
                      <a:pt x="76387" y="38322"/>
                    </a:cubicBezTo>
                    <a:cubicBezTo>
                      <a:pt x="76387" y="28217"/>
                      <a:pt x="72375" y="18526"/>
                      <a:pt x="65235" y="11381"/>
                    </a:cubicBezTo>
                    <a:cubicBezTo>
                      <a:pt x="58095" y="4236"/>
                      <a:pt x="48409" y="222"/>
                      <a:pt x="38312" y="222"/>
                    </a:cubicBezTo>
                    <a:cubicBezTo>
                      <a:pt x="28214" y="222"/>
                      <a:pt x="18528" y="4236"/>
                      <a:pt x="11388" y="11381"/>
                    </a:cubicBezTo>
                    <a:cubicBezTo>
                      <a:pt x="4248" y="18526"/>
                      <a:pt x="236" y="28217"/>
                      <a:pt x="236" y="38322"/>
                    </a:cubicBezTo>
                    <a:cubicBezTo>
                      <a:pt x="236" y="48426"/>
                      <a:pt x="4248" y="58118"/>
                      <a:pt x="11388" y="65262"/>
                    </a:cubicBezTo>
                    <a:cubicBezTo>
                      <a:pt x="18528" y="72407"/>
                      <a:pt x="28214" y="76422"/>
                      <a:pt x="38312" y="7642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8" name="Freeform: Shape 487">
                <a:extLst>
                  <a:ext uri="{FF2B5EF4-FFF2-40B4-BE49-F238E27FC236}">
                    <a16:creationId xmlns:a16="http://schemas.microsoft.com/office/drawing/2014/main" id="{E3635A8E-6651-351C-869A-744D64CC35B1}"/>
                  </a:ext>
                </a:extLst>
              </p:cNvPr>
              <p:cNvSpPr/>
              <p:nvPr/>
            </p:nvSpPr>
            <p:spPr>
              <a:xfrm>
                <a:off x="9175913" y="4854489"/>
                <a:ext cx="76151" cy="76200"/>
              </a:xfrm>
              <a:custGeom>
                <a:avLst/>
                <a:gdLst>
                  <a:gd name="connsiteX0" fmla="*/ 38315 w 76151"/>
                  <a:gd name="connsiteY0" fmla="*/ 76432 h 76200"/>
                  <a:gd name="connsiteX1" fmla="*/ 65239 w 76151"/>
                  <a:gd name="connsiteY1" fmla="*/ 65273 h 76200"/>
                  <a:gd name="connsiteX2" fmla="*/ 76391 w 76151"/>
                  <a:gd name="connsiteY2" fmla="*/ 38332 h 76200"/>
                  <a:gd name="connsiteX3" fmla="*/ 65239 w 76151"/>
                  <a:gd name="connsiteY3" fmla="*/ 11392 h 76200"/>
                  <a:gd name="connsiteX4" fmla="*/ 38315 w 76151"/>
                  <a:gd name="connsiteY4" fmla="*/ 232 h 76200"/>
                  <a:gd name="connsiteX5" fmla="*/ 11392 w 76151"/>
                  <a:gd name="connsiteY5" fmla="*/ 11392 h 76200"/>
                  <a:gd name="connsiteX6" fmla="*/ 240 w 76151"/>
                  <a:gd name="connsiteY6" fmla="*/ 38332 h 76200"/>
                  <a:gd name="connsiteX7" fmla="*/ 11392 w 76151"/>
                  <a:gd name="connsiteY7" fmla="*/ 65273 h 76200"/>
                  <a:gd name="connsiteX8" fmla="*/ 38315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5" y="76432"/>
                    </a:moveTo>
                    <a:cubicBezTo>
                      <a:pt x="48413" y="76432"/>
                      <a:pt x="58099" y="72418"/>
                      <a:pt x="65239" y="65273"/>
                    </a:cubicBezTo>
                    <a:cubicBezTo>
                      <a:pt x="72379" y="58128"/>
                      <a:pt x="76391" y="48437"/>
                      <a:pt x="76391" y="38332"/>
                    </a:cubicBezTo>
                    <a:cubicBezTo>
                      <a:pt x="76391" y="28228"/>
                      <a:pt x="72379" y="18536"/>
                      <a:pt x="65239" y="11392"/>
                    </a:cubicBezTo>
                    <a:cubicBezTo>
                      <a:pt x="58099" y="4247"/>
                      <a:pt x="48413" y="232"/>
                      <a:pt x="38315" y="232"/>
                    </a:cubicBezTo>
                    <a:cubicBezTo>
                      <a:pt x="28218" y="232"/>
                      <a:pt x="18532" y="4247"/>
                      <a:pt x="11392" y="11392"/>
                    </a:cubicBezTo>
                    <a:cubicBezTo>
                      <a:pt x="4252" y="18536"/>
                      <a:pt x="240" y="28228"/>
                      <a:pt x="240" y="38332"/>
                    </a:cubicBezTo>
                    <a:cubicBezTo>
                      <a:pt x="240" y="48437"/>
                      <a:pt x="4252" y="58128"/>
                      <a:pt x="11392" y="65273"/>
                    </a:cubicBezTo>
                    <a:cubicBezTo>
                      <a:pt x="18532" y="72418"/>
                      <a:pt x="28218" y="76432"/>
                      <a:pt x="38315"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89" name="Freeform: Shape 488">
                <a:extLst>
                  <a:ext uri="{FF2B5EF4-FFF2-40B4-BE49-F238E27FC236}">
                    <a16:creationId xmlns:a16="http://schemas.microsoft.com/office/drawing/2014/main" id="{AE910BA6-4562-63A1-1AD8-75B9AB027409}"/>
                  </a:ext>
                </a:extLst>
              </p:cNvPr>
              <p:cNvSpPr/>
              <p:nvPr/>
            </p:nvSpPr>
            <p:spPr>
              <a:xfrm>
                <a:off x="9222213" y="4880549"/>
                <a:ext cx="76151" cy="76200"/>
              </a:xfrm>
              <a:custGeom>
                <a:avLst/>
                <a:gdLst>
                  <a:gd name="connsiteX0" fmla="*/ 38319 w 76151"/>
                  <a:gd name="connsiteY0" fmla="*/ 76434 h 76200"/>
                  <a:gd name="connsiteX1" fmla="*/ 65242 w 76151"/>
                  <a:gd name="connsiteY1" fmla="*/ 65275 h 76200"/>
                  <a:gd name="connsiteX2" fmla="*/ 76395 w 76151"/>
                  <a:gd name="connsiteY2" fmla="*/ 38334 h 76200"/>
                  <a:gd name="connsiteX3" fmla="*/ 65242 w 76151"/>
                  <a:gd name="connsiteY3" fmla="*/ 11394 h 76200"/>
                  <a:gd name="connsiteX4" fmla="*/ 38319 w 76151"/>
                  <a:gd name="connsiteY4" fmla="*/ 234 h 76200"/>
                  <a:gd name="connsiteX5" fmla="*/ 11395 w 76151"/>
                  <a:gd name="connsiteY5" fmla="*/ 11394 h 76200"/>
                  <a:gd name="connsiteX6" fmla="*/ 243 w 76151"/>
                  <a:gd name="connsiteY6" fmla="*/ 38334 h 76200"/>
                  <a:gd name="connsiteX7" fmla="*/ 11395 w 76151"/>
                  <a:gd name="connsiteY7" fmla="*/ 65275 h 76200"/>
                  <a:gd name="connsiteX8" fmla="*/ 38319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19" y="76434"/>
                    </a:moveTo>
                    <a:cubicBezTo>
                      <a:pt x="48417" y="76434"/>
                      <a:pt x="58102" y="72420"/>
                      <a:pt x="65242" y="65275"/>
                    </a:cubicBezTo>
                    <a:cubicBezTo>
                      <a:pt x="72383" y="58130"/>
                      <a:pt x="76395" y="48439"/>
                      <a:pt x="76395" y="38334"/>
                    </a:cubicBezTo>
                    <a:cubicBezTo>
                      <a:pt x="76395" y="28230"/>
                      <a:pt x="72383" y="18538"/>
                      <a:pt x="65242" y="11394"/>
                    </a:cubicBezTo>
                    <a:cubicBezTo>
                      <a:pt x="58102" y="4249"/>
                      <a:pt x="48417" y="234"/>
                      <a:pt x="38319" y="234"/>
                    </a:cubicBezTo>
                    <a:cubicBezTo>
                      <a:pt x="28221" y="234"/>
                      <a:pt x="18536" y="4249"/>
                      <a:pt x="11395" y="11394"/>
                    </a:cubicBezTo>
                    <a:cubicBezTo>
                      <a:pt x="4255" y="18538"/>
                      <a:pt x="243" y="28230"/>
                      <a:pt x="243" y="38334"/>
                    </a:cubicBezTo>
                    <a:cubicBezTo>
                      <a:pt x="243" y="48439"/>
                      <a:pt x="4255" y="58130"/>
                      <a:pt x="11395" y="65275"/>
                    </a:cubicBezTo>
                    <a:cubicBezTo>
                      <a:pt x="18536" y="72420"/>
                      <a:pt x="28221" y="76434"/>
                      <a:pt x="38319"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0" name="Freeform: Shape 489">
                <a:extLst>
                  <a:ext uri="{FF2B5EF4-FFF2-40B4-BE49-F238E27FC236}">
                    <a16:creationId xmlns:a16="http://schemas.microsoft.com/office/drawing/2014/main" id="{95635475-3A27-BE38-E3CF-C9B7F88C970E}"/>
                  </a:ext>
                </a:extLst>
              </p:cNvPr>
              <p:cNvSpPr/>
              <p:nvPr/>
            </p:nvSpPr>
            <p:spPr>
              <a:xfrm>
                <a:off x="9268512" y="4950742"/>
                <a:ext cx="76151" cy="76200"/>
              </a:xfrm>
              <a:custGeom>
                <a:avLst/>
                <a:gdLst>
                  <a:gd name="connsiteX0" fmla="*/ 38323 w 76151"/>
                  <a:gd name="connsiteY0" fmla="*/ 76440 h 76200"/>
                  <a:gd name="connsiteX1" fmla="*/ 65246 w 76151"/>
                  <a:gd name="connsiteY1" fmla="*/ 65281 h 76200"/>
                  <a:gd name="connsiteX2" fmla="*/ 76398 w 76151"/>
                  <a:gd name="connsiteY2" fmla="*/ 38340 h 76200"/>
                  <a:gd name="connsiteX3" fmla="*/ 65246 w 76151"/>
                  <a:gd name="connsiteY3" fmla="*/ 11399 h 76200"/>
                  <a:gd name="connsiteX4" fmla="*/ 38323 w 76151"/>
                  <a:gd name="connsiteY4" fmla="*/ 240 h 76200"/>
                  <a:gd name="connsiteX5" fmla="*/ 11399 w 76151"/>
                  <a:gd name="connsiteY5" fmla="*/ 11399 h 76200"/>
                  <a:gd name="connsiteX6" fmla="*/ 247 w 76151"/>
                  <a:gd name="connsiteY6" fmla="*/ 38340 h 76200"/>
                  <a:gd name="connsiteX7" fmla="*/ 11399 w 76151"/>
                  <a:gd name="connsiteY7" fmla="*/ 65281 h 76200"/>
                  <a:gd name="connsiteX8" fmla="*/ 38323 w 76151"/>
                  <a:gd name="connsiteY8" fmla="*/ 764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3" y="76440"/>
                    </a:moveTo>
                    <a:cubicBezTo>
                      <a:pt x="48420" y="76440"/>
                      <a:pt x="58106" y="72425"/>
                      <a:pt x="65246" y="65281"/>
                    </a:cubicBezTo>
                    <a:cubicBezTo>
                      <a:pt x="72386" y="58136"/>
                      <a:pt x="76398" y="48444"/>
                      <a:pt x="76398" y="38340"/>
                    </a:cubicBezTo>
                    <a:cubicBezTo>
                      <a:pt x="76398" y="28236"/>
                      <a:pt x="72386" y="18544"/>
                      <a:pt x="65246" y="11399"/>
                    </a:cubicBezTo>
                    <a:cubicBezTo>
                      <a:pt x="58106" y="4254"/>
                      <a:pt x="48420" y="240"/>
                      <a:pt x="38323" y="240"/>
                    </a:cubicBezTo>
                    <a:cubicBezTo>
                      <a:pt x="28225" y="240"/>
                      <a:pt x="18539" y="4254"/>
                      <a:pt x="11399" y="11399"/>
                    </a:cubicBezTo>
                    <a:cubicBezTo>
                      <a:pt x="4259" y="18544"/>
                      <a:pt x="247" y="28236"/>
                      <a:pt x="247" y="38340"/>
                    </a:cubicBezTo>
                    <a:cubicBezTo>
                      <a:pt x="247" y="48444"/>
                      <a:pt x="4259" y="58136"/>
                      <a:pt x="11399" y="65281"/>
                    </a:cubicBezTo>
                    <a:cubicBezTo>
                      <a:pt x="18539" y="72425"/>
                      <a:pt x="28225" y="76440"/>
                      <a:pt x="38323" y="7644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1" name="Freeform: Shape 490">
                <a:extLst>
                  <a:ext uri="{FF2B5EF4-FFF2-40B4-BE49-F238E27FC236}">
                    <a16:creationId xmlns:a16="http://schemas.microsoft.com/office/drawing/2014/main" id="{79C2AF5C-2DE9-DEA9-D02A-88731E594DC0}"/>
                  </a:ext>
                </a:extLst>
              </p:cNvPr>
              <p:cNvSpPr/>
              <p:nvPr/>
            </p:nvSpPr>
            <p:spPr>
              <a:xfrm>
                <a:off x="9314812" y="5107651"/>
                <a:ext cx="76151" cy="76200"/>
              </a:xfrm>
              <a:custGeom>
                <a:avLst/>
                <a:gdLst>
                  <a:gd name="connsiteX0" fmla="*/ 38326 w 76151"/>
                  <a:gd name="connsiteY0" fmla="*/ 76452 h 76200"/>
                  <a:gd name="connsiteX1" fmla="*/ 65250 w 76151"/>
                  <a:gd name="connsiteY1" fmla="*/ 65293 h 76200"/>
                  <a:gd name="connsiteX2" fmla="*/ 76402 w 76151"/>
                  <a:gd name="connsiteY2" fmla="*/ 38352 h 76200"/>
                  <a:gd name="connsiteX3" fmla="*/ 65250 w 76151"/>
                  <a:gd name="connsiteY3" fmla="*/ 11411 h 76200"/>
                  <a:gd name="connsiteX4" fmla="*/ 38326 w 76151"/>
                  <a:gd name="connsiteY4" fmla="*/ 252 h 76200"/>
                  <a:gd name="connsiteX5" fmla="*/ 11403 w 76151"/>
                  <a:gd name="connsiteY5" fmla="*/ 11411 h 76200"/>
                  <a:gd name="connsiteX6" fmla="*/ 251 w 76151"/>
                  <a:gd name="connsiteY6" fmla="*/ 38352 h 76200"/>
                  <a:gd name="connsiteX7" fmla="*/ 11403 w 76151"/>
                  <a:gd name="connsiteY7" fmla="*/ 65293 h 76200"/>
                  <a:gd name="connsiteX8" fmla="*/ 38326 w 76151"/>
                  <a:gd name="connsiteY8" fmla="*/ 7645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6" y="76452"/>
                    </a:moveTo>
                    <a:cubicBezTo>
                      <a:pt x="48424" y="76452"/>
                      <a:pt x="58110" y="72438"/>
                      <a:pt x="65250" y="65293"/>
                    </a:cubicBezTo>
                    <a:cubicBezTo>
                      <a:pt x="72390" y="58148"/>
                      <a:pt x="76402" y="48456"/>
                      <a:pt x="76402" y="38352"/>
                    </a:cubicBezTo>
                    <a:cubicBezTo>
                      <a:pt x="76402" y="28248"/>
                      <a:pt x="72390" y="18556"/>
                      <a:pt x="65250" y="11411"/>
                    </a:cubicBezTo>
                    <a:cubicBezTo>
                      <a:pt x="58110" y="4267"/>
                      <a:pt x="48424" y="252"/>
                      <a:pt x="38326" y="252"/>
                    </a:cubicBezTo>
                    <a:cubicBezTo>
                      <a:pt x="28228" y="252"/>
                      <a:pt x="18543" y="4267"/>
                      <a:pt x="11403" y="11411"/>
                    </a:cubicBezTo>
                    <a:cubicBezTo>
                      <a:pt x="4263" y="18556"/>
                      <a:pt x="251" y="28248"/>
                      <a:pt x="251" y="38352"/>
                    </a:cubicBezTo>
                    <a:cubicBezTo>
                      <a:pt x="251" y="48456"/>
                      <a:pt x="4263" y="58148"/>
                      <a:pt x="11403" y="65293"/>
                    </a:cubicBezTo>
                    <a:cubicBezTo>
                      <a:pt x="18543" y="72438"/>
                      <a:pt x="28228" y="76452"/>
                      <a:pt x="38326" y="7645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2" name="Freeform: Shape 491">
                <a:extLst>
                  <a:ext uri="{FF2B5EF4-FFF2-40B4-BE49-F238E27FC236}">
                    <a16:creationId xmlns:a16="http://schemas.microsoft.com/office/drawing/2014/main" id="{7A53AF7F-89CB-4D75-508B-4FC146FFC226}"/>
                  </a:ext>
                </a:extLst>
              </p:cNvPr>
              <p:cNvSpPr/>
              <p:nvPr/>
            </p:nvSpPr>
            <p:spPr>
              <a:xfrm>
                <a:off x="9361100" y="4682226"/>
                <a:ext cx="76151" cy="76200"/>
              </a:xfrm>
              <a:custGeom>
                <a:avLst/>
                <a:gdLst>
                  <a:gd name="connsiteX0" fmla="*/ 38330 w 76151"/>
                  <a:gd name="connsiteY0" fmla="*/ 76419 h 76200"/>
                  <a:gd name="connsiteX1" fmla="*/ 65253 w 76151"/>
                  <a:gd name="connsiteY1" fmla="*/ 65260 h 76200"/>
                  <a:gd name="connsiteX2" fmla="*/ 76406 w 76151"/>
                  <a:gd name="connsiteY2" fmla="*/ 38319 h 76200"/>
                  <a:gd name="connsiteX3" fmla="*/ 65253 w 76151"/>
                  <a:gd name="connsiteY3" fmla="*/ 11378 h 76200"/>
                  <a:gd name="connsiteX4" fmla="*/ 38330 w 76151"/>
                  <a:gd name="connsiteY4" fmla="*/ 219 h 76200"/>
                  <a:gd name="connsiteX5" fmla="*/ 11406 w 76151"/>
                  <a:gd name="connsiteY5" fmla="*/ 11378 h 76200"/>
                  <a:gd name="connsiteX6" fmla="*/ 254 w 76151"/>
                  <a:gd name="connsiteY6" fmla="*/ 38319 h 76200"/>
                  <a:gd name="connsiteX7" fmla="*/ 11406 w 76151"/>
                  <a:gd name="connsiteY7" fmla="*/ 65260 h 76200"/>
                  <a:gd name="connsiteX8" fmla="*/ 38330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0" y="76419"/>
                    </a:moveTo>
                    <a:cubicBezTo>
                      <a:pt x="48428" y="76419"/>
                      <a:pt x="58113" y="72404"/>
                      <a:pt x="65253" y="65260"/>
                    </a:cubicBezTo>
                    <a:cubicBezTo>
                      <a:pt x="72394" y="58115"/>
                      <a:pt x="76406" y="48423"/>
                      <a:pt x="76406" y="38319"/>
                    </a:cubicBezTo>
                    <a:cubicBezTo>
                      <a:pt x="76406" y="28215"/>
                      <a:pt x="72394" y="18523"/>
                      <a:pt x="65253" y="11378"/>
                    </a:cubicBezTo>
                    <a:cubicBezTo>
                      <a:pt x="58113" y="4233"/>
                      <a:pt x="48428" y="219"/>
                      <a:pt x="38330" y="219"/>
                    </a:cubicBezTo>
                    <a:cubicBezTo>
                      <a:pt x="28232" y="219"/>
                      <a:pt x="18547" y="4233"/>
                      <a:pt x="11406" y="11378"/>
                    </a:cubicBezTo>
                    <a:cubicBezTo>
                      <a:pt x="4266" y="18523"/>
                      <a:pt x="254" y="28215"/>
                      <a:pt x="254" y="38319"/>
                    </a:cubicBezTo>
                    <a:cubicBezTo>
                      <a:pt x="254" y="48423"/>
                      <a:pt x="4266" y="58115"/>
                      <a:pt x="11406" y="65260"/>
                    </a:cubicBezTo>
                    <a:cubicBezTo>
                      <a:pt x="18547" y="72404"/>
                      <a:pt x="28232" y="76419"/>
                      <a:pt x="38330" y="7641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3" name="Freeform: Shape 492">
                <a:extLst>
                  <a:ext uri="{FF2B5EF4-FFF2-40B4-BE49-F238E27FC236}">
                    <a16:creationId xmlns:a16="http://schemas.microsoft.com/office/drawing/2014/main" id="{9B61E45B-93E0-5B9B-70C7-DDF26E5A910B}"/>
                  </a:ext>
                </a:extLst>
              </p:cNvPr>
              <p:cNvSpPr/>
              <p:nvPr/>
            </p:nvSpPr>
            <p:spPr>
              <a:xfrm>
                <a:off x="9407400" y="4490723"/>
                <a:ext cx="76151" cy="76200"/>
              </a:xfrm>
              <a:custGeom>
                <a:avLst/>
                <a:gdLst>
                  <a:gd name="connsiteX0" fmla="*/ 38334 w 76151"/>
                  <a:gd name="connsiteY0" fmla="*/ 76404 h 76200"/>
                  <a:gd name="connsiteX1" fmla="*/ 65257 w 76151"/>
                  <a:gd name="connsiteY1" fmla="*/ 65244 h 76200"/>
                  <a:gd name="connsiteX2" fmla="*/ 76409 w 76151"/>
                  <a:gd name="connsiteY2" fmla="*/ 38304 h 76200"/>
                  <a:gd name="connsiteX3" fmla="*/ 65257 w 76151"/>
                  <a:gd name="connsiteY3" fmla="*/ 11363 h 76200"/>
                  <a:gd name="connsiteX4" fmla="*/ 38334 w 76151"/>
                  <a:gd name="connsiteY4" fmla="*/ 204 h 76200"/>
                  <a:gd name="connsiteX5" fmla="*/ 11410 w 76151"/>
                  <a:gd name="connsiteY5" fmla="*/ 11363 h 76200"/>
                  <a:gd name="connsiteX6" fmla="*/ 258 w 76151"/>
                  <a:gd name="connsiteY6" fmla="*/ 38304 h 76200"/>
                  <a:gd name="connsiteX7" fmla="*/ 11410 w 76151"/>
                  <a:gd name="connsiteY7" fmla="*/ 65244 h 76200"/>
                  <a:gd name="connsiteX8" fmla="*/ 38334 w 76151"/>
                  <a:gd name="connsiteY8" fmla="*/ 7640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4" y="76404"/>
                    </a:moveTo>
                    <a:cubicBezTo>
                      <a:pt x="48431" y="76404"/>
                      <a:pt x="58117" y="72389"/>
                      <a:pt x="65257" y="65244"/>
                    </a:cubicBezTo>
                    <a:cubicBezTo>
                      <a:pt x="72397" y="58100"/>
                      <a:pt x="76409" y="48408"/>
                      <a:pt x="76409" y="38304"/>
                    </a:cubicBezTo>
                    <a:cubicBezTo>
                      <a:pt x="76409" y="28199"/>
                      <a:pt x="72397" y="18508"/>
                      <a:pt x="65257" y="11363"/>
                    </a:cubicBezTo>
                    <a:cubicBezTo>
                      <a:pt x="58117" y="4218"/>
                      <a:pt x="48431" y="204"/>
                      <a:pt x="38334" y="204"/>
                    </a:cubicBezTo>
                    <a:cubicBezTo>
                      <a:pt x="28236" y="204"/>
                      <a:pt x="18550" y="4218"/>
                      <a:pt x="11410" y="11363"/>
                    </a:cubicBezTo>
                    <a:cubicBezTo>
                      <a:pt x="4270" y="18508"/>
                      <a:pt x="258" y="28199"/>
                      <a:pt x="258" y="38304"/>
                    </a:cubicBezTo>
                    <a:cubicBezTo>
                      <a:pt x="258" y="48408"/>
                      <a:pt x="4270" y="58100"/>
                      <a:pt x="11410" y="65244"/>
                    </a:cubicBezTo>
                    <a:cubicBezTo>
                      <a:pt x="18550" y="72389"/>
                      <a:pt x="28236" y="76404"/>
                      <a:pt x="38334" y="7640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4" name="Freeform: Shape 493">
                <a:extLst>
                  <a:ext uri="{FF2B5EF4-FFF2-40B4-BE49-F238E27FC236}">
                    <a16:creationId xmlns:a16="http://schemas.microsoft.com/office/drawing/2014/main" id="{8527F710-51AE-C232-6881-B209E5EA391B}"/>
                  </a:ext>
                </a:extLst>
              </p:cNvPr>
              <p:cNvSpPr/>
              <p:nvPr/>
            </p:nvSpPr>
            <p:spPr>
              <a:xfrm>
                <a:off x="9453700" y="4872701"/>
                <a:ext cx="76151" cy="76200"/>
              </a:xfrm>
              <a:custGeom>
                <a:avLst/>
                <a:gdLst>
                  <a:gd name="connsiteX0" fmla="*/ 38337 w 76151"/>
                  <a:gd name="connsiteY0" fmla="*/ 76434 h 76200"/>
                  <a:gd name="connsiteX1" fmla="*/ 65261 w 76151"/>
                  <a:gd name="connsiteY1" fmla="*/ 65275 h 76200"/>
                  <a:gd name="connsiteX2" fmla="*/ 76413 w 76151"/>
                  <a:gd name="connsiteY2" fmla="*/ 38334 h 76200"/>
                  <a:gd name="connsiteX3" fmla="*/ 65261 w 76151"/>
                  <a:gd name="connsiteY3" fmla="*/ 11393 h 76200"/>
                  <a:gd name="connsiteX4" fmla="*/ 38337 w 76151"/>
                  <a:gd name="connsiteY4" fmla="*/ 234 h 76200"/>
                  <a:gd name="connsiteX5" fmla="*/ 11414 w 76151"/>
                  <a:gd name="connsiteY5" fmla="*/ 11393 h 76200"/>
                  <a:gd name="connsiteX6" fmla="*/ 262 w 76151"/>
                  <a:gd name="connsiteY6" fmla="*/ 38334 h 76200"/>
                  <a:gd name="connsiteX7" fmla="*/ 11414 w 76151"/>
                  <a:gd name="connsiteY7" fmla="*/ 65275 h 76200"/>
                  <a:gd name="connsiteX8" fmla="*/ 38337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7" y="76434"/>
                    </a:moveTo>
                    <a:cubicBezTo>
                      <a:pt x="48435" y="76434"/>
                      <a:pt x="58121" y="72419"/>
                      <a:pt x="65261" y="65275"/>
                    </a:cubicBezTo>
                    <a:cubicBezTo>
                      <a:pt x="72401" y="58130"/>
                      <a:pt x="76413" y="48438"/>
                      <a:pt x="76413" y="38334"/>
                    </a:cubicBezTo>
                    <a:cubicBezTo>
                      <a:pt x="76413" y="28230"/>
                      <a:pt x="72401" y="18538"/>
                      <a:pt x="65261" y="11393"/>
                    </a:cubicBezTo>
                    <a:cubicBezTo>
                      <a:pt x="58121" y="4248"/>
                      <a:pt x="48435" y="234"/>
                      <a:pt x="38337" y="234"/>
                    </a:cubicBezTo>
                    <a:cubicBezTo>
                      <a:pt x="28239" y="234"/>
                      <a:pt x="18554" y="4248"/>
                      <a:pt x="11414" y="11393"/>
                    </a:cubicBezTo>
                    <a:cubicBezTo>
                      <a:pt x="4273" y="18538"/>
                      <a:pt x="262" y="28230"/>
                      <a:pt x="262" y="38334"/>
                    </a:cubicBezTo>
                    <a:cubicBezTo>
                      <a:pt x="262" y="48438"/>
                      <a:pt x="4273" y="58130"/>
                      <a:pt x="11414" y="65275"/>
                    </a:cubicBezTo>
                    <a:cubicBezTo>
                      <a:pt x="18554" y="72419"/>
                      <a:pt x="28239" y="76434"/>
                      <a:pt x="38337"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5" name="Freeform: Shape 494">
                <a:extLst>
                  <a:ext uri="{FF2B5EF4-FFF2-40B4-BE49-F238E27FC236}">
                    <a16:creationId xmlns:a16="http://schemas.microsoft.com/office/drawing/2014/main" id="{90790A89-C311-15F0-AD1A-A286FE8964E2}"/>
                  </a:ext>
                </a:extLst>
              </p:cNvPr>
              <p:cNvSpPr/>
              <p:nvPr/>
            </p:nvSpPr>
            <p:spPr>
              <a:xfrm>
                <a:off x="9500000" y="4876892"/>
                <a:ext cx="76151" cy="76200"/>
              </a:xfrm>
              <a:custGeom>
                <a:avLst/>
                <a:gdLst>
                  <a:gd name="connsiteX0" fmla="*/ 38341 w 76151"/>
                  <a:gd name="connsiteY0" fmla="*/ 76434 h 76200"/>
                  <a:gd name="connsiteX1" fmla="*/ 65264 w 76151"/>
                  <a:gd name="connsiteY1" fmla="*/ 65275 h 76200"/>
                  <a:gd name="connsiteX2" fmla="*/ 76416 w 76151"/>
                  <a:gd name="connsiteY2" fmla="*/ 38334 h 76200"/>
                  <a:gd name="connsiteX3" fmla="*/ 65264 w 76151"/>
                  <a:gd name="connsiteY3" fmla="*/ 11393 h 76200"/>
                  <a:gd name="connsiteX4" fmla="*/ 38341 w 76151"/>
                  <a:gd name="connsiteY4" fmla="*/ 234 h 76200"/>
                  <a:gd name="connsiteX5" fmla="*/ 11417 w 76151"/>
                  <a:gd name="connsiteY5" fmla="*/ 11393 h 76200"/>
                  <a:gd name="connsiteX6" fmla="*/ 265 w 76151"/>
                  <a:gd name="connsiteY6" fmla="*/ 38334 h 76200"/>
                  <a:gd name="connsiteX7" fmla="*/ 11417 w 76151"/>
                  <a:gd name="connsiteY7" fmla="*/ 65275 h 76200"/>
                  <a:gd name="connsiteX8" fmla="*/ 38341 w 76151"/>
                  <a:gd name="connsiteY8" fmla="*/ 7643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1" y="76434"/>
                    </a:moveTo>
                    <a:cubicBezTo>
                      <a:pt x="48439" y="76434"/>
                      <a:pt x="58124" y="72420"/>
                      <a:pt x="65264" y="65275"/>
                    </a:cubicBezTo>
                    <a:cubicBezTo>
                      <a:pt x="72405" y="58130"/>
                      <a:pt x="76416" y="48438"/>
                      <a:pt x="76416" y="38334"/>
                    </a:cubicBezTo>
                    <a:cubicBezTo>
                      <a:pt x="76416" y="28230"/>
                      <a:pt x="72405" y="18538"/>
                      <a:pt x="65264" y="11393"/>
                    </a:cubicBezTo>
                    <a:cubicBezTo>
                      <a:pt x="58124" y="4249"/>
                      <a:pt x="48439" y="234"/>
                      <a:pt x="38341" y="234"/>
                    </a:cubicBezTo>
                    <a:cubicBezTo>
                      <a:pt x="28243" y="234"/>
                      <a:pt x="18557" y="4249"/>
                      <a:pt x="11417" y="11393"/>
                    </a:cubicBezTo>
                    <a:cubicBezTo>
                      <a:pt x="4277" y="18538"/>
                      <a:pt x="265" y="28230"/>
                      <a:pt x="265" y="38334"/>
                    </a:cubicBezTo>
                    <a:cubicBezTo>
                      <a:pt x="265" y="48438"/>
                      <a:pt x="4277" y="58130"/>
                      <a:pt x="11417" y="65275"/>
                    </a:cubicBezTo>
                    <a:cubicBezTo>
                      <a:pt x="18557" y="72420"/>
                      <a:pt x="28243" y="76434"/>
                      <a:pt x="38341" y="76434"/>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6" name="Freeform: Shape 495">
                <a:extLst>
                  <a:ext uri="{FF2B5EF4-FFF2-40B4-BE49-F238E27FC236}">
                    <a16:creationId xmlns:a16="http://schemas.microsoft.com/office/drawing/2014/main" id="{E5EECF20-5BB8-8AF4-B48D-EF4CE29A9D10}"/>
                  </a:ext>
                </a:extLst>
              </p:cNvPr>
              <p:cNvSpPr/>
              <p:nvPr/>
            </p:nvSpPr>
            <p:spPr>
              <a:xfrm>
                <a:off x="9546300" y="4816681"/>
                <a:ext cx="76151" cy="76200"/>
              </a:xfrm>
              <a:custGeom>
                <a:avLst/>
                <a:gdLst>
                  <a:gd name="connsiteX0" fmla="*/ 38344 w 76151"/>
                  <a:gd name="connsiteY0" fmla="*/ 76429 h 76200"/>
                  <a:gd name="connsiteX1" fmla="*/ 65268 w 76151"/>
                  <a:gd name="connsiteY1" fmla="*/ 65270 h 76200"/>
                  <a:gd name="connsiteX2" fmla="*/ 76420 w 76151"/>
                  <a:gd name="connsiteY2" fmla="*/ 38329 h 76200"/>
                  <a:gd name="connsiteX3" fmla="*/ 65268 w 76151"/>
                  <a:gd name="connsiteY3" fmla="*/ 11389 h 76200"/>
                  <a:gd name="connsiteX4" fmla="*/ 38344 w 76151"/>
                  <a:gd name="connsiteY4" fmla="*/ 229 h 76200"/>
                  <a:gd name="connsiteX5" fmla="*/ 11421 w 76151"/>
                  <a:gd name="connsiteY5" fmla="*/ 11389 h 76200"/>
                  <a:gd name="connsiteX6" fmla="*/ 269 w 76151"/>
                  <a:gd name="connsiteY6" fmla="*/ 38329 h 76200"/>
                  <a:gd name="connsiteX7" fmla="*/ 11421 w 76151"/>
                  <a:gd name="connsiteY7" fmla="*/ 65270 h 76200"/>
                  <a:gd name="connsiteX8" fmla="*/ 3834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4" y="76429"/>
                    </a:moveTo>
                    <a:cubicBezTo>
                      <a:pt x="48442" y="76429"/>
                      <a:pt x="58128" y="72415"/>
                      <a:pt x="65268" y="65270"/>
                    </a:cubicBezTo>
                    <a:cubicBezTo>
                      <a:pt x="72408" y="58125"/>
                      <a:pt x="76420" y="48434"/>
                      <a:pt x="76420" y="38329"/>
                    </a:cubicBezTo>
                    <a:cubicBezTo>
                      <a:pt x="76420" y="28225"/>
                      <a:pt x="72408" y="18533"/>
                      <a:pt x="65268" y="11389"/>
                    </a:cubicBezTo>
                    <a:cubicBezTo>
                      <a:pt x="58128" y="4244"/>
                      <a:pt x="48442" y="229"/>
                      <a:pt x="38344" y="229"/>
                    </a:cubicBezTo>
                    <a:cubicBezTo>
                      <a:pt x="28247" y="229"/>
                      <a:pt x="18561" y="4244"/>
                      <a:pt x="11421" y="11389"/>
                    </a:cubicBezTo>
                    <a:cubicBezTo>
                      <a:pt x="4281" y="18533"/>
                      <a:pt x="269" y="28225"/>
                      <a:pt x="269" y="38329"/>
                    </a:cubicBezTo>
                    <a:cubicBezTo>
                      <a:pt x="269" y="48434"/>
                      <a:pt x="4281" y="58125"/>
                      <a:pt x="11421" y="65270"/>
                    </a:cubicBezTo>
                    <a:cubicBezTo>
                      <a:pt x="18561" y="72415"/>
                      <a:pt x="28247" y="76429"/>
                      <a:pt x="38344"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7" name="Freeform: Shape 496">
                <a:extLst>
                  <a:ext uri="{FF2B5EF4-FFF2-40B4-BE49-F238E27FC236}">
                    <a16:creationId xmlns:a16="http://schemas.microsoft.com/office/drawing/2014/main" id="{F358C7B8-30E5-1FBA-9CA3-A764ECD56FFF}"/>
                  </a:ext>
                </a:extLst>
              </p:cNvPr>
              <p:cNvSpPr/>
              <p:nvPr/>
            </p:nvSpPr>
            <p:spPr>
              <a:xfrm>
                <a:off x="9592587" y="4852952"/>
                <a:ext cx="76151" cy="76200"/>
              </a:xfrm>
              <a:custGeom>
                <a:avLst/>
                <a:gdLst>
                  <a:gd name="connsiteX0" fmla="*/ 38348 w 76151"/>
                  <a:gd name="connsiteY0" fmla="*/ 76432 h 76200"/>
                  <a:gd name="connsiteX1" fmla="*/ 65272 w 76151"/>
                  <a:gd name="connsiteY1" fmla="*/ 65273 h 76200"/>
                  <a:gd name="connsiteX2" fmla="*/ 76424 w 76151"/>
                  <a:gd name="connsiteY2" fmla="*/ 38332 h 76200"/>
                  <a:gd name="connsiteX3" fmla="*/ 65272 w 76151"/>
                  <a:gd name="connsiteY3" fmla="*/ 11391 h 76200"/>
                  <a:gd name="connsiteX4" fmla="*/ 38348 w 76151"/>
                  <a:gd name="connsiteY4" fmla="*/ 232 h 76200"/>
                  <a:gd name="connsiteX5" fmla="*/ 11425 w 76151"/>
                  <a:gd name="connsiteY5" fmla="*/ 11391 h 76200"/>
                  <a:gd name="connsiteX6" fmla="*/ 272 w 76151"/>
                  <a:gd name="connsiteY6" fmla="*/ 38332 h 76200"/>
                  <a:gd name="connsiteX7" fmla="*/ 11425 w 76151"/>
                  <a:gd name="connsiteY7" fmla="*/ 65273 h 76200"/>
                  <a:gd name="connsiteX8" fmla="*/ 38348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8" y="76432"/>
                    </a:moveTo>
                    <a:cubicBezTo>
                      <a:pt x="48446" y="76432"/>
                      <a:pt x="58131" y="72418"/>
                      <a:pt x="65272" y="65273"/>
                    </a:cubicBezTo>
                    <a:cubicBezTo>
                      <a:pt x="72412" y="58128"/>
                      <a:pt x="76424" y="48436"/>
                      <a:pt x="76424" y="38332"/>
                    </a:cubicBezTo>
                    <a:cubicBezTo>
                      <a:pt x="76424" y="28228"/>
                      <a:pt x="72412" y="18536"/>
                      <a:pt x="65272" y="11391"/>
                    </a:cubicBezTo>
                    <a:cubicBezTo>
                      <a:pt x="58131" y="4247"/>
                      <a:pt x="48446" y="232"/>
                      <a:pt x="38348" y="232"/>
                    </a:cubicBezTo>
                    <a:cubicBezTo>
                      <a:pt x="28250" y="232"/>
                      <a:pt x="18565" y="4247"/>
                      <a:pt x="11425" y="11391"/>
                    </a:cubicBezTo>
                    <a:cubicBezTo>
                      <a:pt x="4284" y="18536"/>
                      <a:pt x="272" y="28228"/>
                      <a:pt x="272" y="38332"/>
                    </a:cubicBezTo>
                    <a:cubicBezTo>
                      <a:pt x="272" y="48436"/>
                      <a:pt x="4284" y="58128"/>
                      <a:pt x="11425" y="65273"/>
                    </a:cubicBezTo>
                    <a:cubicBezTo>
                      <a:pt x="18565" y="72418"/>
                      <a:pt x="28250" y="76432"/>
                      <a:pt x="38348"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8" name="Freeform: Shape 497">
                <a:extLst>
                  <a:ext uri="{FF2B5EF4-FFF2-40B4-BE49-F238E27FC236}">
                    <a16:creationId xmlns:a16="http://schemas.microsoft.com/office/drawing/2014/main" id="{50136E34-ED67-ADC8-4E39-C244CA54C514}"/>
                  </a:ext>
                </a:extLst>
              </p:cNvPr>
              <p:cNvSpPr/>
              <p:nvPr/>
            </p:nvSpPr>
            <p:spPr>
              <a:xfrm>
                <a:off x="9638887" y="5096932"/>
                <a:ext cx="76151" cy="76200"/>
              </a:xfrm>
              <a:custGeom>
                <a:avLst/>
                <a:gdLst>
                  <a:gd name="connsiteX0" fmla="*/ 38352 w 76151"/>
                  <a:gd name="connsiteY0" fmla="*/ 76451 h 76200"/>
                  <a:gd name="connsiteX1" fmla="*/ 65275 w 76151"/>
                  <a:gd name="connsiteY1" fmla="*/ 65292 h 76200"/>
                  <a:gd name="connsiteX2" fmla="*/ 76427 w 76151"/>
                  <a:gd name="connsiteY2" fmla="*/ 38351 h 76200"/>
                  <a:gd name="connsiteX3" fmla="*/ 65275 w 76151"/>
                  <a:gd name="connsiteY3" fmla="*/ 11411 h 76200"/>
                  <a:gd name="connsiteX4" fmla="*/ 38352 w 76151"/>
                  <a:gd name="connsiteY4" fmla="*/ 251 h 76200"/>
                  <a:gd name="connsiteX5" fmla="*/ 11428 w 76151"/>
                  <a:gd name="connsiteY5" fmla="*/ 11411 h 76200"/>
                  <a:gd name="connsiteX6" fmla="*/ 276 w 76151"/>
                  <a:gd name="connsiteY6" fmla="*/ 38351 h 76200"/>
                  <a:gd name="connsiteX7" fmla="*/ 11428 w 76151"/>
                  <a:gd name="connsiteY7" fmla="*/ 65292 h 76200"/>
                  <a:gd name="connsiteX8" fmla="*/ 38352 w 76151"/>
                  <a:gd name="connsiteY8" fmla="*/ 764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2" y="76451"/>
                    </a:moveTo>
                    <a:cubicBezTo>
                      <a:pt x="48450" y="76451"/>
                      <a:pt x="58135" y="72437"/>
                      <a:pt x="65275" y="65292"/>
                    </a:cubicBezTo>
                    <a:cubicBezTo>
                      <a:pt x="72416" y="58147"/>
                      <a:pt x="76427" y="48456"/>
                      <a:pt x="76427" y="38351"/>
                    </a:cubicBezTo>
                    <a:cubicBezTo>
                      <a:pt x="76427" y="28247"/>
                      <a:pt x="72416" y="18555"/>
                      <a:pt x="65275" y="11411"/>
                    </a:cubicBezTo>
                    <a:cubicBezTo>
                      <a:pt x="58135" y="4266"/>
                      <a:pt x="48450" y="251"/>
                      <a:pt x="38352" y="251"/>
                    </a:cubicBezTo>
                    <a:cubicBezTo>
                      <a:pt x="28254" y="251"/>
                      <a:pt x="18568" y="4266"/>
                      <a:pt x="11428" y="11411"/>
                    </a:cubicBezTo>
                    <a:cubicBezTo>
                      <a:pt x="4288" y="18555"/>
                      <a:pt x="276" y="28247"/>
                      <a:pt x="276" y="38351"/>
                    </a:cubicBezTo>
                    <a:cubicBezTo>
                      <a:pt x="276" y="48456"/>
                      <a:pt x="4288" y="58147"/>
                      <a:pt x="11428" y="65292"/>
                    </a:cubicBezTo>
                    <a:cubicBezTo>
                      <a:pt x="18568" y="72437"/>
                      <a:pt x="28254" y="76451"/>
                      <a:pt x="38352" y="7645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499" name="Freeform: Shape 498">
                <a:extLst>
                  <a:ext uri="{FF2B5EF4-FFF2-40B4-BE49-F238E27FC236}">
                    <a16:creationId xmlns:a16="http://schemas.microsoft.com/office/drawing/2014/main" id="{8D9C8CF5-76C3-273E-7054-93EEAEFD9A8B}"/>
                  </a:ext>
                </a:extLst>
              </p:cNvPr>
              <p:cNvSpPr/>
              <p:nvPr/>
            </p:nvSpPr>
            <p:spPr>
              <a:xfrm>
                <a:off x="9685187" y="4397213"/>
                <a:ext cx="76151" cy="76200"/>
              </a:xfrm>
              <a:custGeom>
                <a:avLst/>
                <a:gdLst>
                  <a:gd name="connsiteX0" fmla="*/ 38355 w 76151"/>
                  <a:gd name="connsiteY0" fmla="*/ 76396 h 76200"/>
                  <a:gd name="connsiteX1" fmla="*/ 65279 w 76151"/>
                  <a:gd name="connsiteY1" fmla="*/ 65237 h 76200"/>
                  <a:gd name="connsiteX2" fmla="*/ 76431 w 76151"/>
                  <a:gd name="connsiteY2" fmla="*/ 38296 h 76200"/>
                  <a:gd name="connsiteX3" fmla="*/ 65279 w 76151"/>
                  <a:gd name="connsiteY3" fmla="*/ 11356 h 76200"/>
                  <a:gd name="connsiteX4" fmla="*/ 38355 w 76151"/>
                  <a:gd name="connsiteY4" fmla="*/ 196 h 76200"/>
                  <a:gd name="connsiteX5" fmla="*/ 11432 w 76151"/>
                  <a:gd name="connsiteY5" fmla="*/ 11356 h 76200"/>
                  <a:gd name="connsiteX6" fmla="*/ 280 w 76151"/>
                  <a:gd name="connsiteY6" fmla="*/ 38296 h 76200"/>
                  <a:gd name="connsiteX7" fmla="*/ 11432 w 76151"/>
                  <a:gd name="connsiteY7" fmla="*/ 65237 h 76200"/>
                  <a:gd name="connsiteX8" fmla="*/ 38355 w 76151"/>
                  <a:gd name="connsiteY8" fmla="*/ 7639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5" y="76396"/>
                    </a:moveTo>
                    <a:cubicBezTo>
                      <a:pt x="48453" y="76396"/>
                      <a:pt x="58139" y="72382"/>
                      <a:pt x="65279" y="65237"/>
                    </a:cubicBezTo>
                    <a:cubicBezTo>
                      <a:pt x="72419" y="58092"/>
                      <a:pt x="76431" y="48401"/>
                      <a:pt x="76431" y="38296"/>
                    </a:cubicBezTo>
                    <a:cubicBezTo>
                      <a:pt x="76431" y="28192"/>
                      <a:pt x="72419" y="18500"/>
                      <a:pt x="65279" y="11356"/>
                    </a:cubicBezTo>
                    <a:cubicBezTo>
                      <a:pt x="58139" y="4211"/>
                      <a:pt x="48453" y="196"/>
                      <a:pt x="38355" y="196"/>
                    </a:cubicBezTo>
                    <a:cubicBezTo>
                      <a:pt x="28258" y="196"/>
                      <a:pt x="18572" y="4211"/>
                      <a:pt x="11432" y="11356"/>
                    </a:cubicBezTo>
                    <a:cubicBezTo>
                      <a:pt x="4292" y="18500"/>
                      <a:pt x="280" y="28192"/>
                      <a:pt x="280" y="38296"/>
                    </a:cubicBezTo>
                    <a:cubicBezTo>
                      <a:pt x="280" y="48401"/>
                      <a:pt x="4292" y="58092"/>
                      <a:pt x="11432" y="65237"/>
                    </a:cubicBezTo>
                    <a:cubicBezTo>
                      <a:pt x="18572" y="72382"/>
                      <a:pt x="28258" y="76396"/>
                      <a:pt x="38355" y="7639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0" name="Freeform: Shape 499">
                <a:extLst>
                  <a:ext uri="{FF2B5EF4-FFF2-40B4-BE49-F238E27FC236}">
                    <a16:creationId xmlns:a16="http://schemas.microsoft.com/office/drawing/2014/main" id="{DF5A01D2-440A-1FA6-5949-01A25D190F58}"/>
                  </a:ext>
                </a:extLst>
              </p:cNvPr>
              <p:cNvSpPr/>
              <p:nvPr/>
            </p:nvSpPr>
            <p:spPr>
              <a:xfrm>
                <a:off x="9731487" y="4628784"/>
                <a:ext cx="76151" cy="76200"/>
              </a:xfrm>
              <a:custGeom>
                <a:avLst/>
                <a:gdLst>
                  <a:gd name="connsiteX0" fmla="*/ 38359 w 76151"/>
                  <a:gd name="connsiteY0" fmla="*/ 76415 h 76200"/>
                  <a:gd name="connsiteX1" fmla="*/ 65283 w 76151"/>
                  <a:gd name="connsiteY1" fmla="*/ 65255 h 76200"/>
                  <a:gd name="connsiteX2" fmla="*/ 76435 w 76151"/>
                  <a:gd name="connsiteY2" fmla="*/ 38315 h 76200"/>
                  <a:gd name="connsiteX3" fmla="*/ 65283 w 76151"/>
                  <a:gd name="connsiteY3" fmla="*/ 11374 h 76200"/>
                  <a:gd name="connsiteX4" fmla="*/ 38359 w 76151"/>
                  <a:gd name="connsiteY4" fmla="*/ 215 h 76200"/>
                  <a:gd name="connsiteX5" fmla="*/ 11436 w 76151"/>
                  <a:gd name="connsiteY5" fmla="*/ 11374 h 76200"/>
                  <a:gd name="connsiteX6" fmla="*/ 283 w 76151"/>
                  <a:gd name="connsiteY6" fmla="*/ 38315 h 76200"/>
                  <a:gd name="connsiteX7" fmla="*/ 11436 w 76151"/>
                  <a:gd name="connsiteY7" fmla="*/ 65255 h 76200"/>
                  <a:gd name="connsiteX8" fmla="*/ 3835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9" y="76415"/>
                    </a:moveTo>
                    <a:cubicBezTo>
                      <a:pt x="48457" y="76415"/>
                      <a:pt x="58142" y="72400"/>
                      <a:pt x="65283" y="65255"/>
                    </a:cubicBezTo>
                    <a:cubicBezTo>
                      <a:pt x="72423" y="58111"/>
                      <a:pt x="76435" y="48419"/>
                      <a:pt x="76435" y="38315"/>
                    </a:cubicBezTo>
                    <a:cubicBezTo>
                      <a:pt x="76435" y="28210"/>
                      <a:pt x="72423" y="18519"/>
                      <a:pt x="65283" y="11374"/>
                    </a:cubicBezTo>
                    <a:cubicBezTo>
                      <a:pt x="58142" y="4229"/>
                      <a:pt x="48457" y="215"/>
                      <a:pt x="38359" y="215"/>
                    </a:cubicBezTo>
                    <a:cubicBezTo>
                      <a:pt x="28261" y="215"/>
                      <a:pt x="18576" y="4229"/>
                      <a:pt x="11436" y="11374"/>
                    </a:cubicBezTo>
                    <a:cubicBezTo>
                      <a:pt x="4295" y="18519"/>
                      <a:pt x="283" y="28210"/>
                      <a:pt x="283" y="38315"/>
                    </a:cubicBezTo>
                    <a:cubicBezTo>
                      <a:pt x="283" y="48419"/>
                      <a:pt x="4295" y="58111"/>
                      <a:pt x="11436" y="65255"/>
                    </a:cubicBezTo>
                    <a:cubicBezTo>
                      <a:pt x="18576" y="72400"/>
                      <a:pt x="28261" y="76415"/>
                      <a:pt x="3835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1" name="Freeform: Shape 500">
                <a:extLst>
                  <a:ext uri="{FF2B5EF4-FFF2-40B4-BE49-F238E27FC236}">
                    <a16:creationId xmlns:a16="http://schemas.microsoft.com/office/drawing/2014/main" id="{57CB166D-E91B-2B8F-D41D-923E8821084C}"/>
                  </a:ext>
                </a:extLst>
              </p:cNvPr>
              <p:cNvSpPr/>
              <p:nvPr/>
            </p:nvSpPr>
            <p:spPr>
              <a:xfrm>
                <a:off x="9777787" y="4916439"/>
                <a:ext cx="76151" cy="76200"/>
              </a:xfrm>
              <a:custGeom>
                <a:avLst/>
                <a:gdLst>
                  <a:gd name="connsiteX0" fmla="*/ 38363 w 76151"/>
                  <a:gd name="connsiteY0" fmla="*/ 76437 h 76200"/>
                  <a:gd name="connsiteX1" fmla="*/ 65286 w 76151"/>
                  <a:gd name="connsiteY1" fmla="*/ 65278 h 76200"/>
                  <a:gd name="connsiteX2" fmla="*/ 76438 w 76151"/>
                  <a:gd name="connsiteY2" fmla="*/ 38337 h 76200"/>
                  <a:gd name="connsiteX3" fmla="*/ 65286 w 76151"/>
                  <a:gd name="connsiteY3" fmla="*/ 11396 h 76200"/>
                  <a:gd name="connsiteX4" fmla="*/ 38363 w 76151"/>
                  <a:gd name="connsiteY4" fmla="*/ 237 h 76200"/>
                  <a:gd name="connsiteX5" fmla="*/ 11439 w 76151"/>
                  <a:gd name="connsiteY5" fmla="*/ 11396 h 76200"/>
                  <a:gd name="connsiteX6" fmla="*/ 287 w 76151"/>
                  <a:gd name="connsiteY6" fmla="*/ 38337 h 76200"/>
                  <a:gd name="connsiteX7" fmla="*/ 11439 w 76151"/>
                  <a:gd name="connsiteY7" fmla="*/ 65278 h 76200"/>
                  <a:gd name="connsiteX8" fmla="*/ 38363 w 76151"/>
                  <a:gd name="connsiteY8" fmla="*/ 7643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3" y="76437"/>
                    </a:moveTo>
                    <a:cubicBezTo>
                      <a:pt x="48461" y="76437"/>
                      <a:pt x="58146" y="72423"/>
                      <a:pt x="65286" y="65278"/>
                    </a:cubicBezTo>
                    <a:cubicBezTo>
                      <a:pt x="72426" y="58133"/>
                      <a:pt x="76438" y="48441"/>
                      <a:pt x="76438" y="38337"/>
                    </a:cubicBezTo>
                    <a:cubicBezTo>
                      <a:pt x="76438" y="28233"/>
                      <a:pt x="72426" y="18541"/>
                      <a:pt x="65286" y="11396"/>
                    </a:cubicBezTo>
                    <a:cubicBezTo>
                      <a:pt x="58146" y="4252"/>
                      <a:pt x="48461" y="237"/>
                      <a:pt x="38363" y="237"/>
                    </a:cubicBezTo>
                    <a:cubicBezTo>
                      <a:pt x="28265" y="237"/>
                      <a:pt x="18579" y="4252"/>
                      <a:pt x="11439" y="11396"/>
                    </a:cubicBezTo>
                    <a:cubicBezTo>
                      <a:pt x="4299" y="18541"/>
                      <a:pt x="287" y="28233"/>
                      <a:pt x="287" y="38337"/>
                    </a:cubicBezTo>
                    <a:cubicBezTo>
                      <a:pt x="287" y="48441"/>
                      <a:pt x="4299" y="58133"/>
                      <a:pt x="11439" y="65278"/>
                    </a:cubicBezTo>
                    <a:cubicBezTo>
                      <a:pt x="18579" y="72423"/>
                      <a:pt x="28265" y="76437"/>
                      <a:pt x="38363" y="7643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2" name="Freeform: Shape 501">
                <a:extLst>
                  <a:ext uri="{FF2B5EF4-FFF2-40B4-BE49-F238E27FC236}">
                    <a16:creationId xmlns:a16="http://schemas.microsoft.com/office/drawing/2014/main" id="{32A140A5-1EBA-A8E9-3E92-0096AB446B90}"/>
                  </a:ext>
                </a:extLst>
              </p:cNvPr>
              <p:cNvSpPr/>
              <p:nvPr/>
            </p:nvSpPr>
            <p:spPr>
              <a:xfrm>
                <a:off x="9824074" y="4664522"/>
                <a:ext cx="76151" cy="76200"/>
              </a:xfrm>
              <a:custGeom>
                <a:avLst/>
                <a:gdLst>
                  <a:gd name="connsiteX0" fmla="*/ 38366 w 76151"/>
                  <a:gd name="connsiteY0" fmla="*/ 76417 h 76200"/>
                  <a:gd name="connsiteX1" fmla="*/ 65290 w 76151"/>
                  <a:gd name="connsiteY1" fmla="*/ 65258 h 76200"/>
                  <a:gd name="connsiteX2" fmla="*/ 76442 w 76151"/>
                  <a:gd name="connsiteY2" fmla="*/ 38317 h 76200"/>
                  <a:gd name="connsiteX3" fmla="*/ 65290 w 76151"/>
                  <a:gd name="connsiteY3" fmla="*/ 11377 h 76200"/>
                  <a:gd name="connsiteX4" fmla="*/ 38366 w 76151"/>
                  <a:gd name="connsiteY4" fmla="*/ 217 h 76200"/>
                  <a:gd name="connsiteX5" fmla="*/ 11443 w 76151"/>
                  <a:gd name="connsiteY5" fmla="*/ 11377 h 76200"/>
                  <a:gd name="connsiteX6" fmla="*/ 291 w 76151"/>
                  <a:gd name="connsiteY6" fmla="*/ 38317 h 76200"/>
                  <a:gd name="connsiteX7" fmla="*/ 11443 w 76151"/>
                  <a:gd name="connsiteY7" fmla="*/ 65258 h 76200"/>
                  <a:gd name="connsiteX8" fmla="*/ 38366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6" y="76417"/>
                    </a:moveTo>
                    <a:cubicBezTo>
                      <a:pt x="48464" y="76417"/>
                      <a:pt x="58150" y="72403"/>
                      <a:pt x="65290" y="65258"/>
                    </a:cubicBezTo>
                    <a:cubicBezTo>
                      <a:pt x="72430" y="58113"/>
                      <a:pt x="76442" y="48422"/>
                      <a:pt x="76442" y="38317"/>
                    </a:cubicBezTo>
                    <a:cubicBezTo>
                      <a:pt x="76442" y="28213"/>
                      <a:pt x="72430" y="18521"/>
                      <a:pt x="65290" y="11377"/>
                    </a:cubicBezTo>
                    <a:cubicBezTo>
                      <a:pt x="58150" y="4232"/>
                      <a:pt x="48464" y="217"/>
                      <a:pt x="38366" y="217"/>
                    </a:cubicBezTo>
                    <a:cubicBezTo>
                      <a:pt x="28269" y="217"/>
                      <a:pt x="18583" y="4232"/>
                      <a:pt x="11443" y="11377"/>
                    </a:cubicBezTo>
                    <a:cubicBezTo>
                      <a:pt x="4303" y="18521"/>
                      <a:pt x="291" y="28213"/>
                      <a:pt x="291" y="38317"/>
                    </a:cubicBezTo>
                    <a:cubicBezTo>
                      <a:pt x="291" y="48422"/>
                      <a:pt x="4303" y="58113"/>
                      <a:pt x="11443" y="65258"/>
                    </a:cubicBezTo>
                    <a:cubicBezTo>
                      <a:pt x="18583" y="72403"/>
                      <a:pt x="28269" y="76417"/>
                      <a:pt x="38366" y="7641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3" name="Freeform: Shape 502">
                <a:extLst>
                  <a:ext uri="{FF2B5EF4-FFF2-40B4-BE49-F238E27FC236}">
                    <a16:creationId xmlns:a16="http://schemas.microsoft.com/office/drawing/2014/main" id="{077BAAF0-AE70-A372-6572-C0FCAFDA3A07}"/>
                  </a:ext>
                </a:extLst>
              </p:cNvPr>
              <p:cNvSpPr/>
              <p:nvPr/>
            </p:nvSpPr>
            <p:spPr>
              <a:xfrm>
                <a:off x="9870374" y="4848444"/>
                <a:ext cx="76151" cy="76200"/>
              </a:xfrm>
              <a:custGeom>
                <a:avLst/>
                <a:gdLst>
                  <a:gd name="connsiteX0" fmla="*/ 38370 w 76151"/>
                  <a:gd name="connsiteY0" fmla="*/ 76432 h 76200"/>
                  <a:gd name="connsiteX1" fmla="*/ 65294 w 76151"/>
                  <a:gd name="connsiteY1" fmla="*/ 65273 h 76200"/>
                  <a:gd name="connsiteX2" fmla="*/ 76446 w 76151"/>
                  <a:gd name="connsiteY2" fmla="*/ 38332 h 76200"/>
                  <a:gd name="connsiteX3" fmla="*/ 65294 w 76151"/>
                  <a:gd name="connsiteY3" fmla="*/ 11391 h 76200"/>
                  <a:gd name="connsiteX4" fmla="*/ 38370 w 76151"/>
                  <a:gd name="connsiteY4" fmla="*/ 232 h 76200"/>
                  <a:gd name="connsiteX5" fmla="*/ 11446 w 76151"/>
                  <a:gd name="connsiteY5" fmla="*/ 11391 h 76200"/>
                  <a:gd name="connsiteX6" fmla="*/ 294 w 76151"/>
                  <a:gd name="connsiteY6" fmla="*/ 38332 h 76200"/>
                  <a:gd name="connsiteX7" fmla="*/ 11446 w 76151"/>
                  <a:gd name="connsiteY7" fmla="*/ 65273 h 76200"/>
                  <a:gd name="connsiteX8" fmla="*/ 38370 w 76151"/>
                  <a:gd name="connsiteY8" fmla="*/ 7643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0" y="76432"/>
                    </a:moveTo>
                    <a:cubicBezTo>
                      <a:pt x="48468" y="76432"/>
                      <a:pt x="58153" y="72417"/>
                      <a:pt x="65294" y="65273"/>
                    </a:cubicBezTo>
                    <a:cubicBezTo>
                      <a:pt x="72434" y="58128"/>
                      <a:pt x="76446" y="48436"/>
                      <a:pt x="76446" y="38332"/>
                    </a:cubicBezTo>
                    <a:cubicBezTo>
                      <a:pt x="76446" y="28228"/>
                      <a:pt x="72434" y="18536"/>
                      <a:pt x="65294" y="11391"/>
                    </a:cubicBezTo>
                    <a:cubicBezTo>
                      <a:pt x="58153" y="4246"/>
                      <a:pt x="48468" y="232"/>
                      <a:pt x="38370" y="232"/>
                    </a:cubicBezTo>
                    <a:cubicBezTo>
                      <a:pt x="28272" y="232"/>
                      <a:pt x="18587" y="4246"/>
                      <a:pt x="11446" y="11391"/>
                    </a:cubicBezTo>
                    <a:cubicBezTo>
                      <a:pt x="4306" y="18536"/>
                      <a:pt x="294" y="28228"/>
                      <a:pt x="294" y="38332"/>
                    </a:cubicBezTo>
                    <a:cubicBezTo>
                      <a:pt x="294" y="48436"/>
                      <a:pt x="4306" y="58128"/>
                      <a:pt x="11446" y="65273"/>
                    </a:cubicBezTo>
                    <a:cubicBezTo>
                      <a:pt x="18587" y="72417"/>
                      <a:pt x="28272" y="76432"/>
                      <a:pt x="38370" y="76432"/>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4" name="Freeform: Shape 503">
                <a:extLst>
                  <a:ext uri="{FF2B5EF4-FFF2-40B4-BE49-F238E27FC236}">
                    <a16:creationId xmlns:a16="http://schemas.microsoft.com/office/drawing/2014/main" id="{E0738BBD-5A85-5171-B447-1B04AB00FF52}"/>
                  </a:ext>
                </a:extLst>
              </p:cNvPr>
              <p:cNvSpPr/>
              <p:nvPr/>
            </p:nvSpPr>
            <p:spPr>
              <a:xfrm>
                <a:off x="9916674" y="4791878"/>
                <a:ext cx="76151" cy="76200"/>
              </a:xfrm>
              <a:custGeom>
                <a:avLst/>
                <a:gdLst>
                  <a:gd name="connsiteX0" fmla="*/ 38374 w 76151"/>
                  <a:gd name="connsiteY0" fmla="*/ 76427 h 76200"/>
                  <a:gd name="connsiteX1" fmla="*/ 65297 w 76151"/>
                  <a:gd name="connsiteY1" fmla="*/ 65268 h 76200"/>
                  <a:gd name="connsiteX2" fmla="*/ 76449 w 76151"/>
                  <a:gd name="connsiteY2" fmla="*/ 38327 h 76200"/>
                  <a:gd name="connsiteX3" fmla="*/ 65297 w 76151"/>
                  <a:gd name="connsiteY3" fmla="*/ 11387 h 76200"/>
                  <a:gd name="connsiteX4" fmla="*/ 38374 w 76151"/>
                  <a:gd name="connsiteY4" fmla="*/ 227 h 76200"/>
                  <a:gd name="connsiteX5" fmla="*/ 11450 w 76151"/>
                  <a:gd name="connsiteY5" fmla="*/ 11387 h 76200"/>
                  <a:gd name="connsiteX6" fmla="*/ 298 w 76151"/>
                  <a:gd name="connsiteY6" fmla="*/ 38327 h 76200"/>
                  <a:gd name="connsiteX7" fmla="*/ 11450 w 76151"/>
                  <a:gd name="connsiteY7" fmla="*/ 65268 h 76200"/>
                  <a:gd name="connsiteX8" fmla="*/ 38374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4" y="76427"/>
                    </a:moveTo>
                    <a:cubicBezTo>
                      <a:pt x="48471" y="76427"/>
                      <a:pt x="58157" y="72413"/>
                      <a:pt x="65297" y="65268"/>
                    </a:cubicBezTo>
                    <a:cubicBezTo>
                      <a:pt x="72437" y="58123"/>
                      <a:pt x="76449" y="48432"/>
                      <a:pt x="76449" y="38327"/>
                    </a:cubicBezTo>
                    <a:cubicBezTo>
                      <a:pt x="76449" y="28223"/>
                      <a:pt x="72437" y="18531"/>
                      <a:pt x="65297" y="11387"/>
                    </a:cubicBezTo>
                    <a:cubicBezTo>
                      <a:pt x="58157" y="4242"/>
                      <a:pt x="48471" y="227"/>
                      <a:pt x="38374" y="227"/>
                    </a:cubicBezTo>
                    <a:cubicBezTo>
                      <a:pt x="28276" y="227"/>
                      <a:pt x="18590" y="4242"/>
                      <a:pt x="11450" y="11387"/>
                    </a:cubicBezTo>
                    <a:cubicBezTo>
                      <a:pt x="4310" y="18531"/>
                      <a:pt x="298" y="28223"/>
                      <a:pt x="298" y="38327"/>
                    </a:cubicBezTo>
                    <a:cubicBezTo>
                      <a:pt x="298" y="48432"/>
                      <a:pt x="4310" y="58123"/>
                      <a:pt x="11450" y="65268"/>
                    </a:cubicBezTo>
                    <a:cubicBezTo>
                      <a:pt x="18590" y="72413"/>
                      <a:pt x="28276" y="76427"/>
                      <a:pt x="38374" y="7642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5" name="Freeform: Shape 504">
                <a:extLst>
                  <a:ext uri="{FF2B5EF4-FFF2-40B4-BE49-F238E27FC236}">
                    <a16:creationId xmlns:a16="http://schemas.microsoft.com/office/drawing/2014/main" id="{56F52168-E158-C86B-B9E4-00A73508EA3A}"/>
                  </a:ext>
                </a:extLst>
              </p:cNvPr>
              <p:cNvSpPr/>
              <p:nvPr/>
            </p:nvSpPr>
            <p:spPr>
              <a:xfrm>
                <a:off x="9962974" y="4648177"/>
                <a:ext cx="76151" cy="76200"/>
              </a:xfrm>
              <a:custGeom>
                <a:avLst/>
                <a:gdLst>
                  <a:gd name="connsiteX0" fmla="*/ 38377 w 76151"/>
                  <a:gd name="connsiteY0" fmla="*/ 76416 h 76200"/>
                  <a:gd name="connsiteX1" fmla="*/ 65301 w 76151"/>
                  <a:gd name="connsiteY1" fmla="*/ 65257 h 76200"/>
                  <a:gd name="connsiteX2" fmla="*/ 76453 w 76151"/>
                  <a:gd name="connsiteY2" fmla="*/ 38316 h 76200"/>
                  <a:gd name="connsiteX3" fmla="*/ 65301 w 76151"/>
                  <a:gd name="connsiteY3" fmla="*/ 11375 h 76200"/>
                  <a:gd name="connsiteX4" fmla="*/ 38377 w 76151"/>
                  <a:gd name="connsiteY4" fmla="*/ 216 h 76200"/>
                  <a:gd name="connsiteX5" fmla="*/ 11454 w 76151"/>
                  <a:gd name="connsiteY5" fmla="*/ 11375 h 76200"/>
                  <a:gd name="connsiteX6" fmla="*/ 302 w 76151"/>
                  <a:gd name="connsiteY6" fmla="*/ 38316 h 76200"/>
                  <a:gd name="connsiteX7" fmla="*/ 11454 w 76151"/>
                  <a:gd name="connsiteY7" fmla="*/ 65257 h 76200"/>
                  <a:gd name="connsiteX8" fmla="*/ 3837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7" y="76416"/>
                    </a:moveTo>
                    <a:cubicBezTo>
                      <a:pt x="48475" y="76416"/>
                      <a:pt x="58161" y="72402"/>
                      <a:pt x="65301" y="65257"/>
                    </a:cubicBezTo>
                    <a:cubicBezTo>
                      <a:pt x="72441" y="58112"/>
                      <a:pt x="76453" y="48420"/>
                      <a:pt x="76453" y="38316"/>
                    </a:cubicBezTo>
                    <a:cubicBezTo>
                      <a:pt x="76453" y="28212"/>
                      <a:pt x="72441" y="18520"/>
                      <a:pt x="65301" y="11375"/>
                    </a:cubicBezTo>
                    <a:cubicBezTo>
                      <a:pt x="58161" y="4231"/>
                      <a:pt x="48475" y="216"/>
                      <a:pt x="38377" y="216"/>
                    </a:cubicBezTo>
                    <a:cubicBezTo>
                      <a:pt x="28280" y="216"/>
                      <a:pt x="18594" y="4231"/>
                      <a:pt x="11454" y="11375"/>
                    </a:cubicBezTo>
                    <a:cubicBezTo>
                      <a:pt x="4314" y="18520"/>
                      <a:pt x="302" y="28212"/>
                      <a:pt x="302" y="38316"/>
                    </a:cubicBezTo>
                    <a:cubicBezTo>
                      <a:pt x="302" y="48420"/>
                      <a:pt x="4314" y="58112"/>
                      <a:pt x="11454" y="65257"/>
                    </a:cubicBezTo>
                    <a:cubicBezTo>
                      <a:pt x="18594" y="72402"/>
                      <a:pt x="28280" y="76416"/>
                      <a:pt x="38377" y="7641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6" name="Freeform: Shape 505">
                <a:extLst>
                  <a:ext uri="{FF2B5EF4-FFF2-40B4-BE49-F238E27FC236}">
                    <a16:creationId xmlns:a16="http://schemas.microsoft.com/office/drawing/2014/main" id="{0AC0E5E4-2CC4-E912-D714-93811E44DCC6}"/>
                  </a:ext>
                </a:extLst>
              </p:cNvPr>
              <p:cNvSpPr/>
              <p:nvPr/>
            </p:nvSpPr>
            <p:spPr>
              <a:xfrm>
                <a:off x="10009274" y="4501099"/>
                <a:ext cx="76151" cy="76200"/>
              </a:xfrm>
              <a:custGeom>
                <a:avLst/>
                <a:gdLst>
                  <a:gd name="connsiteX0" fmla="*/ 38381 w 76151"/>
                  <a:gd name="connsiteY0" fmla="*/ 76405 h 76200"/>
                  <a:gd name="connsiteX1" fmla="*/ 65305 w 76151"/>
                  <a:gd name="connsiteY1" fmla="*/ 65245 h 76200"/>
                  <a:gd name="connsiteX2" fmla="*/ 76457 w 76151"/>
                  <a:gd name="connsiteY2" fmla="*/ 38305 h 76200"/>
                  <a:gd name="connsiteX3" fmla="*/ 65305 w 76151"/>
                  <a:gd name="connsiteY3" fmla="*/ 11364 h 76200"/>
                  <a:gd name="connsiteX4" fmla="*/ 38381 w 76151"/>
                  <a:gd name="connsiteY4" fmla="*/ 205 h 76200"/>
                  <a:gd name="connsiteX5" fmla="*/ 11457 w 76151"/>
                  <a:gd name="connsiteY5" fmla="*/ 11364 h 76200"/>
                  <a:gd name="connsiteX6" fmla="*/ 305 w 76151"/>
                  <a:gd name="connsiteY6" fmla="*/ 38305 h 76200"/>
                  <a:gd name="connsiteX7" fmla="*/ 11457 w 76151"/>
                  <a:gd name="connsiteY7" fmla="*/ 65245 h 76200"/>
                  <a:gd name="connsiteX8" fmla="*/ 38381 w 76151"/>
                  <a:gd name="connsiteY8" fmla="*/ 7640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1" y="76405"/>
                    </a:moveTo>
                    <a:cubicBezTo>
                      <a:pt x="48479" y="76405"/>
                      <a:pt x="58164" y="72390"/>
                      <a:pt x="65305" y="65245"/>
                    </a:cubicBezTo>
                    <a:cubicBezTo>
                      <a:pt x="72445" y="58101"/>
                      <a:pt x="76457" y="48409"/>
                      <a:pt x="76457" y="38305"/>
                    </a:cubicBezTo>
                    <a:cubicBezTo>
                      <a:pt x="76457" y="28200"/>
                      <a:pt x="72445" y="18509"/>
                      <a:pt x="65305" y="11364"/>
                    </a:cubicBezTo>
                    <a:cubicBezTo>
                      <a:pt x="58164" y="4219"/>
                      <a:pt x="48479" y="205"/>
                      <a:pt x="38381" y="205"/>
                    </a:cubicBezTo>
                    <a:cubicBezTo>
                      <a:pt x="28283" y="205"/>
                      <a:pt x="18598" y="4219"/>
                      <a:pt x="11457" y="11364"/>
                    </a:cubicBezTo>
                    <a:cubicBezTo>
                      <a:pt x="4317" y="18509"/>
                      <a:pt x="305" y="28200"/>
                      <a:pt x="305" y="38305"/>
                    </a:cubicBezTo>
                    <a:cubicBezTo>
                      <a:pt x="305" y="48409"/>
                      <a:pt x="4317" y="58101"/>
                      <a:pt x="11457" y="65245"/>
                    </a:cubicBezTo>
                    <a:cubicBezTo>
                      <a:pt x="18598" y="72390"/>
                      <a:pt x="28283" y="76405"/>
                      <a:pt x="38381" y="7640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7" name="Freeform: Shape 506">
                <a:extLst>
                  <a:ext uri="{FF2B5EF4-FFF2-40B4-BE49-F238E27FC236}">
                    <a16:creationId xmlns:a16="http://schemas.microsoft.com/office/drawing/2014/main" id="{BCC9C16E-9891-BE40-15BA-66AE7B313C77}"/>
                  </a:ext>
                </a:extLst>
              </p:cNvPr>
              <p:cNvSpPr/>
              <p:nvPr/>
            </p:nvSpPr>
            <p:spPr>
              <a:xfrm>
                <a:off x="10055561" y="4359633"/>
                <a:ext cx="76151" cy="76200"/>
              </a:xfrm>
              <a:custGeom>
                <a:avLst/>
                <a:gdLst>
                  <a:gd name="connsiteX0" fmla="*/ 38385 w 76151"/>
                  <a:gd name="connsiteY0" fmla="*/ 76393 h 76200"/>
                  <a:gd name="connsiteX1" fmla="*/ 65308 w 76151"/>
                  <a:gd name="connsiteY1" fmla="*/ 65234 h 76200"/>
                  <a:gd name="connsiteX2" fmla="*/ 76460 w 76151"/>
                  <a:gd name="connsiteY2" fmla="*/ 38293 h 76200"/>
                  <a:gd name="connsiteX3" fmla="*/ 65308 w 76151"/>
                  <a:gd name="connsiteY3" fmla="*/ 11353 h 76200"/>
                  <a:gd name="connsiteX4" fmla="*/ 38385 w 76151"/>
                  <a:gd name="connsiteY4" fmla="*/ 193 h 76200"/>
                  <a:gd name="connsiteX5" fmla="*/ 11461 w 76151"/>
                  <a:gd name="connsiteY5" fmla="*/ 11353 h 76200"/>
                  <a:gd name="connsiteX6" fmla="*/ 309 w 76151"/>
                  <a:gd name="connsiteY6" fmla="*/ 38293 h 76200"/>
                  <a:gd name="connsiteX7" fmla="*/ 11461 w 76151"/>
                  <a:gd name="connsiteY7" fmla="*/ 65234 h 76200"/>
                  <a:gd name="connsiteX8" fmla="*/ 38385 w 76151"/>
                  <a:gd name="connsiteY8" fmla="*/ 7639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5" y="76393"/>
                    </a:moveTo>
                    <a:cubicBezTo>
                      <a:pt x="48482" y="76393"/>
                      <a:pt x="58168" y="72379"/>
                      <a:pt x="65308" y="65234"/>
                    </a:cubicBezTo>
                    <a:cubicBezTo>
                      <a:pt x="72448" y="58089"/>
                      <a:pt x="76460" y="48398"/>
                      <a:pt x="76460" y="38293"/>
                    </a:cubicBezTo>
                    <a:cubicBezTo>
                      <a:pt x="76460" y="28189"/>
                      <a:pt x="72448" y="18497"/>
                      <a:pt x="65308" y="11353"/>
                    </a:cubicBezTo>
                    <a:cubicBezTo>
                      <a:pt x="58168" y="4208"/>
                      <a:pt x="48482" y="193"/>
                      <a:pt x="38385" y="193"/>
                    </a:cubicBezTo>
                    <a:cubicBezTo>
                      <a:pt x="28287" y="193"/>
                      <a:pt x="18601" y="4208"/>
                      <a:pt x="11461" y="11353"/>
                    </a:cubicBezTo>
                    <a:cubicBezTo>
                      <a:pt x="4321" y="18497"/>
                      <a:pt x="309" y="28189"/>
                      <a:pt x="309" y="38293"/>
                    </a:cubicBezTo>
                    <a:cubicBezTo>
                      <a:pt x="309" y="48398"/>
                      <a:pt x="4321" y="58089"/>
                      <a:pt x="11461" y="65234"/>
                    </a:cubicBezTo>
                    <a:cubicBezTo>
                      <a:pt x="18601" y="72379"/>
                      <a:pt x="28287" y="76393"/>
                      <a:pt x="38385" y="7639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8" name="Freeform: Shape 507">
                <a:extLst>
                  <a:ext uri="{FF2B5EF4-FFF2-40B4-BE49-F238E27FC236}">
                    <a16:creationId xmlns:a16="http://schemas.microsoft.com/office/drawing/2014/main" id="{A0E2242F-343F-AF25-C7AA-5CCCDFD6AA18}"/>
                  </a:ext>
                </a:extLst>
              </p:cNvPr>
              <p:cNvSpPr/>
              <p:nvPr/>
            </p:nvSpPr>
            <p:spPr>
              <a:xfrm>
                <a:off x="10101861" y="4313634"/>
                <a:ext cx="76151" cy="76200"/>
              </a:xfrm>
              <a:custGeom>
                <a:avLst/>
                <a:gdLst>
                  <a:gd name="connsiteX0" fmla="*/ 38388 w 76151"/>
                  <a:gd name="connsiteY0" fmla="*/ 76390 h 76200"/>
                  <a:gd name="connsiteX1" fmla="*/ 65312 w 76151"/>
                  <a:gd name="connsiteY1" fmla="*/ 65231 h 76200"/>
                  <a:gd name="connsiteX2" fmla="*/ 76464 w 76151"/>
                  <a:gd name="connsiteY2" fmla="*/ 38290 h 76200"/>
                  <a:gd name="connsiteX3" fmla="*/ 65312 w 76151"/>
                  <a:gd name="connsiteY3" fmla="*/ 11349 h 76200"/>
                  <a:gd name="connsiteX4" fmla="*/ 38388 w 76151"/>
                  <a:gd name="connsiteY4" fmla="*/ 190 h 76200"/>
                  <a:gd name="connsiteX5" fmla="*/ 11465 w 76151"/>
                  <a:gd name="connsiteY5" fmla="*/ 11349 h 76200"/>
                  <a:gd name="connsiteX6" fmla="*/ 313 w 76151"/>
                  <a:gd name="connsiteY6" fmla="*/ 38290 h 76200"/>
                  <a:gd name="connsiteX7" fmla="*/ 11465 w 76151"/>
                  <a:gd name="connsiteY7" fmla="*/ 65231 h 76200"/>
                  <a:gd name="connsiteX8" fmla="*/ 38388 w 76151"/>
                  <a:gd name="connsiteY8" fmla="*/ 7639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8" y="76390"/>
                    </a:moveTo>
                    <a:cubicBezTo>
                      <a:pt x="48486" y="76390"/>
                      <a:pt x="58172" y="72375"/>
                      <a:pt x="65312" y="65231"/>
                    </a:cubicBezTo>
                    <a:cubicBezTo>
                      <a:pt x="72452" y="58086"/>
                      <a:pt x="76464" y="48394"/>
                      <a:pt x="76464" y="38290"/>
                    </a:cubicBezTo>
                    <a:cubicBezTo>
                      <a:pt x="76464" y="28186"/>
                      <a:pt x="72452" y="18494"/>
                      <a:pt x="65312" y="11349"/>
                    </a:cubicBezTo>
                    <a:cubicBezTo>
                      <a:pt x="58172" y="4204"/>
                      <a:pt x="48486" y="190"/>
                      <a:pt x="38388" y="190"/>
                    </a:cubicBezTo>
                    <a:cubicBezTo>
                      <a:pt x="28290" y="190"/>
                      <a:pt x="18605" y="4204"/>
                      <a:pt x="11465" y="11349"/>
                    </a:cubicBezTo>
                    <a:cubicBezTo>
                      <a:pt x="4325" y="18494"/>
                      <a:pt x="313" y="28186"/>
                      <a:pt x="313" y="38290"/>
                    </a:cubicBezTo>
                    <a:cubicBezTo>
                      <a:pt x="313" y="48394"/>
                      <a:pt x="4325" y="58086"/>
                      <a:pt x="11465" y="65231"/>
                    </a:cubicBezTo>
                    <a:cubicBezTo>
                      <a:pt x="18605" y="72375"/>
                      <a:pt x="28290" y="76390"/>
                      <a:pt x="38388" y="76390"/>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09" name="Freeform: Shape 508">
                <a:extLst>
                  <a:ext uri="{FF2B5EF4-FFF2-40B4-BE49-F238E27FC236}">
                    <a16:creationId xmlns:a16="http://schemas.microsoft.com/office/drawing/2014/main" id="{DA89D905-C178-A4A8-A27A-7B97F10B1056}"/>
                  </a:ext>
                </a:extLst>
              </p:cNvPr>
              <p:cNvSpPr/>
              <p:nvPr/>
            </p:nvSpPr>
            <p:spPr>
              <a:xfrm>
                <a:off x="10148161" y="4801593"/>
                <a:ext cx="76151" cy="76200"/>
              </a:xfrm>
              <a:custGeom>
                <a:avLst/>
                <a:gdLst>
                  <a:gd name="connsiteX0" fmla="*/ 38392 w 76151"/>
                  <a:gd name="connsiteY0" fmla="*/ 76428 h 76200"/>
                  <a:gd name="connsiteX1" fmla="*/ 65315 w 76151"/>
                  <a:gd name="connsiteY1" fmla="*/ 65269 h 76200"/>
                  <a:gd name="connsiteX2" fmla="*/ 76468 w 76151"/>
                  <a:gd name="connsiteY2" fmla="*/ 38328 h 76200"/>
                  <a:gd name="connsiteX3" fmla="*/ 65315 w 76151"/>
                  <a:gd name="connsiteY3" fmla="*/ 11387 h 76200"/>
                  <a:gd name="connsiteX4" fmla="*/ 38392 w 76151"/>
                  <a:gd name="connsiteY4" fmla="*/ 228 h 76200"/>
                  <a:gd name="connsiteX5" fmla="*/ 11468 w 76151"/>
                  <a:gd name="connsiteY5" fmla="*/ 11387 h 76200"/>
                  <a:gd name="connsiteX6" fmla="*/ 316 w 76151"/>
                  <a:gd name="connsiteY6" fmla="*/ 38328 h 76200"/>
                  <a:gd name="connsiteX7" fmla="*/ 11468 w 76151"/>
                  <a:gd name="connsiteY7" fmla="*/ 65269 h 76200"/>
                  <a:gd name="connsiteX8" fmla="*/ 38392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2" y="76428"/>
                    </a:moveTo>
                    <a:cubicBezTo>
                      <a:pt x="48490" y="76428"/>
                      <a:pt x="58175" y="72414"/>
                      <a:pt x="65315" y="65269"/>
                    </a:cubicBezTo>
                    <a:cubicBezTo>
                      <a:pt x="72456" y="58124"/>
                      <a:pt x="76468" y="48432"/>
                      <a:pt x="76468" y="38328"/>
                    </a:cubicBezTo>
                    <a:cubicBezTo>
                      <a:pt x="76468" y="28224"/>
                      <a:pt x="72456" y="18532"/>
                      <a:pt x="65315" y="11387"/>
                    </a:cubicBezTo>
                    <a:cubicBezTo>
                      <a:pt x="58175" y="4243"/>
                      <a:pt x="48490" y="228"/>
                      <a:pt x="38392" y="228"/>
                    </a:cubicBezTo>
                    <a:cubicBezTo>
                      <a:pt x="28294" y="228"/>
                      <a:pt x="18609" y="4243"/>
                      <a:pt x="11468" y="11387"/>
                    </a:cubicBezTo>
                    <a:cubicBezTo>
                      <a:pt x="4328" y="18532"/>
                      <a:pt x="316" y="28224"/>
                      <a:pt x="316" y="38328"/>
                    </a:cubicBezTo>
                    <a:cubicBezTo>
                      <a:pt x="316" y="48432"/>
                      <a:pt x="4328" y="58124"/>
                      <a:pt x="11468" y="65269"/>
                    </a:cubicBezTo>
                    <a:cubicBezTo>
                      <a:pt x="18609" y="72414"/>
                      <a:pt x="28294" y="76428"/>
                      <a:pt x="38392"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0" name="Freeform: Shape 509">
                <a:extLst>
                  <a:ext uri="{FF2B5EF4-FFF2-40B4-BE49-F238E27FC236}">
                    <a16:creationId xmlns:a16="http://schemas.microsoft.com/office/drawing/2014/main" id="{7B0D11CD-C266-DE14-05F5-A077C00FE4DF}"/>
                  </a:ext>
                </a:extLst>
              </p:cNvPr>
              <p:cNvSpPr/>
              <p:nvPr/>
            </p:nvSpPr>
            <p:spPr>
              <a:xfrm>
                <a:off x="10194461" y="4864331"/>
                <a:ext cx="76151" cy="76200"/>
              </a:xfrm>
              <a:custGeom>
                <a:avLst/>
                <a:gdLst>
                  <a:gd name="connsiteX0" fmla="*/ 38396 w 76151"/>
                  <a:gd name="connsiteY0" fmla="*/ 76433 h 76200"/>
                  <a:gd name="connsiteX1" fmla="*/ 65319 w 76151"/>
                  <a:gd name="connsiteY1" fmla="*/ 65274 h 76200"/>
                  <a:gd name="connsiteX2" fmla="*/ 76471 w 76151"/>
                  <a:gd name="connsiteY2" fmla="*/ 38333 h 76200"/>
                  <a:gd name="connsiteX3" fmla="*/ 65319 w 76151"/>
                  <a:gd name="connsiteY3" fmla="*/ 11392 h 76200"/>
                  <a:gd name="connsiteX4" fmla="*/ 38396 w 76151"/>
                  <a:gd name="connsiteY4" fmla="*/ 233 h 76200"/>
                  <a:gd name="connsiteX5" fmla="*/ 11472 w 76151"/>
                  <a:gd name="connsiteY5" fmla="*/ 11392 h 76200"/>
                  <a:gd name="connsiteX6" fmla="*/ 320 w 76151"/>
                  <a:gd name="connsiteY6" fmla="*/ 38333 h 76200"/>
                  <a:gd name="connsiteX7" fmla="*/ 11472 w 76151"/>
                  <a:gd name="connsiteY7" fmla="*/ 65274 h 76200"/>
                  <a:gd name="connsiteX8" fmla="*/ 38396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6" y="76433"/>
                    </a:moveTo>
                    <a:cubicBezTo>
                      <a:pt x="48493" y="76433"/>
                      <a:pt x="58179" y="72419"/>
                      <a:pt x="65319" y="65274"/>
                    </a:cubicBezTo>
                    <a:cubicBezTo>
                      <a:pt x="72459" y="58129"/>
                      <a:pt x="76471" y="48437"/>
                      <a:pt x="76471" y="38333"/>
                    </a:cubicBezTo>
                    <a:cubicBezTo>
                      <a:pt x="76471" y="28229"/>
                      <a:pt x="72459" y="18537"/>
                      <a:pt x="65319" y="11392"/>
                    </a:cubicBezTo>
                    <a:cubicBezTo>
                      <a:pt x="58179" y="4248"/>
                      <a:pt x="48493" y="233"/>
                      <a:pt x="38396" y="233"/>
                    </a:cubicBezTo>
                    <a:cubicBezTo>
                      <a:pt x="28298" y="233"/>
                      <a:pt x="18612" y="4248"/>
                      <a:pt x="11472" y="11392"/>
                    </a:cubicBezTo>
                    <a:cubicBezTo>
                      <a:pt x="4332" y="18537"/>
                      <a:pt x="320" y="28229"/>
                      <a:pt x="320" y="38333"/>
                    </a:cubicBezTo>
                    <a:cubicBezTo>
                      <a:pt x="320" y="48437"/>
                      <a:pt x="4332" y="58129"/>
                      <a:pt x="11472" y="65274"/>
                    </a:cubicBezTo>
                    <a:cubicBezTo>
                      <a:pt x="18612" y="72419"/>
                      <a:pt x="28298" y="76433"/>
                      <a:pt x="38396" y="7643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1" name="Freeform: Shape 510">
                <a:extLst>
                  <a:ext uri="{FF2B5EF4-FFF2-40B4-BE49-F238E27FC236}">
                    <a16:creationId xmlns:a16="http://schemas.microsoft.com/office/drawing/2014/main" id="{557BFA5A-CE8A-8B05-81FD-EFCC5287F5C1}"/>
                  </a:ext>
                </a:extLst>
              </p:cNvPr>
              <p:cNvSpPr/>
              <p:nvPr/>
            </p:nvSpPr>
            <p:spPr>
              <a:xfrm>
                <a:off x="10240761" y="4714649"/>
                <a:ext cx="76151" cy="76200"/>
              </a:xfrm>
              <a:custGeom>
                <a:avLst/>
                <a:gdLst>
                  <a:gd name="connsiteX0" fmla="*/ 38399 w 76151"/>
                  <a:gd name="connsiteY0" fmla="*/ 76421 h 76200"/>
                  <a:gd name="connsiteX1" fmla="*/ 65323 w 76151"/>
                  <a:gd name="connsiteY1" fmla="*/ 65262 h 76200"/>
                  <a:gd name="connsiteX2" fmla="*/ 76475 w 76151"/>
                  <a:gd name="connsiteY2" fmla="*/ 38321 h 76200"/>
                  <a:gd name="connsiteX3" fmla="*/ 65323 w 76151"/>
                  <a:gd name="connsiteY3" fmla="*/ 11381 h 76200"/>
                  <a:gd name="connsiteX4" fmla="*/ 38399 w 76151"/>
                  <a:gd name="connsiteY4" fmla="*/ 221 h 76200"/>
                  <a:gd name="connsiteX5" fmla="*/ 11476 w 76151"/>
                  <a:gd name="connsiteY5" fmla="*/ 11381 h 76200"/>
                  <a:gd name="connsiteX6" fmla="*/ 324 w 76151"/>
                  <a:gd name="connsiteY6" fmla="*/ 38321 h 76200"/>
                  <a:gd name="connsiteX7" fmla="*/ 11476 w 76151"/>
                  <a:gd name="connsiteY7" fmla="*/ 65262 h 76200"/>
                  <a:gd name="connsiteX8" fmla="*/ 38399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9" y="76421"/>
                    </a:moveTo>
                    <a:cubicBezTo>
                      <a:pt x="48497" y="76421"/>
                      <a:pt x="58183" y="72407"/>
                      <a:pt x="65323" y="65262"/>
                    </a:cubicBezTo>
                    <a:cubicBezTo>
                      <a:pt x="72463" y="58117"/>
                      <a:pt x="76475" y="48426"/>
                      <a:pt x="76475" y="38321"/>
                    </a:cubicBezTo>
                    <a:cubicBezTo>
                      <a:pt x="76475" y="28217"/>
                      <a:pt x="72463" y="18525"/>
                      <a:pt x="65323" y="11381"/>
                    </a:cubicBezTo>
                    <a:cubicBezTo>
                      <a:pt x="58183" y="4236"/>
                      <a:pt x="48497" y="221"/>
                      <a:pt x="38399" y="221"/>
                    </a:cubicBezTo>
                    <a:cubicBezTo>
                      <a:pt x="28301" y="221"/>
                      <a:pt x="18616" y="4236"/>
                      <a:pt x="11476" y="11381"/>
                    </a:cubicBezTo>
                    <a:cubicBezTo>
                      <a:pt x="4335" y="18525"/>
                      <a:pt x="324" y="28217"/>
                      <a:pt x="324" y="38321"/>
                    </a:cubicBezTo>
                    <a:cubicBezTo>
                      <a:pt x="324" y="48426"/>
                      <a:pt x="4335" y="58117"/>
                      <a:pt x="11476" y="65262"/>
                    </a:cubicBezTo>
                    <a:cubicBezTo>
                      <a:pt x="18616" y="72407"/>
                      <a:pt x="28301" y="76421"/>
                      <a:pt x="38399"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2" name="Freeform: Shape 511">
                <a:extLst>
                  <a:ext uri="{FF2B5EF4-FFF2-40B4-BE49-F238E27FC236}">
                    <a16:creationId xmlns:a16="http://schemas.microsoft.com/office/drawing/2014/main" id="{3F1BD51B-48F4-046C-9815-9C090D5FB664}"/>
                  </a:ext>
                </a:extLst>
              </p:cNvPr>
              <p:cNvSpPr/>
              <p:nvPr/>
            </p:nvSpPr>
            <p:spPr>
              <a:xfrm>
                <a:off x="10287049" y="4707512"/>
                <a:ext cx="76151" cy="76200"/>
              </a:xfrm>
              <a:custGeom>
                <a:avLst/>
                <a:gdLst>
                  <a:gd name="connsiteX0" fmla="*/ 38403 w 76151"/>
                  <a:gd name="connsiteY0" fmla="*/ 76421 h 76200"/>
                  <a:gd name="connsiteX1" fmla="*/ 65326 w 76151"/>
                  <a:gd name="connsiteY1" fmla="*/ 65262 h 76200"/>
                  <a:gd name="connsiteX2" fmla="*/ 76478 w 76151"/>
                  <a:gd name="connsiteY2" fmla="*/ 38321 h 76200"/>
                  <a:gd name="connsiteX3" fmla="*/ 65326 w 76151"/>
                  <a:gd name="connsiteY3" fmla="*/ 11380 h 76200"/>
                  <a:gd name="connsiteX4" fmla="*/ 38403 w 76151"/>
                  <a:gd name="connsiteY4" fmla="*/ 221 h 76200"/>
                  <a:gd name="connsiteX5" fmla="*/ 11479 w 76151"/>
                  <a:gd name="connsiteY5" fmla="*/ 11380 h 76200"/>
                  <a:gd name="connsiteX6" fmla="*/ 327 w 76151"/>
                  <a:gd name="connsiteY6" fmla="*/ 38321 h 76200"/>
                  <a:gd name="connsiteX7" fmla="*/ 11479 w 76151"/>
                  <a:gd name="connsiteY7" fmla="*/ 65262 h 76200"/>
                  <a:gd name="connsiteX8" fmla="*/ 3840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3" y="76421"/>
                    </a:moveTo>
                    <a:cubicBezTo>
                      <a:pt x="48501" y="76421"/>
                      <a:pt x="58186" y="72406"/>
                      <a:pt x="65326" y="65262"/>
                    </a:cubicBezTo>
                    <a:cubicBezTo>
                      <a:pt x="72467" y="58117"/>
                      <a:pt x="76478" y="48425"/>
                      <a:pt x="76478" y="38321"/>
                    </a:cubicBezTo>
                    <a:cubicBezTo>
                      <a:pt x="76478" y="28217"/>
                      <a:pt x="72467" y="18525"/>
                      <a:pt x="65326" y="11380"/>
                    </a:cubicBezTo>
                    <a:cubicBezTo>
                      <a:pt x="58186" y="4235"/>
                      <a:pt x="48501" y="221"/>
                      <a:pt x="38403" y="221"/>
                    </a:cubicBezTo>
                    <a:cubicBezTo>
                      <a:pt x="28305" y="221"/>
                      <a:pt x="18620" y="4235"/>
                      <a:pt x="11479" y="11380"/>
                    </a:cubicBezTo>
                    <a:cubicBezTo>
                      <a:pt x="4339" y="18525"/>
                      <a:pt x="327" y="28217"/>
                      <a:pt x="327" y="38321"/>
                    </a:cubicBezTo>
                    <a:cubicBezTo>
                      <a:pt x="327" y="48425"/>
                      <a:pt x="4339" y="58117"/>
                      <a:pt x="11479" y="65262"/>
                    </a:cubicBezTo>
                    <a:cubicBezTo>
                      <a:pt x="18620" y="72406"/>
                      <a:pt x="28305" y="76421"/>
                      <a:pt x="38403" y="7642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3" name="Freeform: Shape 512">
                <a:extLst>
                  <a:ext uri="{FF2B5EF4-FFF2-40B4-BE49-F238E27FC236}">
                    <a16:creationId xmlns:a16="http://schemas.microsoft.com/office/drawing/2014/main" id="{58FB3D88-7D12-02B6-72E8-BF692D46B390}"/>
                  </a:ext>
                </a:extLst>
              </p:cNvPr>
              <p:cNvSpPr/>
              <p:nvPr/>
            </p:nvSpPr>
            <p:spPr>
              <a:xfrm>
                <a:off x="10333349" y="4923056"/>
                <a:ext cx="76151" cy="76200"/>
              </a:xfrm>
              <a:custGeom>
                <a:avLst/>
                <a:gdLst>
                  <a:gd name="connsiteX0" fmla="*/ 38407 w 76151"/>
                  <a:gd name="connsiteY0" fmla="*/ 76438 h 76200"/>
                  <a:gd name="connsiteX1" fmla="*/ 65330 w 76151"/>
                  <a:gd name="connsiteY1" fmla="*/ 65278 h 76200"/>
                  <a:gd name="connsiteX2" fmla="*/ 76482 w 76151"/>
                  <a:gd name="connsiteY2" fmla="*/ 38338 h 76200"/>
                  <a:gd name="connsiteX3" fmla="*/ 65330 w 76151"/>
                  <a:gd name="connsiteY3" fmla="*/ 11397 h 76200"/>
                  <a:gd name="connsiteX4" fmla="*/ 38407 w 76151"/>
                  <a:gd name="connsiteY4" fmla="*/ 238 h 76200"/>
                  <a:gd name="connsiteX5" fmla="*/ 11483 w 76151"/>
                  <a:gd name="connsiteY5" fmla="*/ 11397 h 76200"/>
                  <a:gd name="connsiteX6" fmla="*/ 331 w 76151"/>
                  <a:gd name="connsiteY6" fmla="*/ 38338 h 76200"/>
                  <a:gd name="connsiteX7" fmla="*/ 11483 w 76151"/>
                  <a:gd name="connsiteY7" fmla="*/ 65278 h 76200"/>
                  <a:gd name="connsiteX8" fmla="*/ 38407 w 76151"/>
                  <a:gd name="connsiteY8" fmla="*/ 7643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38"/>
                    </a:moveTo>
                    <a:cubicBezTo>
                      <a:pt x="48504" y="76438"/>
                      <a:pt x="58190" y="72423"/>
                      <a:pt x="65330" y="65278"/>
                    </a:cubicBezTo>
                    <a:cubicBezTo>
                      <a:pt x="72470" y="58134"/>
                      <a:pt x="76482" y="48442"/>
                      <a:pt x="76482" y="38338"/>
                    </a:cubicBezTo>
                    <a:cubicBezTo>
                      <a:pt x="76482" y="28233"/>
                      <a:pt x="72470" y="18542"/>
                      <a:pt x="65330" y="11397"/>
                    </a:cubicBezTo>
                    <a:cubicBezTo>
                      <a:pt x="58190" y="4252"/>
                      <a:pt x="48504" y="238"/>
                      <a:pt x="38407" y="238"/>
                    </a:cubicBezTo>
                    <a:cubicBezTo>
                      <a:pt x="28309" y="238"/>
                      <a:pt x="18623" y="4252"/>
                      <a:pt x="11483" y="11397"/>
                    </a:cubicBezTo>
                    <a:cubicBezTo>
                      <a:pt x="4343" y="18542"/>
                      <a:pt x="331" y="28233"/>
                      <a:pt x="331" y="38338"/>
                    </a:cubicBezTo>
                    <a:cubicBezTo>
                      <a:pt x="331" y="48442"/>
                      <a:pt x="4343" y="58134"/>
                      <a:pt x="11483" y="65278"/>
                    </a:cubicBezTo>
                    <a:cubicBezTo>
                      <a:pt x="18623" y="72423"/>
                      <a:pt x="28309" y="76438"/>
                      <a:pt x="38407" y="7643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4" name="Freeform: Shape 513">
                <a:extLst>
                  <a:ext uri="{FF2B5EF4-FFF2-40B4-BE49-F238E27FC236}">
                    <a16:creationId xmlns:a16="http://schemas.microsoft.com/office/drawing/2014/main" id="{D06D58EE-F325-4FBD-A6AC-94DB7D06EBBE}"/>
                  </a:ext>
                </a:extLst>
              </p:cNvPr>
              <p:cNvSpPr/>
              <p:nvPr/>
            </p:nvSpPr>
            <p:spPr>
              <a:xfrm>
                <a:off x="10379648" y="4894672"/>
                <a:ext cx="76151" cy="76200"/>
              </a:xfrm>
              <a:custGeom>
                <a:avLst/>
                <a:gdLst>
                  <a:gd name="connsiteX0" fmla="*/ 38410 w 76151"/>
                  <a:gd name="connsiteY0" fmla="*/ 76435 h 76200"/>
                  <a:gd name="connsiteX1" fmla="*/ 65334 w 76151"/>
                  <a:gd name="connsiteY1" fmla="*/ 65276 h 76200"/>
                  <a:gd name="connsiteX2" fmla="*/ 76486 w 76151"/>
                  <a:gd name="connsiteY2" fmla="*/ 38335 h 76200"/>
                  <a:gd name="connsiteX3" fmla="*/ 65334 w 76151"/>
                  <a:gd name="connsiteY3" fmla="*/ 11395 h 76200"/>
                  <a:gd name="connsiteX4" fmla="*/ 38410 w 76151"/>
                  <a:gd name="connsiteY4" fmla="*/ 235 h 76200"/>
                  <a:gd name="connsiteX5" fmla="*/ 11487 w 76151"/>
                  <a:gd name="connsiteY5" fmla="*/ 11395 h 76200"/>
                  <a:gd name="connsiteX6" fmla="*/ 335 w 76151"/>
                  <a:gd name="connsiteY6" fmla="*/ 38335 h 76200"/>
                  <a:gd name="connsiteX7" fmla="*/ 11487 w 76151"/>
                  <a:gd name="connsiteY7" fmla="*/ 65276 h 76200"/>
                  <a:gd name="connsiteX8" fmla="*/ 38410 w 76151"/>
                  <a:gd name="connsiteY8" fmla="*/ 7643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0" y="76435"/>
                    </a:moveTo>
                    <a:cubicBezTo>
                      <a:pt x="48508" y="76435"/>
                      <a:pt x="58193" y="72421"/>
                      <a:pt x="65334" y="65276"/>
                    </a:cubicBezTo>
                    <a:cubicBezTo>
                      <a:pt x="72474" y="58131"/>
                      <a:pt x="76486" y="48440"/>
                      <a:pt x="76486" y="38335"/>
                    </a:cubicBezTo>
                    <a:cubicBezTo>
                      <a:pt x="76486" y="28231"/>
                      <a:pt x="72474" y="18539"/>
                      <a:pt x="65334" y="11395"/>
                    </a:cubicBezTo>
                    <a:cubicBezTo>
                      <a:pt x="58193" y="4250"/>
                      <a:pt x="48508" y="235"/>
                      <a:pt x="38410" y="235"/>
                    </a:cubicBezTo>
                    <a:cubicBezTo>
                      <a:pt x="28312" y="235"/>
                      <a:pt x="18627" y="4250"/>
                      <a:pt x="11487" y="11395"/>
                    </a:cubicBezTo>
                    <a:cubicBezTo>
                      <a:pt x="4346" y="18539"/>
                      <a:pt x="335" y="28231"/>
                      <a:pt x="335" y="38335"/>
                    </a:cubicBezTo>
                    <a:cubicBezTo>
                      <a:pt x="335" y="48440"/>
                      <a:pt x="4346" y="58131"/>
                      <a:pt x="11487" y="65276"/>
                    </a:cubicBezTo>
                    <a:cubicBezTo>
                      <a:pt x="18627" y="72421"/>
                      <a:pt x="28312" y="76435"/>
                      <a:pt x="38410" y="7643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5" name="Freeform: Shape 514">
                <a:extLst>
                  <a:ext uri="{FF2B5EF4-FFF2-40B4-BE49-F238E27FC236}">
                    <a16:creationId xmlns:a16="http://schemas.microsoft.com/office/drawing/2014/main" id="{662C8685-7544-7D77-9C8D-6B1D2419279F}"/>
                  </a:ext>
                </a:extLst>
              </p:cNvPr>
              <p:cNvSpPr/>
              <p:nvPr/>
            </p:nvSpPr>
            <p:spPr>
              <a:xfrm>
                <a:off x="10425948" y="4536494"/>
                <a:ext cx="76151" cy="76200"/>
              </a:xfrm>
              <a:custGeom>
                <a:avLst/>
                <a:gdLst>
                  <a:gd name="connsiteX0" fmla="*/ 38414 w 76151"/>
                  <a:gd name="connsiteY0" fmla="*/ 76407 h 76200"/>
                  <a:gd name="connsiteX1" fmla="*/ 65337 w 76151"/>
                  <a:gd name="connsiteY1" fmla="*/ 65248 h 76200"/>
                  <a:gd name="connsiteX2" fmla="*/ 76489 w 76151"/>
                  <a:gd name="connsiteY2" fmla="*/ 38307 h 76200"/>
                  <a:gd name="connsiteX3" fmla="*/ 65337 w 76151"/>
                  <a:gd name="connsiteY3" fmla="*/ 11367 h 76200"/>
                  <a:gd name="connsiteX4" fmla="*/ 38414 w 76151"/>
                  <a:gd name="connsiteY4" fmla="*/ 207 h 76200"/>
                  <a:gd name="connsiteX5" fmla="*/ 11490 w 76151"/>
                  <a:gd name="connsiteY5" fmla="*/ 11367 h 76200"/>
                  <a:gd name="connsiteX6" fmla="*/ 338 w 76151"/>
                  <a:gd name="connsiteY6" fmla="*/ 38307 h 76200"/>
                  <a:gd name="connsiteX7" fmla="*/ 11490 w 76151"/>
                  <a:gd name="connsiteY7" fmla="*/ 65248 h 76200"/>
                  <a:gd name="connsiteX8" fmla="*/ 38414 w 76151"/>
                  <a:gd name="connsiteY8" fmla="*/ 7640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4" y="76407"/>
                    </a:moveTo>
                    <a:cubicBezTo>
                      <a:pt x="48512" y="76407"/>
                      <a:pt x="58197" y="72393"/>
                      <a:pt x="65337" y="65248"/>
                    </a:cubicBezTo>
                    <a:cubicBezTo>
                      <a:pt x="72478" y="58103"/>
                      <a:pt x="76489" y="48412"/>
                      <a:pt x="76489" y="38307"/>
                    </a:cubicBezTo>
                    <a:cubicBezTo>
                      <a:pt x="76489" y="28203"/>
                      <a:pt x="72478" y="18511"/>
                      <a:pt x="65337" y="11367"/>
                    </a:cubicBezTo>
                    <a:cubicBezTo>
                      <a:pt x="58197" y="4222"/>
                      <a:pt x="48512" y="207"/>
                      <a:pt x="38414" y="207"/>
                    </a:cubicBezTo>
                    <a:cubicBezTo>
                      <a:pt x="28316" y="207"/>
                      <a:pt x="18630" y="4222"/>
                      <a:pt x="11490" y="11367"/>
                    </a:cubicBezTo>
                    <a:cubicBezTo>
                      <a:pt x="4350" y="18511"/>
                      <a:pt x="338" y="28203"/>
                      <a:pt x="338" y="38307"/>
                    </a:cubicBezTo>
                    <a:cubicBezTo>
                      <a:pt x="338" y="48412"/>
                      <a:pt x="4350" y="58103"/>
                      <a:pt x="11490" y="65248"/>
                    </a:cubicBezTo>
                    <a:cubicBezTo>
                      <a:pt x="18630" y="72393"/>
                      <a:pt x="28316" y="76407"/>
                      <a:pt x="38414" y="76407"/>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6" name="Freeform: Shape 515">
                <a:extLst>
                  <a:ext uri="{FF2B5EF4-FFF2-40B4-BE49-F238E27FC236}">
                    <a16:creationId xmlns:a16="http://schemas.microsoft.com/office/drawing/2014/main" id="{F0BBE400-E4BD-E542-5079-463C30C77523}"/>
                  </a:ext>
                </a:extLst>
              </p:cNvPr>
              <p:cNvSpPr/>
              <p:nvPr/>
            </p:nvSpPr>
            <p:spPr>
              <a:xfrm>
                <a:off x="10472248" y="4329522"/>
                <a:ext cx="76151" cy="76200"/>
              </a:xfrm>
              <a:custGeom>
                <a:avLst/>
                <a:gdLst>
                  <a:gd name="connsiteX0" fmla="*/ 38417 w 76151"/>
                  <a:gd name="connsiteY0" fmla="*/ 76391 h 76200"/>
                  <a:gd name="connsiteX1" fmla="*/ 65341 w 76151"/>
                  <a:gd name="connsiteY1" fmla="*/ 65232 h 76200"/>
                  <a:gd name="connsiteX2" fmla="*/ 76493 w 76151"/>
                  <a:gd name="connsiteY2" fmla="*/ 38291 h 76200"/>
                  <a:gd name="connsiteX3" fmla="*/ 65341 w 76151"/>
                  <a:gd name="connsiteY3" fmla="*/ 11350 h 76200"/>
                  <a:gd name="connsiteX4" fmla="*/ 38417 w 76151"/>
                  <a:gd name="connsiteY4" fmla="*/ 191 h 76200"/>
                  <a:gd name="connsiteX5" fmla="*/ 11494 w 76151"/>
                  <a:gd name="connsiteY5" fmla="*/ 11350 h 76200"/>
                  <a:gd name="connsiteX6" fmla="*/ 342 w 76151"/>
                  <a:gd name="connsiteY6" fmla="*/ 38291 h 76200"/>
                  <a:gd name="connsiteX7" fmla="*/ 11494 w 76151"/>
                  <a:gd name="connsiteY7" fmla="*/ 65232 h 76200"/>
                  <a:gd name="connsiteX8" fmla="*/ 38417 w 76151"/>
                  <a:gd name="connsiteY8" fmla="*/ 7639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17" y="76391"/>
                    </a:moveTo>
                    <a:cubicBezTo>
                      <a:pt x="48515" y="76391"/>
                      <a:pt x="58201" y="72377"/>
                      <a:pt x="65341" y="65232"/>
                    </a:cubicBezTo>
                    <a:cubicBezTo>
                      <a:pt x="72481" y="58087"/>
                      <a:pt x="76493" y="48395"/>
                      <a:pt x="76493" y="38291"/>
                    </a:cubicBezTo>
                    <a:cubicBezTo>
                      <a:pt x="76493" y="28187"/>
                      <a:pt x="72481" y="18495"/>
                      <a:pt x="65341" y="11350"/>
                    </a:cubicBezTo>
                    <a:cubicBezTo>
                      <a:pt x="58201" y="4205"/>
                      <a:pt x="48515" y="191"/>
                      <a:pt x="38417" y="191"/>
                    </a:cubicBezTo>
                    <a:cubicBezTo>
                      <a:pt x="28320" y="191"/>
                      <a:pt x="18634" y="4205"/>
                      <a:pt x="11494" y="11350"/>
                    </a:cubicBezTo>
                    <a:cubicBezTo>
                      <a:pt x="4354" y="18495"/>
                      <a:pt x="342" y="28187"/>
                      <a:pt x="342" y="38291"/>
                    </a:cubicBezTo>
                    <a:cubicBezTo>
                      <a:pt x="342" y="48395"/>
                      <a:pt x="4354" y="58087"/>
                      <a:pt x="11494" y="65232"/>
                    </a:cubicBezTo>
                    <a:cubicBezTo>
                      <a:pt x="18634" y="72377"/>
                      <a:pt x="28320" y="76391"/>
                      <a:pt x="38417" y="76391"/>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7" name="Freeform: Shape 516">
                <a:extLst>
                  <a:ext uri="{FF2B5EF4-FFF2-40B4-BE49-F238E27FC236}">
                    <a16:creationId xmlns:a16="http://schemas.microsoft.com/office/drawing/2014/main" id="{11564D17-1280-91FB-3FA7-6E517A630B5A}"/>
                  </a:ext>
                </a:extLst>
              </p:cNvPr>
              <p:cNvSpPr/>
              <p:nvPr/>
            </p:nvSpPr>
            <p:spPr>
              <a:xfrm>
                <a:off x="10518536" y="4796336"/>
                <a:ext cx="76151" cy="76200"/>
              </a:xfrm>
              <a:custGeom>
                <a:avLst/>
                <a:gdLst>
                  <a:gd name="connsiteX0" fmla="*/ 38421 w 76151"/>
                  <a:gd name="connsiteY0" fmla="*/ 76428 h 76200"/>
                  <a:gd name="connsiteX1" fmla="*/ 65345 w 76151"/>
                  <a:gd name="connsiteY1" fmla="*/ 65269 h 76200"/>
                  <a:gd name="connsiteX2" fmla="*/ 76497 w 76151"/>
                  <a:gd name="connsiteY2" fmla="*/ 38328 h 76200"/>
                  <a:gd name="connsiteX3" fmla="*/ 65345 w 76151"/>
                  <a:gd name="connsiteY3" fmla="*/ 11387 h 76200"/>
                  <a:gd name="connsiteX4" fmla="*/ 38421 w 76151"/>
                  <a:gd name="connsiteY4" fmla="*/ 228 h 76200"/>
                  <a:gd name="connsiteX5" fmla="*/ 11498 w 76151"/>
                  <a:gd name="connsiteY5" fmla="*/ 11387 h 76200"/>
                  <a:gd name="connsiteX6" fmla="*/ 345 w 76151"/>
                  <a:gd name="connsiteY6" fmla="*/ 38328 h 76200"/>
                  <a:gd name="connsiteX7" fmla="*/ 11498 w 76151"/>
                  <a:gd name="connsiteY7" fmla="*/ 65269 h 76200"/>
                  <a:gd name="connsiteX8" fmla="*/ 38421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8"/>
                    </a:moveTo>
                    <a:cubicBezTo>
                      <a:pt x="48519" y="76428"/>
                      <a:pt x="58204" y="72413"/>
                      <a:pt x="65345" y="65269"/>
                    </a:cubicBezTo>
                    <a:cubicBezTo>
                      <a:pt x="72485" y="58124"/>
                      <a:pt x="76497" y="48432"/>
                      <a:pt x="76497" y="38328"/>
                    </a:cubicBezTo>
                    <a:cubicBezTo>
                      <a:pt x="76497" y="28224"/>
                      <a:pt x="72485" y="18532"/>
                      <a:pt x="65345" y="11387"/>
                    </a:cubicBezTo>
                    <a:cubicBezTo>
                      <a:pt x="58204" y="4242"/>
                      <a:pt x="48519" y="228"/>
                      <a:pt x="38421" y="228"/>
                    </a:cubicBezTo>
                    <a:cubicBezTo>
                      <a:pt x="28323" y="228"/>
                      <a:pt x="18638" y="4242"/>
                      <a:pt x="11498" y="11387"/>
                    </a:cubicBezTo>
                    <a:cubicBezTo>
                      <a:pt x="4357" y="18532"/>
                      <a:pt x="345" y="28224"/>
                      <a:pt x="345" y="38328"/>
                    </a:cubicBezTo>
                    <a:cubicBezTo>
                      <a:pt x="345" y="48432"/>
                      <a:pt x="4357" y="58124"/>
                      <a:pt x="11498" y="65269"/>
                    </a:cubicBezTo>
                    <a:cubicBezTo>
                      <a:pt x="18638" y="72413"/>
                      <a:pt x="28323" y="76428"/>
                      <a:pt x="38421" y="76428"/>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8" name="Freeform: Shape 517">
                <a:extLst>
                  <a:ext uri="{FF2B5EF4-FFF2-40B4-BE49-F238E27FC236}">
                    <a16:creationId xmlns:a16="http://schemas.microsoft.com/office/drawing/2014/main" id="{C32D4D6D-E33D-DD64-027C-06E6953B0C12}"/>
                  </a:ext>
                </a:extLst>
              </p:cNvPr>
              <p:cNvSpPr/>
              <p:nvPr/>
            </p:nvSpPr>
            <p:spPr>
              <a:xfrm>
                <a:off x="10564836" y="4901657"/>
                <a:ext cx="76151" cy="76200"/>
              </a:xfrm>
              <a:custGeom>
                <a:avLst/>
                <a:gdLst>
                  <a:gd name="connsiteX0" fmla="*/ 38425 w 76151"/>
                  <a:gd name="connsiteY0" fmla="*/ 76436 h 76200"/>
                  <a:gd name="connsiteX1" fmla="*/ 65348 w 76151"/>
                  <a:gd name="connsiteY1" fmla="*/ 65277 h 76200"/>
                  <a:gd name="connsiteX2" fmla="*/ 76500 w 76151"/>
                  <a:gd name="connsiteY2" fmla="*/ 38336 h 76200"/>
                  <a:gd name="connsiteX3" fmla="*/ 65348 w 76151"/>
                  <a:gd name="connsiteY3" fmla="*/ 11395 h 76200"/>
                  <a:gd name="connsiteX4" fmla="*/ 38425 w 76151"/>
                  <a:gd name="connsiteY4" fmla="*/ 236 h 76200"/>
                  <a:gd name="connsiteX5" fmla="*/ 11501 w 76151"/>
                  <a:gd name="connsiteY5" fmla="*/ 11395 h 76200"/>
                  <a:gd name="connsiteX6" fmla="*/ 349 w 76151"/>
                  <a:gd name="connsiteY6" fmla="*/ 38336 h 76200"/>
                  <a:gd name="connsiteX7" fmla="*/ 11501 w 76151"/>
                  <a:gd name="connsiteY7" fmla="*/ 65277 h 76200"/>
                  <a:gd name="connsiteX8" fmla="*/ 38425 w 76151"/>
                  <a:gd name="connsiteY8" fmla="*/ 7643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5" y="76436"/>
                    </a:moveTo>
                    <a:cubicBezTo>
                      <a:pt x="48523" y="76436"/>
                      <a:pt x="58208" y="72422"/>
                      <a:pt x="65348" y="65277"/>
                    </a:cubicBezTo>
                    <a:cubicBezTo>
                      <a:pt x="72488" y="58132"/>
                      <a:pt x="76500" y="48440"/>
                      <a:pt x="76500" y="38336"/>
                    </a:cubicBezTo>
                    <a:cubicBezTo>
                      <a:pt x="76500" y="28232"/>
                      <a:pt x="72488" y="18540"/>
                      <a:pt x="65348" y="11395"/>
                    </a:cubicBezTo>
                    <a:cubicBezTo>
                      <a:pt x="58208" y="4251"/>
                      <a:pt x="48523" y="236"/>
                      <a:pt x="38425" y="236"/>
                    </a:cubicBezTo>
                    <a:cubicBezTo>
                      <a:pt x="28327" y="236"/>
                      <a:pt x="18641" y="4251"/>
                      <a:pt x="11501" y="11395"/>
                    </a:cubicBezTo>
                    <a:cubicBezTo>
                      <a:pt x="4361" y="18540"/>
                      <a:pt x="349" y="28232"/>
                      <a:pt x="349" y="38336"/>
                    </a:cubicBezTo>
                    <a:cubicBezTo>
                      <a:pt x="349" y="48440"/>
                      <a:pt x="4361" y="58132"/>
                      <a:pt x="11501" y="65277"/>
                    </a:cubicBezTo>
                    <a:cubicBezTo>
                      <a:pt x="18641" y="72422"/>
                      <a:pt x="28327" y="76436"/>
                      <a:pt x="38425" y="76436"/>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19" name="Freeform: Shape 518">
                <a:extLst>
                  <a:ext uri="{FF2B5EF4-FFF2-40B4-BE49-F238E27FC236}">
                    <a16:creationId xmlns:a16="http://schemas.microsoft.com/office/drawing/2014/main" id="{00D883A2-A702-C21B-BA47-82BDEC236F4E}"/>
                  </a:ext>
                </a:extLst>
              </p:cNvPr>
              <p:cNvSpPr/>
              <p:nvPr/>
            </p:nvSpPr>
            <p:spPr>
              <a:xfrm>
                <a:off x="10611136" y="4810585"/>
                <a:ext cx="76151" cy="76200"/>
              </a:xfrm>
              <a:custGeom>
                <a:avLst/>
                <a:gdLst>
                  <a:gd name="connsiteX0" fmla="*/ 38428 w 76151"/>
                  <a:gd name="connsiteY0" fmla="*/ 76429 h 76200"/>
                  <a:gd name="connsiteX1" fmla="*/ 65352 w 76151"/>
                  <a:gd name="connsiteY1" fmla="*/ 65270 h 76200"/>
                  <a:gd name="connsiteX2" fmla="*/ 76504 w 76151"/>
                  <a:gd name="connsiteY2" fmla="*/ 38329 h 76200"/>
                  <a:gd name="connsiteX3" fmla="*/ 65352 w 76151"/>
                  <a:gd name="connsiteY3" fmla="*/ 11388 h 76200"/>
                  <a:gd name="connsiteX4" fmla="*/ 38428 w 76151"/>
                  <a:gd name="connsiteY4" fmla="*/ 229 h 76200"/>
                  <a:gd name="connsiteX5" fmla="*/ 11505 w 76151"/>
                  <a:gd name="connsiteY5" fmla="*/ 11388 h 76200"/>
                  <a:gd name="connsiteX6" fmla="*/ 353 w 76151"/>
                  <a:gd name="connsiteY6" fmla="*/ 38329 h 76200"/>
                  <a:gd name="connsiteX7" fmla="*/ 11505 w 76151"/>
                  <a:gd name="connsiteY7" fmla="*/ 65270 h 76200"/>
                  <a:gd name="connsiteX8" fmla="*/ 38428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8" y="76429"/>
                    </a:moveTo>
                    <a:cubicBezTo>
                      <a:pt x="48526" y="76429"/>
                      <a:pt x="58212" y="72414"/>
                      <a:pt x="65352" y="65270"/>
                    </a:cubicBezTo>
                    <a:cubicBezTo>
                      <a:pt x="72492" y="58125"/>
                      <a:pt x="76504" y="48433"/>
                      <a:pt x="76504" y="38329"/>
                    </a:cubicBezTo>
                    <a:cubicBezTo>
                      <a:pt x="76504" y="28225"/>
                      <a:pt x="72492" y="18533"/>
                      <a:pt x="65352" y="11388"/>
                    </a:cubicBezTo>
                    <a:cubicBezTo>
                      <a:pt x="58212" y="4243"/>
                      <a:pt x="48526" y="229"/>
                      <a:pt x="38428" y="229"/>
                    </a:cubicBezTo>
                    <a:cubicBezTo>
                      <a:pt x="28331" y="229"/>
                      <a:pt x="18645" y="4243"/>
                      <a:pt x="11505" y="11388"/>
                    </a:cubicBezTo>
                    <a:cubicBezTo>
                      <a:pt x="4365" y="18533"/>
                      <a:pt x="353" y="28225"/>
                      <a:pt x="353" y="38329"/>
                    </a:cubicBezTo>
                    <a:cubicBezTo>
                      <a:pt x="353" y="48433"/>
                      <a:pt x="4365" y="58125"/>
                      <a:pt x="11505" y="65270"/>
                    </a:cubicBezTo>
                    <a:cubicBezTo>
                      <a:pt x="18645" y="72414"/>
                      <a:pt x="28331" y="76429"/>
                      <a:pt x="38428"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0" name="Freeform: Shape 519">
                <a:extLst>
                  <a:ext uri="{FF2B5EF4-FFF2-40B4-BE49-F238E27FC236}">
                    <a16:creationId xmlns:a16="http://schemas.microsoft.com/office/drawing/2014/main" id="{6C479A5C-807A-B601-1878-359E41E124F9}"/>
                  </a:ext>
                </a:extLst>
              </p:cNvPr>
              <p:cNvSpPr/>
              <p:nvPr/>
            </p:nvSpPr>
            <p:spPr>
              <a:xfrm>
                <a:off x="10657436" y="4988436"/>
                <a:ext cx="76151" cy="76200"/>
              </a:xfrm>
              <a:custGeom>
                <a:avLst/>
                <a:gdLst>
                  <a:gd name="connsiteX0" fmla="*/ 38432 w 76151"/>
                  <a:gd name="connsiteY0" fmla="*/ 76443 h 76200"/>
                  <a:gd name="connsiteX1" fmla="*/ 65356 w 76151"/>
                  <a:gd name="connsiteY1" fmla="*/ 65284 h 76200"/>
                  <a:gd name="connsiteX2" fmla="*/ 76508 w 76151"/>
                  <a:gd name="connsiteY2" fmla="*/ 38343 h 76200"/>
                  <a:gd name="connsiteX3" fmla="*/ 65356 w 76151"/>
                  <a:gd name="connsiteY3" fmla="*/ 11402 h 76200"/>
                  <a:gd name="connsiteX4" fmla="*/ 38432 w 76151"/>
                  <a:gd name="connsiteY4" fmla="*/ 243 h 76200"/>
                  <a:gd name="connsiteX5" fmla="*/ 11508 w 76151"/>
                  <a:gd name="connsiteY5" fmla="*/ 11402 h 76200"/>
                  <a:gd name="connsiteX6" fmla="*/ 356 w 76151"/>
                  <a:gd name="connsiteY6" fmla="*/ 38343 h 76200"/>
                  <a:gd name="connsiteX7" fmla="*/ 11508 w 76151"/>
                  <a:gd name="connsiteY7" fmla="*/ 65284 h 76200"/>
                  <a:gd name="connsiteX8" fmla="*/ 38432 w 76151"/>
                  <a:gd name="connsiteY8" fmla="*/ 7644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43"/>
                    </a:moveTo>
                    <a:cubicBezTo>
                      <a:pt x="48530" y="76443"/>
                      <a:pt x="58215" y="72428"/>
                      <a:pt x="65356" y="65284"/>
                    </a:cubicBezTo>
                    <a:cubicBezTo>
                      <a:pt x="72496" y="58139"/>
                      <a:pt x="76508" y="48447"/>
                      <a:pt x="76508" y="38343"/>
                    </a:cubicBezTo>
                    <a:cubicBezTo>
                      <a:pt x="76508" y="28239"/>
                      <a:pt x="72496" y="18547"/>
                      <a:pt x="65356" y="11402"/>
                    </a:cubicBezTo>
                    <a:cubicBezTo>
                      <a:pt x="58215" y="4257"/>
                      <a:pt x="48530" y="243"/>
                      <a:pt x="38432" y="243"/>
                    </a:cubicBezTo>
                    <a:cubicBezTo>
                      <a:pt x="28334" y="243"/>
                      <a:pt x="18649" y="4257"/>
                      <a:pt x="11508" y="11402"/>
                    </a:cubicBezTo>
                    <a:cubicBezTo>
                      <a:pt x="4368" y="18547"/>
                      <a:pt x="356" y="28239"/>
                      <a:pt x="356" y="38343"/>
                    </a:cubicBezTo>
                    <a:cubicBezTo>
                      <a:pt x="356" y="48447"/>
                      <a:pt x="4368" y="58139"/>
                      <a:pt x="11508" y="65284"/>
                    </a:cubicBezTo>
                    <a:cubicBezTo>
                      <a:pt x="18649" y="72428"/>
                      <a:pt x="28334" y="76443"/>
                      <a:pt x="38432" y="76443"/>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1" name="Freeform: Shape 520">
                <a:extLst>
                  <a:ext uri="{FF2B5EF4-FFF2-40B4-BE49-F238E27FC236}">
                    <a16:creationId xmlns:a16="http://schemas.microsoft.com/office/drawing/2014/main" id="{A44E39FC-5E76-CF83-F05C-52D7A59B8718}"/>
                  </a:ext>
                </a:extLst>
              </p:cNvPr>
              <p:cNvSpPr/>
              <p:nvPr/>
            </p:nvSpPr>
            <p:spPr>
              <a:xfrm>
                <a:off x="10703736" y="4807994"/>
                <a:ext cx="76151" cy="76200"/>
              </a:xfrm>
              <a:custGeom>
                <a:avLst/>
                <a:gdLst>
                  <a:gd name="connsiteX0" fmla="*/ 38436 w 76151"/>
                  <a:gd name="connsiteY0" fmla="*/ 76429 h 76200"/>
                  <a:gd name="connsiteX1" fmla="*/ 65359 w 76151"/>
                  <a:gd name="connsiteY1" fmla="*/ 65269 h 76200"/>
                  <a:gd name="connsiteX2" fmla="*/ 76511 w 76151"/>
                  <a:gd name="connsiteY2" fmla="*/ 38329 h 76200"/>
                  <a:gd name="connsiteX3" fmla="*/ 65359 w 76151"/>
                  <a:gd name="connsiteY3" fmla="*/ 11388 h 76200"/>
                  <a:gd name="connsiteX4" fmla="*/ 38436 w 76151"/>
                  <a:gd name="connsiteY4" fmla="*/ 229 h 76200"/>
                  <a:gd name="connsiteX5" fmla="*/ 11512 w 76151"/>
                  <a:gd name="connsiteY5" fmla="*/ 11388 h 76200"/>
                  <a:gd name="connsiteX6" fmla="*/ 360 w 76151"/>
                  <a:gd name="connsiteY6" fmla="*/ 38329 h 76200"/>
                  <a:gd name="connsiteX7" fmla="*/ 11512 w 76151"/>
                  <a:gd name="connsiteY7" fmla="*/ 65269 h 76200"/>
                  <a:gd name="connsiteX8" fmla="*/ 38436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6" y="76429"/>
                    </a:moveTo>
                    <a:cubicBezTo>
                      <a:pt x="48533" y="76429"/>
                      <a:pt x="58219" y="72414"/>
                      <a:pt x="65359" y="65269"/>
                    </a:cubicBezTo>
                    <a:cubicBezTo>
                      <a:pt x="72499" y="58125"/>
                      <a:pt x="76511" y="48433"/>
                      <a:pt x="76511" y="38329"/>
                    </a:cubicBezTo>
                    <a:cubicBezTo>
                      <a:pt x="76511" y="28224"/>
                      <a:pt x="72499" y="18533"/>
                      <a:pt x="65359" y="11388"/>
                    </a:cubicBezTo>
                    <a:cubicBezTo>
                      <a:pt x="58219" y="4243"/>
                      <a:pt x="48533" y="229"/>
                      <a:pt x="38436" y="229"/>
                    </a:cubicBezTo>
                    <a:cubicBezTo>
                      <a:pt x="28338" y="229"/>
                      <a:pt x="18652" y="4243"/>
                      <a:pt x="11512" y="11388"/>
                    </a:cubicBezTo>
                    <a:cubicBezTo>
                      <a:pt x="4372" y="18533"/>
                      <a:pt x="360" y="28224"/>
                      <a:pt x="360" y="38329"/>
                    </a:cubicBezTo>
                    <a:cubicBezTo>
                      <a:pt x="360" y="48433"/>
                      <a:pt x="4372" y="58125"/>
                      <a:pt x="11512" y="65269"/>
                    </a:cubicBezTo>
                    <a:cubicBezTo>
                      <a:pt x="18652" y="72414"/>
                      <a:pt x="28338" y="76429"/>
                      <a:pt x="38436" y="76429"/>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2" name="Freeform: Shape 521">
                <a:extLst>
                  <a:ext uri="{FF2B5EF4-FFF2-40B4-BE49-F238E27FC236}">
                    <a16:creationId xmlns:a16="http://schemas.microsoft.com/office/drawing/2014/main" id="{A04E5BC9-7A7B-5E8F-04EC-28E40E781A7F}"/>
                  </a:ext>
                </a:extLst>
              </p:cNvPr>
              <p:cNvSpPr/>
              <p:nvPr/>
            </p:nvSpPr>
            <p:spPr>
              <a:xfrm>
                <a:off x="10750023" y="4634296"/>
                <a:ext cx="76151" cy="76200"/>
              </a:xfrm>
              <a:custGeom>
                <a:avLst/>
                <a:gdLst>
                  <a:gd name="connsiteX0" fmla="*/ 38439 w 76151"/>
                  <a:gd name="connsiteY0" fmla="*/ 76415 h 76200"/>
                  <a:gd name="connsiteX1" fmla="*/ 65363 w 76151"/>
                  <a:gd name="connsiteY1" fmla="*/ 65256 h 76200"/>
                  <a:gd name="connsiteX2" fmla="*/ 76515 w 76151"/>
                  <a:gd name="connsiteY2" fmla="*/ 38315 h 76200"/>
                  <a:gd name="connsiteX3" fmla="*/ 65363 w 76151"/>
                  <a:gd name="connsiteY3" fmla="*/ 11374 h 76200"/>
                  <a:gd name="connsiteX4" fmla="*/ 38439 w 76151"/>
                  <a:gd name="connsiteY4" fmla="*/ 215 h 76200"/>
                  <a:gd name="connsiteX5" fmla="*/ 11516 w 76151"/>
                  <a:gd name="connsiteY5" fmla="*/ 11374 h 76200"/>
                  <a:gd name="connsiteX6" fmla="*/ 364 w 76151"/>
                  <a:gd name="connsiteY6" fmla="*/ 38315 h 76200"/>
                  <a:gd name="connsiteX7" fmla="*/ 11516 w 76151"/>
                  <a:gd name="connsiteY7" fmla="*/ 65256 h 76200"/>
                  <a:gd name="connsiteX8" fmla="*/ 38439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9" y="76415"/>
                    </a:moveTo>
                    <a:cubicBezTo>
                      <a:pt x="48537" y="76415"/>
                      <a:pt x="58223" y="72401"/>
                      <a:pt x="65363" y="65256"/>
                    </a:cubicBezTo>
                    <a:cubicBezTo>
                      <a:pt x="72503" y="58111"/>
                      <a:pt x="76515" y="48419"/>
                      <a:pt x="76515" y="38315"/>
                    </a:cubicBezTo>
                    <a:cubicBezTo>
                      <a:pt x="76515" y="28211"/>
                      <a:pt x="72503" y="18519"/>
                      <a:pt x="65363" y="11374"/>
                    </a:cubicBezTo>
                    <a:cubicBezTo>
                      <a:pt x="58223" y="4229"/>
                      <a:pt x="48537" y="215"/>
                      <a:pt x="38439" y="215"/>
                    </a:cubicBezTo>
                    <a:cubicBezTo>
                      <a:pt x="28342" y="215"/>
                      <a:pt x="18656" y="4229"/>
                      <a:pt x="11516" y="11374"/>
                    </a:cubicBezTo>
                    <a:cubicBezTo>
                      <a:pt x="4376" y="18519"/>
                      <a:pt x="364" y="28211"/>
                      <a:pt x="364" y="38315"/>
                    </a:cubicBezTo>
                    <a:cubicBezTo>
                      <a:pt x="364" y="48419"/>
                      <a:pt x="4376" y="58111"/>
                      <a:pt x="11516" y="65256"/>
                    </a:cubicBezTo>
                    <a:cubicBezTo>
                      <a:pt x="18656" y="72401"/>
                      <a:pt x="28342" y="76415"/>
                      <a:pt x="38439" y="76415"/>
                    </a:cubicBezTo>
                    <a:close/>
                  </a:path>
                </a:pathLst>
              </a:custGeom>
              <a:solidFill>
                <a:srgbClr val="32D500"/>
              </a:solidFill>
              <a:ln w="12692" cap="flat">
                <a:solidFill>
                  <a:srgbClr val="32D500"/>
                </a:solidFill>
                <a:prstDash val="solid"/>
                <a:round/>
              </a:ln>
            </p:spPr>
            <p:txBody>
              <a:bodyPr rtlCol="0" anchor="ctr"/>
              <a:lstStyle/>
              <a:p>
                <a:endParaRPr lang="en-GB"/>
              </a:p>
            </p:txBody>
          </p:sp>
          <p:sp>
            <p:nvSpPr>
              <p:cNvPr id="523" name="Freeform: Shape 522">
                <a:extLst>
                  <a:ext uri="{FF2B5EF4-FFF2-40B4-BE49-F238E27FC236}">
                    <a16:creationId xmlns:a16="http://schemas.microsoft.com/office/drawing/2014/main" id="{C964BB35-EDD3-241B-BB66-D0B10EAA6D1F}"/>
                  </a:ext>
                </a:extLst>
              </p:cNvPr>
              <p:cNvSpPr/>
              <p:nvPr/>
            </p:nvSpPr>
            <p:spPr>
              <a:xfrm>
                <a:off x="10796323" y="4760179"/>
                <a:ext cx="76151" cy="76200"/>
              </a:xfrm>
              <a:custGeom>
                <a:avLst/>
                <a:gdLst>
                  <a:gd name="connsiteX0" fmla="*/ 38443 w 76151"/>
                  <a:gd name="connsiteY0" fmla="*/ 76425 h 76200"/>
                  <a:gd name="connsiteX1" fmla="*/ 65367 w 76151"/>
                  <a:gd name="connsiteY1" fmla="*/ 65266 h 76200"/>
                  <a:gd name="connsiteX2" fmla="*/ 76519 w 76151"/>
                  <a:gd name="connsiteY2" fmla="*/ 38325 h 76200"/>
                  <a:gd name="connsiteX3" fmla="*/ 65367 w 76151"/>
                  <a:gd name="connsiteY3" fmla="*/ 11384 h 76200"/>
                  <a:gd name="connsiteX4" fmla="*/ 38443 w 76151"/>
                  <a:gd name="connsiteY4" fmla="*/ 225 h 76200"/>
                  <a:gd name="connsiteX5" fmla="*/ 11519 w 76151"/>
                  <a:gd name="connsiteY5" fmla="*/ 11384 h 76200"/>
                  <a:gd name="connsiteX6" fmla="*/ 367 w 76151"/>
                  <a:gd name="connsiteY6" fmla="*/ 38325 h 76200"/>
                  <a:gd name="connsiteX7" fmla="*/ 11519 w 76151"/>
                  <a:gd name="connsiteY7" fmla="*/ 65266 h 76200"/>
                  <a:gd name="connsiteX8" fmla="*/ 38443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5"/>
                    </a:moveTo>
                    <a:cubicBezTo>
                      <a:pt x="48541" y="76425"/>
                      <a:pt x="58226" y="72410"/>
                      <a:pt x="65367" y="65266"/>
                    </a:cubicBezTo>
                    <a:cubicBezTo>
                      <a:pt x="72507" y="58121"/>
                      <a:pt x="76519" y="48429"/>
                      <a:pt x="76519" y="38325"/>
                    </a:cubicBezTo>
                    <a:cubicBezTo>
                      <a:pt x="76519" y="28221"/>
                      <a:pt x="72507" y="18529"/>
                      <a:pt x="65367" y="11384"/>
                    </a:cubicBezTo>
                    <a:cubicBezTo>
                      <a:pt x="58226" y="4239"/>
                      <a:pt x="48541" y="225"/>
                      <a:pt x="38443" y="225"/>
                    </a:cubicBezTo>
                    <a:cubicBezTo>
                      <a:pt x="28345" y="225"/>
                      <a:pt x="18660" y="4239"/>
                      <a:pt x="11519" y="11384"/>
                    </a:cubicBezTo>
                    <a:cubicBezTo>
                      <a:pt x="4379" y="18529"/>
                      <a:pt x="367" y="28221"/>
                      <a:pt x="367" y="38325"/>
                    </a:cubicBezTo>
                    <a:cubicBezTo>
                      <a:pt x="367" y="48429"/>
                      <a:pt x="4379" y="58121"/>
                      <a:pt x="11519" y="65266"/>
                    </a:cubicBezTo>
                    <a:cubicBezTo>
                      <a:pt x="18660" y="72410"/>
                      <a:pt x="28345" y="76425"/>
                      <a:pt x="38443" y="76425"/>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grpSp>
        <p:nvGrpSpPr>
          <p:cNvPr id="524" name="Graphic 410">
            <a:extLst>
              <a:ext uri="{FF2B5EF4-FFF2-40B4-BE49-F238E27FC236}">
                <a16:creationId xmlns:a16="http://schemas.microsoft.com/office/drawing/2014/main" id="{AC2262E0-A5CC-A53E-1EDA-D09241B9C07C}"/>
              </a:ext>
            </a:extLst>
          </p:cNvPr>
          <p:cNvGrpSpPr/>
          <p:nvPr/>
        </p:nvGrpSpPr>
        <p:grpSpPr>
          <a:xfrm>
            <a:off x="6815189" y="2148970"/>
            <a:ext cx="4196624" cy="2870809"/>
            <a:chOff x="6675850" y="2148970"/>
            <a:chExt cx="4196624" cy="2870809"/>
          </a:xfrm>
        </p:grpSpPr>
        <p:sp>
          <p:nvSpPr>
            <p:cNvPr id="525" name="Freeform: Shape 524">
              <a:extLst>
                <a:ext uri="{FF2B5EF4-FFF2-40B4-BE49-F238E27FC236}">
                  <a16:creationId xmlns:a16="http://schemas.microsoft.com/office/drawing/2014/main" id="{A9B64DC5-CDC1-896E-D17E-99AFE51C102D}"/>
                </a:ext>
              </a:extLst>
            </p:cNvPr>
            <p:cNvSpPr/>
            <p:nvPr/>
          </p:nvSpPr>
          <p:spPr>
            <a:xfrm>
              <a:off x="6713925" y="2187070"/>
              <a:ext cx="4120473" cy="2794609"/>
            </a:xfrm>
            <a:custGeom>
              <a:avLst/>
              <a:gdLst>
                <a:gd name="connsiteX0" fmla="*/ 0 w 4120473"/>
                <a:gd name="connsiteY0" fmla="*/ 0 h 2794609"/>
                <a:gd name="connsiteX1" fmla="*/ 142086 w 4120473"/>
                <a:gd name="connsiteY1" fmla="*/ 809921 h 2794609"/>
                <a:gd name="connsiteX2" fmla="*/ 284171 w 4120473"/>
                <a:gd name="connsiteY2" fmla="*/ 1301331 h 2794609"/>
                <a:gd name="connsiteX3" fmla="*/ 426257 w 4120473"/>
                <a:gd name="connsiteY3" fmla="*/ 1714170 h 2794609"/>
                <a:gd name="connsiteX4" fmla="*/ 568342 w 4120473"/>
                <a:gd name="connsiteY4" fmla="*/ 1863382 h 2794609"/>
                <a:gd name="connsiteX5" fmla="*/ 710427 w 4120473"/>
                <a:gd name="connsiteY5" fmla="*/ 2237067 h 2794609"/>
                <a:gd name="connsiteX6" fmla="*/ 852517 w 4120473"/>
                <a:gd name="connsiteY6" fmla="*/ 2298154 h 2794609"/>
                <a:gd name="connsiteX7" fmla="*/ 994603 w 4120473"/>
                <a:gd name="connsiteY7" fmla="*/ 2455418 h 2794609"/>
                <a:gd name="connsiteX8" fmla="*/ 1136689 w 4120473"/>
                <a:gd name="connsiteY8" fmla="*/ 2370709 h 2794609"/>
                <a:gd name="connsiteX9" fmla="*/ 1278774 w 4120473"/>
                <a:gd name="connsiteY9" fmla="*/ 2415096 h 2794609"/>
                <a:gd name="connsiteX10" fmla="*/ 1420860 w 4120473"/>
                <a:gd name="connsiteY10" fmla="*/ 2550198 h 2794609"/>
                <a:gd name="connsiteX11" fmla="*/ 1562945 w 4120473"/>
                <a:gd name="connsiteY11" fmla="*/ 2410435 h 2794609"/>
                <a:gd name="connsiteX12" fmla="*/ 1705031 w 4120473"/>
                <a:gd name="connsiteY12" fmla="*/ 2573414 h 2794609"/>
                <a:gd name="connsiteX13" fmla="*/ 1847117 w 4120473"/>
                <a:gd name="connsiteY13" fmla="*/ 2666441 h 2794609"/>
                <a:gd name="connsiteX14" fmla="*/ 1989202 w 4120473"/>
                <a:gd name="connsiteY14" fmla="*/ 2592070 h 2794609"/>
                <a:gd name="connsiteX15" fmla="*/ 2131275 w 4120473"/>
                <a:gd name="connsiteY15" fmla="*/ 2549843 h 2794609"/>
                <a:gd name="connsiteX16" fmla="*/ 2273361 w 4120473"/>
                <a:gd name="connsiteY16" fmla="*/ 2598522 h 2794609"/>
                <a:gd name="connsiteX17" fmla="*/ 2415446 w 4120473"/>
                <a:gd name="connsiteY17" fmla="*/ 2414080 h 2794609"/>
                <a:gd name="connsiteX18" fmla="*/ 2557532 w 4120473"/>
                <a:gd name="connsiteY18" fmla="*/ 2521839 h 2794609"/>
                <a:gd name="connsiteX19" fmla="*/ 2699617 w 4120473"/>
                <a:gd name="connsiteY19" fmla="*/ 2457666 h 2794609"/>
                <a:gd name="connsiteX20" fmla="*/ 2841703 w 4120473"/>
                <a:gd name="connsiteY20" fmla="*/ 2484590 h 2794609"/>
                <a:gd name="connsiteX21" fmla="*/ 2983789 w 4120473"/>
                <a:gd name="connsiteY21" fmla="*/ 2715565 h 2794609"/>
                <a:gd name="connsiteX22" fmla="*/ 3125874 w 4120473"/>
                <a:gd name="connsiteY22" fmla="*/ 2618042 h 2794609"/>
                <a:gd name="connsiteX23" fmla="*/ 3267960 w 4120473"/>
                <a:gd name="connsiteY23" fmla="*/ 2794610 h 2794609"/>
                <a:gd name="connsiteX24" fmla="*/ 3410045 w 4120473"/>
                <a:gd name="connsiteY24" fmla="*/ 2638806 h 2794609"/>
                <a:gd name="connsiteX25" fmla="*/ 3552131 w 4120473"/>
                <a:gd name="connsiteY25" fmla="*/ 2506968 h 2794609"/>
                <a:gd name="connsiteX26" fmla="*/ 3694217 w 4120473"/>
                <a:gd name="connsiteY26" fmla="*/ 2653881 h 2794609"/>
                <a:gd name="connsiteX27" fmla="*/ 3836302 w 4120473"/>
                <a:gd name="connsiteY27" fmla="*/ 2638489 h 2794609"/>
                <a:gd name="connsiteX28" fmla="*/ 3978388 w 4120473"/>
                <a:gd name="connsiteY28" fmla="*/ 2566391 h 2794609"/>
                <a:gd name="connsiteX29" fmla="*/ 4120474 w 4120473"/>
                <a:gd name="connsiteY29" fmla="*/ 2531872 h 2794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20473" h="2794609">
                  <a:moveTo>
                    <a:pt x="0" y="0"/>
                  </a:moveTo>
                  <a:lnTo>
                    <a:pt x="142086" y="809921"/>
                  </a:lnTo>
                  <a:lnTo>
                    <a:pt x="284171" y="1301331"/>
                  </a:lnTo>
                  <a:lnTo>
                    <a:pt x="426257" y="1714170"/>
                  </a:lnTo>
                  <a:lnTo>
                    <a:pt x="568342" y="1863382"/>
                  </a:lnTo>
                  <a:lnTo>
                    <a:pt x="710427" y="2237067"/>
                  </a:lnTo>
                  <a:lnTo>
                    <a:pt x="852517" y="2298154"/>
                  </a:lnTo>
                  <a:lnTo>
                    <a:pt x="994603" y="2455418"/>
                  </a:lnTo>
                  <a:lnTo>
                    <a:pt x="1136689" y="2370709"/>
                  </a:lnTo>
                  <a:lnTo>
                    <a:pt x="1278774" y="2415096"/>
                  </a:lnTo>
                  <a:lnTo>
                    <a:pt x="1420860" y="2550198"/>
                  </a:lnTo>
                  <a:lnTo>
                    <a:pt x="1562945" y="2410435"/>
                  </a:lnTo>
                  <a:lnTo>
                    <a:pt x="1705031" y="2573414"/>
                  </a:lnTo>
                  <a:lnTo>
                    <a:pt x="1847117" y="2666441"/>
                  </a:lnTo>
                  <a:lnTo>
                    <a:pt x="1989202" y="2592070"/>
                  </a:lnTo>
                  <a:lnTo>
                    <a:pt x="2131275" y="2549843"/>
                  </a:lnTo>
                  <a:lnTo>
                    <a:pt x="2273361" y="2598522"/>
                  </a:lnTo>
                  <a:lnTo>
                    <a:pt x="2415446" y="2414080"/>
                  </a:lnTo>
                  <a:lnTo>
                    <a:pt x="2557532" y="2521839"/>
                  </a:lnTo>
                  <a:lnTo>
                    <a:pt x="2699617" y="2457666"/>
                  </a:lnTo>
                  <a:lnTo>
                    <a:pt x="2841703" y="2484590"/>
                  </a:lnTo>
                  <a:lnTo>
                    <a:pt x="2983789" y="2715565"/>
                  </a:lnTo>
                  <a:lnTo>
                    <a:pt x="3125874" y="2618042"/>
                  </a:lnTo>
                  <a:lnTo>
                    <a:pt x="3267960" y="2794610"/>
                  </a:lnTo>
                  <a:lnTo>
                    <a:pt x="3410045" y="2638806"/>
                  </a:lnTo>
                  <a:lnTo>
                    <a:pt x="3552131" y="2506968"/>
                  </a:lnTo>
                  <a:lnTo>
                    <a:pt x="3694217" y="2653881"/>
                  </a:lnTo>
                  <a:lnTo>
                    <a:pt x="3836302" y="2638489"/>
                  </a:lnTo>
                  <a:lnTo>
                    <a:pt x="3978388" y="2566391"/>
                  </a:lnTo>
                  <a:lnTo>
                    <a:pt x="4120474" y="2531872"/>
                  </a:lnTo>
                </a:path>
              </a:pathLst>
            </a:custGeom>
            <a:noFill/>
            <a:ln w="19038" cap="sq">
              <a:solidFill>
                <a:srgbClr val="D50032"/>
              </a:solidFill>
              <a:prstDash val="solid"/>
              <a:round/>
            </a:ln>
          </p:spPr>
          <p:txBody>
            <a:bodyPr rtlCol="0" anchor="ctr"/>
            <a:lstStyle/>
            <a:p>
              <a:endParaRPr lang="en-GB"/>
            </a:p>
          </p:txBody>
        </p:sp>
        <p:grpSp>
          <p:nvGrpSpPr>
            <p:cNvPr id="526" name="Graphic 410">
              <a:extLst>
                <a:ext uri="{FF2B5EF4-FFF2-40B4-BE49-F238E27FC236}">
                  <a16:creationId xmlns:a16="http://schemas.microsoft.com/office/drawing/2014/main" id="{C02CCE70-7CE9-98F9-94F4-B5EE45F7C812}"/>
                </a:ext>
              </a:extLst>
            </p:cNvPr>
            <p:cNvGrpSpPr/>
            <p:nvPr/>
          </p:nvGrpSpPr>
          <p:grpSpPr>
            <a:xfrm>
              <a:off x="6675850" y="2148970"/>
              <a:ext cx="4196624" cy="2870809"/>
              <a:chOff x="6675850" y="2148970"/>
              <a:chExt cx="4196624" cy="2870809"/>
            </a:xfrm>
          </p:grpSpPr>
          <p:sp>
            <p:nvSpPr>
              <p:cNvPr id="527" name="Freeform: Shape 526">
                <a:extLst>
                  <a:ext uri="{FF2B5EF4-FFF2-40B4-BE49-F238E27FC236}">
                    <a16:creationId xmlns:a16="http://schemas.microsoft.com/office/drawing/2014/main" id="{99665029-D303-EF89-1819-CA414076BB13}"/>
                  </a:ext>
                </a:extLst>
              </p:cNvPr>
              <p:cNvSpPr/>
              <p:nvPr/>
            </p:nvSpPr>
            <p:spPr>
              <a:xfrm>
                <a:off x="6675850" y="2148970"/>
                <a:ext cx="76151" cy="76200"/>
              </a:xfrm>
              <a:custGeom>
                <a:avLst/>
                <a:gdLst>
                  <a:gd name="connsiteX0" fmla="*/ 38118 w 76151"/>
                  <a:gd name="connsiteY0" fmla="*/ 76219 h 76200"/>
                  <a:gd name="connsiteX1" fmla="*/ 65042 w 76151"/>
                  <a:gd name="connsiteY1" fmla="*/ 65060 h 76200"/>
                  <a:gd name="connsiteX2" fmla="*/ 76194 w 76151"/>
                  <a:gd name="connsiteY2" fmla="*/ 38119 h 76200"/>
                  <a:gd name="connsiteX3" fmla="*/ 65042 w 76151"/>
                  <a:gd name="connsiteY3" fmla="*/ 11179 h 76200"/>
                  <a:gd name="connsiteX4" fmla="*/ 38118 w 76151"/>
                  <a:gd name="connsiteY4" fmla="*/ 19 h 76200"/>
                  <a:gd name="connsiteX5" fmla="*/ 11195 w 76151"/>
                  <a:gd name="connsiteY5" fmla="*/ 11179 h 76200"/>
                  <a:gd name="connsiteX6" fmla="*/ 43 w 76151"/>
                  <a:gd name="connsiteY6" fmla="*/ 38119 h 76200"/>
                  <a:gd name="connsiteX7" fmla="*/ 11195 w 76151"/>
                  <a:gd name="connsiteY7" fmla="*/ 65060 h 76200"/>
                  <a:gd name="connsiteX8" fmla="*/ 38118 w 76151"/>
                  <a:gd name="connsiteY8" fmla="*/ 762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19"/>
                    </a:moveTo>
                    <a:cubicBezTo>
                      <a:pt x="48216" y="76219"/>
                      <a:pt x="57902" y="72205"/>
                      <a:pt x="65042" y="65060"/>
                    </a:cubicBezTo>
                    <a:cubicBezTo>
                      <a:pt x="72182" y="57915"/>
                      <a:pt x="76194" y="48224"/>
                      <a:pt x="76194" y="38119"/>
                    </a:cubicBezTo>
                    <a:cubicBezTo>
                      <a:pt x="76194" y="28015"/>
                      <a:pt x="72182" y="18323"/>
                      <a:pt x="65042" y="11179"/>
                    </a:cubicBezTo>
                    <a:cubicBezTo>
                      <a:pt x="57902" y="4034"/>
                      <a:pt x="48216" y="19"/>
                      <a:pt x="38118" y="19"/>
                    </a:cubicBezTo>
                    <a:cubicBezTo>
                      <a:pt x="28021" y="19"/>
                      <a:pt x="18335" y="4034"/>
                      <a:pt x="11195" y="11179"/>
                    </a:cubicBezTo>
                    <a:cubicBezTo>
                      <a:pt x="4055" y="18323"/>
                      <a:pt x="43" y="28015"/>
                      <a:pt x="43" y="38119"/>
                    </a:cubicBezTo>
                    <a:cubicBezTo>
                      <a:pt x="43" y="48224"/>
                      <a:pt x="4055" y="57915"/>
                      <a:pt x="11195" y="65060"/>
                    </a:cubicBezTo>
                    <a:cubicBezTo>
                      <a:pt x="18335" y="72205"/>
                      <a:pt x="28021" y="76219"/>
                      <a:pt x="38118" y="7621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8" name="Freeform: Shape 527">
                <a:extLst>
                  <a:ext uri="{FF2B5EF4-FFF2-40B4-BE49-F238E27FC236}">
                    <a16:creationId xmlns:a16="http://schemas.microsoft.com/office/drawing/2014/main" id="{32D31FBA-FC61-A29C-46AE-EC200F681123}"/>
                  </a:ext>
                </a:extLst>
              </p:cNvPr>
              <p:cNvSpPr/>
              <p:nvPr/>
            </p:nvSpPr>
            <p:spPr>
              <a:xfrm>
                <a:off x="6817935" y="2958891"/>
                <a:ext cx="76151" cy="76200"/>
              </a:xfrm>
              <a:custGeom>
                <a:avLst/>
                <a:gdLst>
                  <a:gd name="connsiteX0" fmla="*/ 38130 w 76151"/>
                  <a:gd name="connsiteY0" fmla="*/ 76283 h 76200"/>
                  <a:gd name="connsiteX1" fmla="*/ 65053 w 76151"/>
                  <a:gd name="connsiteY1" fmla="*/ 65124 h 76200"/>
                  <a:gd name="connsiteX2" fmla="*/ 76205 w 76151"/>
                  <a:gd name="connsiteY2" fmla="*/ 38183 h 76200"/>
                  <a:gd name="connsiteX3" fmla="*/ 65053 w 76151"/>
                  <a:gd name="connsiteY3" fmla="*/ 11242 h 76200"/>
                  <a:gd name="connsiteX4" fmla="*/ 38130 w 76151"/>
                  <a:gd name="connsiteY4" fmla="*/ 83 h 76200"/>
                  <a:gd name="connsiteX5" fmla="*/ 11206 w 76151"/>
                  <a:gd name="connsiteY5" fmla="*/ 11242 h 76200"/>
                  <a:gd name="connsiteX6" fmla="*/ 54 w 76151"/>
                  <a:gd name="connsiteY6" fmla="*/ 38183 h 76200"/>
                  <a:gd name="connsiteX7" fmla="*/ 11206 w 76151"/>
                  <a:gd name="connsiteY7" fmla="*/ 65124 h 76200"/>
                  <a:gd name="connsiteX8" fmla="*/ 38130 w 76151"/>
                  <a:gd name="connsiteY8" fmla="*/ 7628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30" y="76283"/>
                    </a:moveTo>
                    <a:cubicBezTo>
                      <a:pt x="48227" y="76283"/>
                      <a:pt x="57913" y="72269"/>
                      <a:pt x="65053" y="65124"/>
                    </a:cubicBezTo>
                    <a:cubicBezTo>
                      <a:pt x="72193" y="57979"/>
                      <a:pt x="76205" y="48287"/>
                      <a:pt x="76205" y="38183"/>
                    </a:cubicBezTo>
                    <a:cubicBezTo>
                      <a:pt x="76205" y="28079"/>
                      <a:pt x="72193" y="18387"/>
                      <a:pt x="65053" y="11242"/>
                    </a:cubicBezTo>
                    <a:cubicBezTo>
                      <a:pt x="57913" y="4098"/>
                      <a:pt x="48227" y="83"/>
                      <a:pt x="38130" y="83"/>
                    </a:cubicBezTo>
                    <a:cubicBezTo>
                      <a:pt x="28032" y="83"/>
                      <a:pt x="18346" y="4098"/>
                      <a:pt x="11206" y="11242"/>
                    </a:cubicBezTo>
                    <a:cubicBezTo>
                      <a:pt x="4066" y="18387"/>
                      <a:pt x="54" y="28079"/>
                      <a:pt x="54" y="38183"/>
                    </a:cubicBezTo>
                    <a:cubicBezTo>
                      <a:pt x="54" y="48287"/>
                      <a:pt x="4066" y="57979"/>
                      <a:pt x="11206" y="65124"/>
                    </a:cubicBezTo>
                    <a:cubicBezTo>
                      <a:pt x="18346" y="72269"/>
                      <a:pt x="28032" y="76283"/>
                      <a:pt x="38130" y="7628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29" name="Freeform: Shape 528">
                <a:extLst>
                  <a:ext uri="{FF2B5EF4-FFF2-40B4-BE49-F238E27FC236}">
                    <a16:creationId xmlns:a16="http://schemas.microsoft.com/office/drawing/2014/main" id="{DACB9DBC-BFEF-2FB2-9BC7-0B8457B6CE36}"/>
                  </a:ext>
                </a:extLst>
              </p:cNvPr>
              <p:cNvSpPr/>
              <p:nvPr/>
            </p:nvSpPr>
            <p:spPr>
              <a:xfrm>
                <a:off x="6960021" y="3450301"/>
                <a:ext cx="76151" cy="76200"/>
              </a:xfrm>
              <a:custGeom>
                <a:avLst/>
                <a:gdLst>
                  <a:gd name="connsiteX0" fmla="*/ 38141 w 76151"/>
                  <a:gd name="connsiteY0" fmla="*/ 76322 h 76200"/>
                  <a:gd name="connsiteX1" fmla="*/ 65064 w 76151"/>
                  <a:gd name="connsiteY1" fmla="*/ 65163 h 76200"/>
                  <a:gd name="connsiteX2" fmla="*/ 76216 w 76151"/>
                  <a:gd name="connsiteY2" fmla="*/ 38222 h 76200"/>
                  <a:gd name="connsiteX3" fmla="*/ 65064 w 76151"/>
                  <a:gd name="connsiteY3" fmla="*/ 11281 h 76200"/>
                  <a:gd name="connsiteX4" fmla="*/ 38141 w 76151"/>
                  <a:gd name="connsiteY4" fmla="*/ 122 h 76200"/>
                  <a:gd name="connsiteX5" fmla="*/ 11217 w 76151"/>
                  <a:gd name="connsiteY5" fmla="*/ 11281 h 76200"/>
                  <a:gd name="connsiteX6" fmla="*/ 65 w 76151"/>
                  <a:gd name="connsiteY6" fmla="*/ 38222 h 76200"/>
                  <a:gd name="connsiteX7" fmla="*/ 11217 w 76151"/>
                  <a:gd name="connsiteY7" fmla="*/ 65163 h 76200"/>
                  <a:gd name="connsiteX8" fmla="*/ 38141 w 76151"/>
                  <a:gd name="connsiteY8" fmla="*/ 763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41" y="76322"/>
                    </a:moveTo>
                    <a:cubicBezTo>
                      <a:pt x="48238" y="76322"/>
                      <a:pt x="57924" y="72307"/>
                      <a:pt x="65064" y="65163"/>
                    </a:cubicBezTo>
                    <a:cubicBezTo>
                      <a:pt x="72204" y="58018"/>
                      <a:pt x="76216" y="48326"/>
                      <a:pt x="76216" y="38222"/>
                    </a:cubicBezTo>
                    <a:cubicBezTo>
                      <a:pt x="76216" y="28118"/>
                      <a:pt x="72204" y="18426"/>
                      <a:pt x="65064" y="11281"/>
                    </a:cubicBezTo>
                    <a:cubicBezTo>
                      <a:pt x="57924" y="4136"/>
                      <a:pt x="48238" y="122"/>
                      <a:pt x="38141" y="122"/>
                    </a:cubicBezTo>
                    <a:cubicBezTo>
                      <a:pt x="28043" y="122"/>
                      <a:pt x="18357" y="4136"/>
                      <a:pt x="11217" y="11281"/>
                    </a:cubicBezTo>
                    <a:cubicBezTo>
                      <a:pt x="4077" y="18426"/>
                      <a:pt x="65" y="28118"/>
                      <a:pt x="65" y="38222"/>
                    </a:cubicBezTo>
                    <a:cubicBezTo>
                      <a:pt x="65" y="48326"/>
                      <a:pt x="4077" y="58018"/>
                      <a:pt x="11217" y="65163"/>
                    </a:cubicBezTo>
                    <a:cubicBezTo>
                      <a:pt x="18357" y="72307"/>
                      <a:pt x="28043" y="76322"/>
                      <a:pt x="38141" y="763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0" name="Freeform: Shape 529">
                <a:extLst>
                  <a:ext uri="{FF2B5EF4-FFF2-40B4-BE49-F238E27FC236}">
                    <a16:creationId xmlns:a16="http://schemas.microsoft.com/office/drawing/2014/main" id="{44B33C5E-76D3-4751-C972-9C9B8DCDCBA9}"/>
                  </a:ext>
                </a:extLst>
              </p:cNvPr>
              <p:cNvSpPr/>
              <p:nvPr/>
            </p:nvSpPr>
            <p:spPr>
              <a:xfrm>
                <a:off x="7102106" y="3863140"/>
                <a:ext cx="76151" cy="76200"/>
              </a:xfrm>
              <a:custGeom>
                <a:avLst/>
                <a:gdLst>
                  <a:gd name="connsiteX0" fmla="*/ 38152 w 76151"/>
                  <a:gd name="connsiteY0" fmla="*/ 76354 h 76200"/>
                  <a:gd name="connsiteX1" fmla="*/ 65075 w 76151"/>
                  <a:gd name="connsiteY1" fmla="*/ 65195 h 76200"/>
                  <a:gd name="connsiteX2" fmla="*/ 76228 w 76151"/>
                  <a:gd name="connsiteY2" fmla="*/ 38254 h 76200"/>
                  <a:gd name="connsiteX3" fmla="*/ 65075 w 76151"/>
                  <a:gd name="connsiteY3" fmla="*/ 11314 h 76200"/>
                  <a:gd name="connsiteX4" fmla="*/ 38152 w 76151"/>
                  <a:gd name="connsiteY4" fmla="*/ 154 h 76200"/>
                  <a:gd name="connsiteX5" fmla="*/ 11228 w 76151"/>
                  <a:gd name="connsiteY5" fmla="*/ 11314 h 76200"/>
                  <a:gd name="connsiteX6" fmla="*/ 76 w 76151"/>
                  <a:gd name="connsiteY6" fmla="*/ 38254 h 76200"/>
                  <a:gd name="connsiteX7" fmla="*/ 11228 w 76151"/>
                  <a:gd name="connsiteY7" fmla="*/ 65195 h 76200"/>
                  <a:gd name="connsiteX8" fmla="*/ 38152 w 76151"/>
                  <a:gd name="connsiteY8" fmla="*/ 7635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2" y="76354"/>
                    </a:moveTo>
                    <a:cubicBezTo>
                      <a:pt x="48250" y="76354"/>
                      <a:pt x="57935" y="72340"/>
                      <a:pt x="65075" y="65195"/>
                    </a:cubicBezTo>
                    <a:cubicBezTo>
                      <a:pt x="72216" y="58050"/>
                      <a:pt x="76228" y="48359"/>
                      <a:pt x="76228" y="38254"/>
                    </a:cubicBezTo>
                    <a:cubicBezTo>
                      <a:pt x="76228" y="28150"/>
                      <a:pt x="72216" y="18458"/>
                      <a:pt x="65075" y="11314"/>
                    </a:cubicBezTo>
                    <a:cubicBezTo>
                      <a:pt x="57935" y="4169"/>
                      <a:pt x="48250" y="154"/>
                      <a:pt x="38152" y="154"/>
                    </a:cubicBezTo>
                    <a:cubicBezTo>
                      <a:pt x="28054" y="154"/>
                      <a:pt x="18369" y="4169"/>
                      <a:pt x="11228" y="11314"/>
                    </a:cubicBezTo>
                    <a:cubicBezTo>
                      <a:pt x="4088" y="18458"/>
                      <a:pt x="76" y="28150"/>
                      <a:pt x="76" y="38254"/>
                    </a:cubicBezTo>
                    <a:cubicBezTo>
                      <a:pt x="76" y="48359"/>
                      <a:pt x="4088" y="58050"/>
                      <a:pt x="11228" y="65195"/>
                    </a:cubicBezTo>
                    <a:cubicBezTo>
                      <a:pt x="18369" y="72340"/>
                      <a:pt x="28054" y="76354"/>
                      <a:pt x="38152" y="7635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1" name="Freeform: Shape 530">
                <a:extLst>
                  <a:ext uri="{FF2B5EF4-FFF2-40B4-BE49-F238E27FC236}">
                    <a16:creationId xmlns:a16="http://schemas.microsoft.com/office/drawing/2014/main" id="{38F9FF89-E5EC-32D3-68F5-5815506D044F}"/>
                  </a:ext>
                </a:extLst>
              </p:cNvPr>
              <p:cNvSpPr/>
              <p:nvPr/>
            </p:nvSpPr>
            <p:spPr>
              <a:xfrm>
                <a:off x="7244192" y="4012352"/>
                <a:ext cx="76151" cy="76200"/>
              </a:xfrm>
              <a:custGeom>
                <a:avLst/>
                <a:gdLst>
                  <a:gd name="connsiteX0" fmla="*/ 38163 w 76151"/>
                  <a:gd name="connsiteY0" fmla="*/ 76366 h 76200"/>
                  <a:gd name="connsiteX1" fmla="*/ 65087 w 76151"/>
                  <a:gd name="connsiteY1" fmla="*/ 65207 h 76200"/>
                  <a:gd name="connsiteX2" fmla="*/ 76239 w 76151"/>
                  <a:gd name="connsiteY2" fmla="*/ 38266 h 76200"/>
                  <a:gd name="connsiteX3" fmla="*/ 65087 w 76151"/>
                  <a:gd name="connsiteY3" fmla="*/ 11325 h 76200"/>
                  <a:gd name="connsiteX4" fmla="*/ 38163 w 76151"/>
                  <a:gd name="connsiteY4" fmla="*/ 166 h 76200"/>
                  <a:gd name="connsiteX5" fmla="*/ 11240 w 76151"/>
                  <a:gd name="connsiteY5" fmla="*/ 11325 h 76200"/>
                  <a:gd name="connsiteX6" fmla="*/ 87 w 76151"/>
                  <a:gd name="connsiteY6" fmla="*/ 38266 h 76200"/>
                  <a:gd name="connsiteX7" fmla="*/ 11240 w 76151"/>
                  <a:gd name="connsiteY7" fmla="*/ 65207 h 76200"/>
                  <a:gd name="connsiteX8" fmla="*/ 38163 w 76151"/>
                  <a:gd name="connsiteY8" fmla="*/ 7636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63" y="76366"/>
                    </a:moveTo>
                    <a:cubicBezTo>
                      <a:pt x="48261" y="76366"/>
                      <a:pt x="57946" y="72352"/>
                      <a:pt x="65087" y="65207"/>
                    </a:cubicBezTo>
                    <a:cubicBezTo>
                      <a:pt x="72227" y="58062"/>
                      <a:pt x="76239" y="48370"/>
                      <a:pt x="76239" y="38266"/>
                    </a:cubicBezTo>
                    <a:cubicBezTo>
                      <a:pt x="76239" y="28162"/>
                      <a:pt x="72227" y="18470"/>
                      <a:pt x="65087" y="11325"/>
                    </a:cubicBezTo>
                    <a:cubicBezTo>
                      <a:pt x="57946" y="4180"/>
                      <a:pt x="48261" y="166"/>
                      <a:pt x="38163" y="166"/>
                    </a:cubicBezTo>
                    <a:cubicBezTo>
                      <a:pt x="28065" y="166"/>
                      <a:pt x="18380" y="4180"/>
                      <a:pt x="11240" y="11325"/>
                    </a:cubicBezTo>
                    <a:cubicBezTo>
                      <a:pt x="4099" y="18470"/>
                      <a:pt x="87" y="28162"/>
                      <a:pt x="87" y="38266"/>
                    </a:cubicBezTo>
                    <a:cubicBezTo>
                      <a:pt x="87" y="48370"/>
                      <a:pt x="4099" y="58062"/>
                      <a:pt x="11240" y="65207"/>
                    </a:cubicBezTo>
                    <a:cubicBezTo>
                      <a:pt x="18380" y="72352"/>
                      <a:pt x="28065" y="76366"/>
                      <a:pt x="38163" y="7636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2" name="Freeform: Shape 531">
                <a:extLst>
                  <a:ext uri="{FF2B5EF4-FFF2-40B4-BE49-F238E27FC236}">
                    <a16:creationId xmlns:a16="http://schemas.microsoft.com/office/drawing/2014/main" id="{0CF5531A-4E70-B4AF-9C7F-5CF4963E2AE4}"/>
                  </a:ext>
                </a:extLst>
              </p:cNvPr>
              <p:cNvSpPr/>
              <p:nvPr/>
            </p:nvSpPr>
            <p:spPr>
              <a:xfrm>
                <a:off x="7386276" y="4386037"/>
                <a:ext cx="76151" cy="76200"/>
              </a:xfrm>
              <a:custGeom>
                <a:avLst/>
                <a:gdLst>
                  <a:gd name="connsiteX0" fmla="*/ 38174 w 76151"/>
                  <a:gd name="connsiteY0" fmla="*/ 76395 h 76200"/>
                  <a:gd name="connsiteX1" fmla="*/ 65098 w 76151"/>
                  <a:gd name="connsiteY1" fmla="*/ 65236 h 76200"/>
                  <a:gd name="connsiteX2" fmla="*/ 76250 w 76151"/>
                  <a:gd name="connsiteY2" fmla="*/ 38295 h 76200"/>
                  <a:gd name="connsiteX3" fmla="*/ 65098 w 76151"/>
                  <a:gd name="connsiteY3" fmla="*/ 11355 h 76200"/>
                  <a:gd name="connsiteX4" fmla="*/ 38174 w 76151"/>
                  <a:gd name="connsiteY4" fmla="*/ 195 h 76200"/>
                  <a:gd name="connsiteX5" fmla="*/ 11251 w 76151"/>
                  <a:gd name="connsiteY5" fmla="*/ 11355 h 76200"/>
                  <a:gd name="connsiteX6" fmla="*/ 99 w 76151"/>
                  <a:gd name="connsiteY6" fmla="*/ 38295 h 76200"/>
                  <a:gd name="connsiteX7" fmla="*/ 11251 w 76151"/>
                  <a:gd name="connsiteY7" fmla="*/ 65236 h 76200"/>
                  <a:gd name="connsiteX8" fmla="*/ 38174 w 76151"/>
                  <a:gd name="connsiteY8" fmla="*/ 7639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74" y="76395"/>
                    </a:moveTo>
                    <a:cubicBezTo>
                      <a:pt x="48272" y="76395"/>
                      <a:pt x="57958" y="72381"/>
                      <a:pt x="65098" y="65236"/>
                    </a:cubicBezTo>
                    <a:cubicBezTo>
                      <a:pt x="72238" y="58091"/>
                      <a:pt x="76250" y="48400"/>
                      <a:pt x="76250" y="38295"/>
                    </a:cubicBezTo>
                    <a:cubicBezTo>
                      <a:pt x="76250" y="28191"/>
                      <a:pt x="72238" y="18499"/>
                      <a:pt x="65098" y="11355"/>
                    </a:cubicBezTo>
                    <a:cubicBezTo>
                      <a:pt x="57958" y="4210"/>
                      <a:pt x="48272" y="195"/>
                      <a:pt x="38174" y="195"/>
                    </a:cubicBezTo>
                    <a:cubicBezTo>
                      <a:pt x="28077" y="195"/>
                      <a:pt x="18391" y="4210"/>
                      <a:pt x="11251" y="11355"/>
                    </a:cubicBezTo>
                    <a:cubicBezTo>
                      <a:pt x="4111" y="18499"/>
                      <a:pt x="99" y="28191"/>
                      <a:pt x="99" y="38295"/>
                    </a:cubicBezTo>
                    <a:cubicBezTo>
                      <a:pt x="99" y="48400"/>
                      <a:pt x="4111" y="58091"/>
                      <a:pt x="11251" y="65236"/>
                    </a:cubicBezTo>
                    <a:cubicBezTo>
                      <a:pt x="18391" y="72381"/>
                      <a:pt x="28077" y="76395"/>
                      <a:pt x="38174" y="7639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3" name="Freeform: Shape 532">
                <a:extLst>
                  <a:ext uri="{FF2B5EF4-FFF2-40B4-BE49-F238E27FC236}">
                    <a16:creationId xmlns:a16="http://schemas.microsoft.com/office/drawing/2014/main" id="{12C3C947-EBA2-0177-D357-9D9334120BEA}"/>
                  </a:ext>
                </a:extLst>
              </p:cNvPr>
              <p:cNvSpPr/>
              <p:nvPr/>
            </p:nvSpPr>
            <p:spPr>
              <a:xfrm>
                <a:off x="7528367" y="4447124"/>
                <a:ext cx="76151" cy="76200"/>
              </a:xfrm>
              <a:custGeom>
                <a:avLst/>
                <a:gdLst>
                  <a:gd name="connsiteX0" fmla="*/ 38185 w 76151"/>
                  <a:gd name="connsiteY0" fmla="*/ 76400 h 76200"/>
                  <a:gd name="connsiteX1" fmla="*/ 65109 w 76151"/>
                  <a:gd name="connsiteY1" fmla="*/ 65241 h 76200"/>
                  <a:gd name="connsiteX2" fmla="*/ 76261 w 76151"/>
                  <a:gd name="connsiteY2" fmla="*/ 38300 h 76200"/>
                  <a:gd name="connsiteX3" fmla="*/ 65109 w 76151"/>
                  <a:gd name="connsiteY3" fmla="*/ 11359 h 76200"/>
                  <a:gd name="connsiteX4" fmla="*/ 38185 w 76151"/>
                  <a:gd name="connsiteY4" fmla="*/ 200 h 76200"/>
                  <a:gd name="connsiteX5" fmla="*/ 11262 w 76151"/>
                  <a:gd name="connsiteY5" fmla="*/ 11359 h 76200"/>
                  <a:gd name="connsiteX6" fmla="*/ 110 w 76151"/>
                  <a:gd name="connsiteY6" fmla="*/ 38300 h 76200"/>
                  <a:gd name="connsiteX7" fmla="*/ 11262 w 76151"/>
                  <a:gd name="connsiteY7" fmla="*/ 65241 h 76200"/>
                  <a:gd name="connsiteX8" fmla="*/ 38185 w 76151"/>
                  <a:gd name="connsiteY8" fmla="*/ 764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85" y="76400"/>
                    </a:moveTo>
                    <a:cubicBezTo>
                      <a:pt x="48283" y="76400"/>
                      <a:pt x="57969" y="72386"/>
                      <a:pt x="65109" y="65241"/>
                    </a:cubicBezTo>
                    <a:cubicBezTo>
                      <a:pt x="72249" y="58096"/>
                      <a:pt x="76261" y="48404"/>
                      <a:pt x="76261" y="38300"/>
                    </a:cubicBezTo>
                    <a:cubicBezTo>
                      <a:pt x="76261" y="28196"/>
                      <a:pt x="72249" y="18504"/>
                      <a:pt x="65109" y="11359"/>
                    </a:cubicBezTo>
                    <a:cubicBezTo>
                      <a:pt x="57969" y="4215"/>
                      <a:pt x="48283" y="200"/>
                      <a:pt x="38185" y="200"/>
                    </a:cubicBezTo>
                    <a:cubicBezTo>
                      <a:pt x="28088" y="200"/>
                      <a:pt x="18402" y="4215"/>
                      <a:pt x="11262" y="11359"/>
                    </a:cubicBezTo>
                    <a:cubicBezTo>
                      <a:pt x="4122" y="18504"/>
                      <a:pt x="110" y="28196"/>
                      <a:pt x="110" y="38300"/>
                    </a:cubicBezTo>
                    <a:cubicBezTo>
                      <a:pt x="110" y="48404"/>
                      <a:pt x="4122" y="58096"/>
                      <a:pt x="11262" y="65241"/>
                    </a:cubicBezTo>
                    <a:cubicBezTo>
                      <a:pt x="18402" y="72386"/>
                      <a:pt x="28088" y="76400"/>
                      <a:pt x="38185" y="7640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4" name="Freeform: Shape 533">
                <a:extLst>
                  <a:ext uri="{FF2B5EF4-FFF2-40B4-BE49-F238E27FC236}">
                    <a16:creationId xmlns:a16="http://schemas.microsoft.com/office/drawing/2014/main" id="{9E4559CE-95CE-9533-C701-CA56D7918473}"/>
                  </a:ext>
                </a:extLst>
              </p:cNvPr>
              <p:cNvSpPr/>
              <p:nvPr/>
            </p:nvSpPr>
            <p:spPr>
              <a:xfrm>
                <a:off x="7670453" y="4604388"/>
                <a:ext cx="76151" cy="76200"/>
              </a:xfrm>
              <a:custGeom>
                <a:avLst/>
                <a:gdLst>
                  <a:gd name="connsiteX0" fmla="*/ 38197 w 76151"/>
                  <a:gd name="connsiteY0" fmla="*/ 76413 h 76200"/>
                  <a:gd name="connsiteX1" fmla="*/ 65120 w 76151"/>
                  <a:gd name="connsiteY1" fmla="*/ 65253 h 76200"/>
                  <a:gd name="connsiteX2" fmla="*/ 76272 w 76151"/>
                  <a:gd name="connsiteY2" fmla="*/ 38313 h 76200"/>
                  <a:gd name="connsiteX3" fmla="*/ 65120 w 76151"/>
                  <a:gd name="connsiteY3" fmla="*/ 11372 h 76200"/>
                  <a:gd name="connsiteX4" fmla="*/ 38197 w 76151"/>
                  <a:gd name="connsiteY4" fmla="*/ 213 h 76200"/>
                  <a:gd name="connsiteX5" fmla="*/ 11273 w 76151"/>
                  <a:gd name="connsiteY5" fmla="*/ 11372 h 76200"/>
                  <a:gd name="connsiteX6" fmla="*/ 121 w 76151"/>
                  <a:gd name="connsiteY6" fmla="*/ 38313 h 76200"/>
                  <a:gd name="connsiteX7" fmla="*/ 11273 w 76151"/>
                  <a:gd name="connsiteY7" fmla="*/ 65253 h 76200"/>
                  <a:gd name="connsiteX8" fmla="*/ 38197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7" y="76413"/>
                    </a:moveTo>
                    <a:cubicBezTo>
                      <a:pt x="48294" y="76413"/>
                      <a:pt x="57980" y="72398"/>
                      <a:pt x="65120" y="65253"/>
                    </a:cubicBezTo>
                    <a:cubicBezTo>
                      <a:pt x="72260" y="58109"/>
                      <a:pt x="76272" y="48417"/>
                      <a:pt x="76272" y="38313"/>
                    </a:cubicBezTo>
                    <a:cubicBezTo>
                      <a:pt x="76272" y="28208"/>
                      <a:pt x="72260" y="18517"/>
                      <a:pt x="65120" y="11372"/>
                    </a:cubicBezTo>
                    <a:cubicBezTo>
                      <a:pt x="57980" y="4227"/>
                      <a:pt x="48294" y="213"/>
                      <a:pt x="38197" y="213"/>
                    </a:cubicBezTo>
                    <a:cubicBezTo>
                      <a:pt x="28099" y="213"/>
                      <a:pt x="18413" y="4227"/>
                      <a:pt x="11273" y="11372"/>
                    </a:cubicBezTo>
                    <a:cubicBezTo>
                      <a:pt x="4133" y="18517"/>
                      <a:pt x="121" y="28208"/>
                      <a:pt x="121" y="38313"/>
                    </a:cubicBezTo>
                    <a:cubicBezTo>
                      <a:pt x="121" y="48417"/>
                      <a:pt x="4133" y="58109"/>
                      <a:pt x="11273" y="65253"/>
                    </a:cubicBezTo>
                    <a:cubicBezTo>
                      <a:pt x="18413" y="72398"/>
                      <a:pt x="28099" y="76413"/>
                      <a:pt x="38197"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5" name="Freeform: Shape 534">
                <a:extLst>
                  <a:ext uri="{FF2B5EF4-FFF2-40B4-BE49-F238E27FC236}">
                    <a16:creationId xmlns:a16="http://schemas.microsoft.com/office/drawing/2014/main" id="{C283A7DF-68D0-7BE3-486C-175A787F868A}"/>
                  </a:ext>
                </a:extLst>
              </p:cNvPr>
              <p:cNvSpPr/>
              <p:nvPr/>
            </p:nvSpPr>
            <p:spPr>
              <a:xfrm>
                <a:off x="7812538" y="4519679"/>
                <a:ext cx="76151" cy="76200"/>
              </a:xfrm>
              <a:custGeom>
                <a:avLst/>
                <a:gdLst>
                  <a:gd name="connsiteX0" fmla="*/ 38208 w 76151"/>
                  <a:gd name="connsiteY0" fmla="*/ 76406 h 76200"/>
                  <a:gd name="connsiteX1" fmla="*/ 65131 w 76151"/>
                  <a:gd name="connsiteY1" fmla="*/ 65247 h 76200"/>
                  <a:gd name="connsiteX2" fmla="*/ 76284 w 76151"/>
                  <a:gd name="connsiteY2" fmla="*/ 38306 h 76200"/>
                  <a:gd name="connsiteX3" fmla="*/ 65131 w 76151"/>
                  <a:gd name="connsiteY3" fmla="*/ 11365 h 76200"/>
                  <a:gd name="connsiteX4" fmla="*/ 38208 w 76151"/>
                  <a:gd name="connsiteY4" fmla="*/ 206 h 76200"/>
                  <a:gd name="connsiteX5" fmla="*/ 11284 w 76151"/>
                  <a:gd name="connsiteY5" fmla="*/ 11365 h 76200"/>
                  <a:gd name="connsiteX6" fmla="*/ 132 w 76151"/>
                  <a:gd name="connsiteY6" fmla="*/ 38306 h 76200"/>
                  <a:gd name="connsiteX7" fmla="*/ 11284 w 76151"/>
                  <a:gd name="connsiteY7" fmla="*/ 65247 h 76200"/>
                  <a:gd name="connsiteX8" fmla="*/ 38208 w 76151"/>
                  <a:gd name="connsiteY8" fmla="*/ 7640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08" y="76406"/>
                    </a:moveTo>
                    <a:cubicBezTo>
                      <a:pt x="48306" y="76406"/>
                      <a:pt x="57991" y="72392"/>
                      <a:pt x="65131" y="65247"/>
                    </a:cubicBezTo>
                    <a:cubicBezTo>
                      <a:pt x="72272" y="58102"/>
                      <a:pt x="76284" y="48410"/>
                      <a:pt x="76284" y="38306"/>
                    </a:cubicBezTo>
                    <a:cubicBezTo>
                      <a:pt x="76284" y="28202"/>
                      <a:pt x="72272" y="18510"/>
                      <a:pt x="65131" y="11365"/>
                    </a:cubicBezTo>
                    <a:cubicBezTo>
                      <a:pt x="57991" y="4220"/>
                      <a:pt x="48306" y="206"/>
                      <a:pt x="38208" y="206"/>
                    </a:cubicBezTo>
                    <a:cubicBezTo>
                      <a:pt x="28110" y="206"/>
                      <a:pt x="18425" y="4220"/>
                      <a:pt x="11284" y="11365"/>
                    </a:cubicBezTo>
                    <a:cubicBezTo>
                      <a:pt x="4144" y="18510"/>
                      <a:pt x="132" y="28202"/>
                      <a:pt x="132" y="38306"/>
                    </a:cubicBezTo>
                    <a:cubicBezTo>
                      <a:pt x="132" y="48410"/>
                      <a:pt x="4144" y="58102"/>
                      <a:pt x="11284" y="65247"/>
                    </a:cubicBezTo>
                    <a:cubicBezTo>
                      <a:pt x="18425" y="72392"/>
                      <a:pt x="28110" y="76406"/>
                      <a:pt x="38208" y="76406"/>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6" name="Freeform: Shape 535">
                <a:extLst>
                  <a:ext uri="{FF2B5EF4-FFF2-40B4-BE49-F238E27FC236}">
                    <a16:creationId xmlns:a16="http://schemas.microsoft.com/office/drawing/2014/main" id="{3D78002F-323D-461F-9629-B569EF1FAD0B}"/>
                  </a:ext>
                </a:extLst>
              </p:cNvPr>
              <p:cNvSpPr/>
              <p:nvPr/>
            </p:nvSpPr>
            <p:spPr>
              <a:xfrm>
                <a:off x="7954624" y="4564065"/>
                <a:ext cx="76151" cy="76200"/>
              </a:xfrm>
              <a:custGeom>
                <a:avLst/>
                <a:gdLst>
                  <a:gd name="connsiteX0" fmla="*/ 38219 w 76151"/>
                  <a:gd name="connsiteY0" fmla="*/ 76409 h 76200"/>
                  <a:gd name="connsiteX1" fmla="*/ 65143 w 76151"/>
                  <a:gd name="connsiteY1" fmla="*/ 65250 h 76200"/>
                  <a:gd name="connsiteX2" fmla="*/ 76295 w 76151"/>
                  <a:gd name="connsiteY2" fmla="*/ 38309 h 76200"/>
                  <a:gd name="connsiteX3" fmla="*/ 65143 w 76151"/>
                  <a:gd name="connsiteY3" fmla="*/ 11369 h 76200"/>
                  <a:gd name="connsiteX4" fmla="*/ 38219 w 76151"/>
                  <a:gd name="connsiteY4" fmla="*/ 209 h 76200"/>
                  <a:gd name="connsiteX5" fmla="*/ 11296 w 76151"/>
                  <a:gd name="connsiteY5" fmla="*/ 11369 h 76200"/>
                  <a:gd name="connsiteX6" fmla="*/ 143 w 76151"/>
                  <a:gd name="connsiteY6" fmla="*/ 38309 h 76200"/>
                  <a:gd name="connsiteX7" fmla="*/ 11296 w 76151"/>
                  <a:gd name="connsiteY7" fmla="*/ 65250 h 76200"/>
                  <a:gd name="connsiteX8" fmla="*/ 3821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19" y="76409"/>
                    </a:moveTo>
                    <a:cubicBezTo>
                      <a:pt x="48317" y="76409"/>
                      <a:pt x="58002" y="72395"/>
                      <a:pt x="65143" y="65250"/>
                    </a:cubicBezTo>
                    <a:cubicBezTo>
                      <a:pt x="72283" y="58105"/>
                      <a:pt x="76295" y="48414"/>
                      <a:pt x="76295" y="38309"/>
                    </a:cubicBezTo>
                    <a:cubicBezTo>
                      <a:pt x="76295" y="28205"/>
                      <a:pt x="72283" y="18513"/>
                      <a:pt x="65143" y="11369"/>
                    </a:cubicBezTo>
                    <a:cubicBezTo>
                      <a:pt x="58002" y="4224"/>
                      <a:pt x="48317" y="209"/>
                      <a:pt x="38219" y="209"/>
                    </a:cubicBezTo>
                    <a:cubicBezTo>
                      <a:pt x="28121" y="209"/>
                      <a:pt x="18436" y="4224"/>
                      <a:pt x="11296" y="11369"/>
                    </a:cubicBezTo>
                    <a:cubicBezTo>
                      <a:pt x="4155" y="18513"/>
                      <a:pt x="143" y="28205"/>
                      <a:pt x="143" y="38309"/>
                    </a:cubicBezTo>
                    <a:cubicBezTo>
                      <a:pt x="143" y="48414"/>
                      <a:pt x="4155" y="58105"/>
                      <a:pt x="11296" y="65250"/>
                    </a:cubicBezTo>
                    <a:cubicBezTo>
                      <a:pt x="18436" y="72395"/>
                      <a:pt x="28121" y="76409"/>
                      <a:pt x="3821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7" name="Freeform: Shape 536">
                <a:extLst>
                  <a:ext uri="{FF2B5EF4-FFF2-40B4-BE49-F238E27FC236}">
                    <a16:creationId xmlns:a16="http://schemas.microsoft.com/office/drawing/2014/main" id="{B011D60D-7371-DF69-AF44-F6A14838A343}"/>
                  </a:ext>
                </a:extLst>
              </p:cNvPr>
              <p:cNvSpPr/>
              <p:nvPr/>
            </p:nvSpPr>
            <p:spPr>
              <a:xfrm>
                <a:off x="8096709" y="4699168"/>
                <a:ext cx="76151" cy="76200"/>
              </a:xfrm>
              <a:custGeom>
                <a:avLst/>
                <a:gdLst>
                  <a:gd name="connsiteX0" fmla="*/ 38230 w 76151"/>
                  <a:gd name="connsiteY0" fmla="*/ 76420 h 76200"/>
                  <a:gd name="connsiteX1" fmla="*/ 65154 w 76151"/>
                  <a:gd name="connsiteY1" fmla="*/ 65261 h 76200"/>
                  <a:gd name="connsiteX2" fmla="*/ 76306 w 76151"/>
                  <a:gd name="connsiteY2" fmla="*/ 38320 h 76200"/>
                  <a:gd name="connsiteX3" fmla="*/ 65154 w 76151"/>
                  <a:gd name="connsiteY3" fmla="*/ 11379 h 76200"/>
                  <a:gd name="connsiteX4" fmla="*/ 38230 w 76151"/>
                  <a:gd name="connsiteY4" fmla="*/ 220 h 76200"/>
                  <a:gd name="connsiteX5" fmla="*/ 11307 w 76151"/>
                  <a:gd name="connsiteY5" fmla="*/ 11379 h 76200"/>
                  <a:gd name="connsiteX6" fmla="*/ 155 w 76151"/>
                  <a:gd name="connsiteY6" fmla="*/ 38320 h 76200"/>
                  <a:gd name="connsiteX7" fmla="*/ 11307 w 76151"/>
                  <a:gd name="connsiteY7" fmla="*/ 65261 h 76200"/>
                  <a:gd name="connsiteX8" fmla="*/ 38230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30" y="76420"/>
                    </a:moveTo>
                    <a:cubicBezTo>
                      <a:pt x="48328" y="76420"/>
                      <a:pt x="58014" y="72406"/>
                      <a:pt x="65154" y="65261"/>
                    </a:cubicBezTo>
                    <a:cubicBezTo>
                      <a:pt x="72294" y="58116"/>
                      <a:pt x="76306" y="48424"/>
                      <a:pt x="76306" y="38320"/>
                    </a:cubicBezTo>
                    <a:cubicBezTo>
                      <a:pt x="76306" y="28216"/>
                      <a:pt x="72294" y="18524"/>
                      <a:pt x="65154" y="11379"/>
                    </a:cubicBezTo>
                    <a:cubicBezTo>
                      <a:pt x="58014" y="4235"/>
                      <a:pt x="48328" y="220"/>
                      <a:pt x="38230" y="220"/>
                    </a:cubicBezTo>
                    <a:cubicBezTo>
                      <a:pt x="28132" y="220"/>
                      <a:pt x="18447" y="4235"/>
                      <a:pt x="11307" y="11379"/>
                    </a:cubicBezTo>
                    <a:cubicBezTo>
                      <a:pt x="4167" y="18524"/>
                      <a:pt x="155" y="28216"/>
                      <a:pt x="155" y="38320"/>
                    </a:cubicBezTo>
                    <a:cubicBezTo>
                      <a:pt x="155" y="48424"/>
                      <a:pt x="4167" y="58116"/>
                      <a:pt x="11307" y="65261"/>
                    </a:cubicBezTo>
                    <a:cubicBezTo>
                      <a:pt x="18447" y="72406"/>
                      <a:pt x="28132" y="76420"/>
                      <a:pt x="38230"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8" name="Freeform: Shape 537">
                <a:extLst>
                  <a:ext uri="{FF2B5EF4-FFF2-40B4-BE49-F238E27FC236}">
                    <a16:creationId xmlns:a16="http://schemas.microsoft.com/office/drawing/2014/main" id="{800AA8FE-801B-9575-D598-A5CEA6914271}"/>
                  </a:ext>
                </a:extLst>
              </p:cNvPr>
              <p:cNvSpPr/>
              <p:nvPr/>
            </p:nvSpPr>
            <p:spPr>
              <a:xfrm>
                <a:off x="8238795" y="4559404"/>
                <a:ext cx="76151" cy="76200"/>
              </a:xfrm>
              <a:custGeom>
                <a:avLst/>
                <a:gdLst>
                  <a:gd name="connsiteX0" fmla="*/ 38241 w 76151"/>
                  <a:gd name="connsiteY0" fmla="*/ 76409 h 76200"/>
                  <a:gd name="connsiteX1" fmla="*/ 65165 w 76151"/>
                  <a:gd name="connsiteY1" fmla="*/ 65250 h 76200"/>
                  <a:gd name="connsiteX2" fmla="*/ 76317 w 76151"/>
                  <a:gd name="connsiteY2" fmla="*/ 38309 h 76200"/>
                  <a:gd name="connsiteX3" fmla="*/ 65165 w 76151"/>
                  <a:gd name="connsiteY3" fmla="*/ 11368 h 76200"/>
                  <a:gd name="connsiteX4" fmla="*/ 38241 w 76151"/>
                  <a:gd name="connsiteY4" fmla="*/ 209 h 76200"/>
                  <a:gd name="connsiteX5" fmla="*/ 11318 w 76151"/>
                  <a:gd name="connsiteY5" fmla="*/ 11368 h 76200"/>
                  <a:gd name="connsiteX6" fmla="*/ 166 w 76151"/>
                  <a:gd name="connsiteY6" fmla="*/ 38309 h 76200"/>
                  <a:gd name="connsiteX7" fmla="*/ 11318 w 76151"/>
                  <a:gd name="connsiteY7" fmla="*/ 65250 h 76200"/>
                  <a:gd name="connsiteX8" fmla="*/ 38241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41" y="76409"/>
                    </a:moveTo>
                    <a:cubicBezTo>
                      <a:pt x="48339" y="76409"/>
                      <a:pt x="58025" y="72395"/>
                      <a:pt x="65165" y="65250"/>
                    </a:cubicBezTo>
                    <a:cubicBezTo>
                      <a:pt x="72305" y="58105"/>
                      <a:pt x="76317" y="48413"/>
                      <a:pt x="76317" y="38309"/>
                    </a:cubicBezTo>
                    <a:cubicBezTo>
                      <a:pt x="76317" y="28205"/>
                      <a:pt x="72305" y="18513"/>
                      <a:pt x="65165" y="11368"/>
                    </a:cubicBezTo>
                    <a:cubicBezTo>
                      <a:pt x="58025" y="4224"/>
                      <a:pt x="48339" y="209"/>
                      <a:pt x="38241" y="209"/>
                    </a:cubicBezTo>
                    <a:cubicBezTo>
                      <a:pt x="28144" y="209"/>
                      <a:pt x="18458" y="4224"/>
                      <a:pt x="11318" y="11368"/>
                    </a:cubicBezTo>
                    <a:cubicBezTo>
                      <a:pt x="4178" y="18513"/>
                      <a:pt x="166" y="28205"/>
                      <a:pt x="166" y="38309"/>
                    </a:cubicBezTo>
                    <a:cubicBezTo>
                      <a:pt x="166" y="48413"/>
                      <a:pt x="4178" y="58105"/>
                      <a:pt x="11318" y="65250"/>
                    </a:cubicBezTo>
                    <a:cubicBezTo>
                      <a:pt x="18458" y="72395"/>
                      <a:pt x="28144" y="76409"/>
                      <a:pt x="38241"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39" name="Freeform: Shape 538">
                <a:extLst>
                  <a:ext uri="{FF2B5EF4-FFF2-40B4-BE49-F238E27FC236}">
                    <a16:creationId xmlns:a16="http://schemas.microsoft.com/office/drawing/2014/main" id="{C780FD45-A28D-621D-08C7-4417E2C2E3B2}"/>
                  </a:ext>
                </a:extLst>
              </p:cNvPr>
              <p:cNvSpPr/>
              <p:nvPr/>
            </p:nvSpPr>
            <p:spPr>
              <a:xfrm>
                <a:off x="8380880" y="4722383"/>
                <a:ext cx="76151" cy="76200"/>
              </a:xfrm>
              <a:custGeom>
                <a:avLst/>
                <a:gdLst>
                  <a:gd name="connsiteX0" fmla="*/ 38253 w 76151"/>
                  <a:gd name="connsiteY0" fmla="*/ 76422 h 76200"/>
                  <a:gd name="connsiteX1" fmla="*/ 65176 w 76151"/>
                  <a:gd name="connsiteY1" fmla="*/ 65263 h 76200"/>
                  <a:gd name="connsiteX2" fmla="*/ 76328 w 76151"/>
                  <a:gd name="connsiteY2" fmla="*/ 38322 h 76200"/>
                  <a:gd name="connsiteX3" fmla="*/ 65176 w 76151"/>
                  <a:gd name="connsiteY3" fmla="*/ 11381 h 76200"/>
                  <a:gd name="connsiteX4" fmla="*/ 38253 w 76151"/>
                  <a:gd name="connsiteY4" fmla="*/ 222 h 76200"/>
                  <a:gd name="connsiteX5" fmla="*/ 11329 w 76151"/>
                  <a:gd name="connsiteY5" fmla="*/ 11381 h 76200"/>
                  <a:gd name="connsiteX6" fmla="*/ 177 w 76151"/>
                  <a:gd name="connsiteY6" fmla="*/ 38322 h 76200"/>
                  <a:gd name="connsiteX7" fmla="*/ 11329 w 76151"/>
                  <a:gd name="connsiteY7" fmla="*/ 65263 h 76200"/>
                  <a:gd name="connsiteX8" fmla="*/ 38253 w 76151"/>
                  <a:gd name="connsiteY8" fmla="*/ 7642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53" y="76422"/>
                    </a:moveTo>
                    <a:cubicBezTo>
                      <a:pt x="48350" y="76422"/>
                      <a:pt x="58036" y="72407"/>
                      <a:pt x="65176" y="65263"/>
                    </a:cubicBezTo>
                    <a:cubicBezTo>
                      <a:pt x="72316" y="58118"/>
                      <a:pt x="76328" y="48426"/>
                      <a:pt x="76328" y="38322"/>
                    </a:cubicBezTo>
                    <a:cubicBezTo>
                      <a:pt x="76328" y="28218"/>
                      <a:pt x="72316" y="18526"/>
                      <a:pt x="65176" y="11381"/>
                    </a:cubicBezTo>
                    <a:cubicBezTo>
                      <a:pt x="58036" y="4236"/>
                      <a:pt x="48350" y="222"/>
                      <a:pt x="38253" y="222"/>
                    </a:cubicBezTo>
                    <a:cubicBezTo>
                      <a:pt x="28155" y="222"/>
                      <a:pt x="18469" y="4236"/>
                      <a:pt x="11329" y="11381"/>
                    </a:cubicBezTo>
                    <a:cubicBezTo>
                      <a:pt x="4189" y="18526"/>
                      <a:pt x="177" y="28218"/>
                      <a:pt x="177" y="38322"/>
                    </a:cubicBezTo>
                    <a:cubicBezTo>
                      <a:pt x="177" y="48426"/>
                      <a:pt x="4189" y="58118"/>
                      <a:pt x="11329" y="65263"/>
                    </a:cubicBezTo>
                    <a:cubicBezTo>
                      <a:pt x="18469" y="72407"/>
                      <a:pt x="28155" y="76422"/>
                      <a:pt x="38253" y="76422"/>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0" name="Freeform: Shape 539">
                <a:extLst>
                  <a:ext uri="{FF2B5EF4-FFF2-40B4-BE49-F238E27FC236}">
                    <a16:creationId xmlns:a16="http://schemas.microsoft.com/office/drawing/2014/main" id="{300E2DEE-F65A-148E-A4BD-1ABF74F1A5DB}"/>
                  </a:ext>
                </a:extLst>
              </p:cNvPr>
              <p:cNvSpPr/>
              <p:nvPr/>
            </p:nvSpPr>
            <p:spPr>
              <a:xfrm>
                <a:off x="8522966" y="4815411"/>
                <a:ext cx="76151" cy="76200"/>
              </a:xfrm>
              <a:custGeom>
                <a:avLst/>
                <a:gdLst>
                  <a:gd name="connsiteX0" fmla="*/ 38264 w 76151"/>
                  <a:gd name="connsiteY0" fmla="*/ 76429 h 76200"/>
                  <a:gd name="connsiteX1" fmla="*/ 65187 w 76151"/>
                  <a:gd name="connsiteY1" fmla="*/ 65270 h 76200"/>
                  <a:gd name="connsiteX2" fmla="*/ 76340 w 76151"/>
                  <a:gd name="connsiteY2" fmla="*/ 38329 h 76200"/>
                  <a:gd name="connsiteX3" fmla="*/ 65187 w 76151"/>
                  <a:gd name="connsiteY3" fmla="*/ 11388 h 76200"/>
                  <a:gd name="connsiteX4" fmla="*/ 38264 w 76151"/>
                  <a:gd name="connsiteY4" fmla="*/ 229 h 76200"/>
                  <a:gd name="connsiteX5" fmla="*/ 11340 w 76151"/>
                  <a:gd name="connsiteY5" fmla="*/ 11388 h 76200"/>
                  <a:gd name="connsiteX6" fmla="*/ 188 w 76151"/>
                  <a:gd name="connsiteY6" fmla="*/ 38329 h 76200"/>
                  <a:gd name="connsiteX7" fmla="*/ 11340 w 76151"/>
                  <a:gd name="connsiteY7" fmla="*/ 65270 h 76200"/>
                  <a:gd name="connsiteX8" fmla="*/ 38264 w 76151"/>
                  <a:gd name="connsiteY8" fmla="*/ 764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4" y="76429"/>
                    </a:moveTo>
                    <a:cubicBezTo>
                      <a:pt x="48362" y="76429"/>
                      <a:pt x="58047" y="72415"/>
                      <a:pt x="65187" y="65270"/>
                    </a:cubicBezTo>
                    <a:cubicBezTo>
                      <a:pt x="72328" y="58125"/>
                      <a:pt x="76340" y="48433"/>
                      <a:pt x="76340" y="38329"/>
                    </a:cubicBezTo>
                    <a:cubicBezTo>
                      <a:pt x="76340" y="28225"/>
                      <a:pt x="72328" y="18533"/>
                      <a:pt x="65187" y="11388"/>
                    </a:cubicBezTo>
                    <a:cubicBezTo>
                      <a:pt x="58047" y="4244"/>
                      <a:pt x="48362" y="229"/>
                      <a:pt x="38264" y="229"/>
                    </a:cubicBezTo>
                    <a:cubicBezTo>
                      <a:pt x="28166" y="229"/>
                      <a:pt x="18481" y="4244"/>
                      <a:pt x="11340" y="11388"/>
                    </a:cubicBezTo>
                    <a:cubicBezTo>
                      <a:pt x="4200" y="18533"/>
                      <a:pt x="188" y="28225"/>
                      <a:pt x="188" y="38329"/>
                    </a:cubicBezTo>
                    <a:cubicBezTo>
                      <a:pt x="188" y="48433"/>
                      <a:pt x="4200" y="58125"/>
                      <a:pt x="11340" y="65270"/>
                    </a:cubicBezTo>
                    <a:cubicBezTo>
                      <a:pt x="18481" y="72415"/>
                      <a:pt x="28166" y="76429"/>
                      <a:pt x="38264" y="7642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1" name="Freeform: Shape 540">
                <a:extLst>
                  <a:ext uri="{FF2B5EF4-FFF2-40B4-BE49-F238E27FC236}">
                    <a16:creationId xmlns:a16="http://schemas.microsoft.com/office/drawing/2014/main" id="{BF1DD898-811D-4F2F-EF48-D5809D47846F}"/>
                  </a:ext>
                </a:extLst>
              </p:cNvPr>
              <p:cNvSpPr/>
              <p:nvPr/>
            </p:nvSpPr>
            <p:spPr>
              <a:xfrm>
                <a:off x="8665052" y="4741040"/>
                <a:ext cx="76151" cy="76200"/>
              </a:xfrm>
              <a:custGeom>
                <a:avLst/>
                <a:gdLst>
                  <a:gd name="connsiteX0" fmla="*/ 38275 w 76151"/>
                  <a:gd name="connsiteY0" fmla="*/ 76423 h 76200"/>
                  <a:gd name="connsiteX1" fmla="*/ 65199 w 76151"/>
                  <a:gd name="connsiteY1" fmla="*/ 65264 h 76200"/>
                  <a:gd name="connsiteX2" fmla="*/ 76351 w 76151"/>
                  <a:gd name="connsiteY2" fmla="*/ 38323 h 76200"/>
                  <a:gd name="connsiteX3" fmla="*/ 65199 w 76151"/>
                  <a:gd name="connsiteY3" fmla="*/ 11383 h 76200"/>
                  <a:gd name="connsiteX4" fmla="*/ 38275 w 76151"/>
                  <a:gd name="connsiteY4" fmla="*/ 223 h 76200"/>
                  <a:gd name="connsiteX5" fmla="*/ 11352 w 76151"/>
                  <a:gd name="connsiteY5" fmla="*/ 11383 h 76200"/>
                  <a:gd name="connsiteX6" fmla="*/ 199 w 76151"/>
                  <a:gd name="connsiteY6" fmla="*/ 38323 h 76200"/>
                  <a:gd name="connsiteX7" fmla="*/ 11352 w 76151"/>
                  <a:gd name="connsiteY7" fmla="*/ 65264 h 76200"/>
                  <a:gd name="connsiteX8" fmla="*/ 3827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75" y="76423"/>
                    </a:moveTo>
                    <a:cubicBezTo>
                      <a:pt x="48373" y="76423"/>
                      <a:pt x="58058" y="72409"/>
                      <a:pt x="65199" y="65264"/>
                    </a:cubicBezTo>
                    <a:cubicBezTo>
                      <a:pt x="72339" y="58119"/>
                      <a:pt x="76351" y="48428"/>
                      <a:pt x="76351" y="38323"/>
                    </a:cubicBezTo>
                    <a:cubicBezTo>
                      <a:pt x="76351" y="28219"/>
                      <a:pt x="72339" y="18527"/>
                      <a:pt x="65199" y="11383"/>
                    </a:cubicBezTo>
                    <a:cubicBezTo>
                      <a:pt x="58058" y="4238"/>
                      <a:pt x="48373" y="223"/>
                      <a:pt x="38275" y="223"/>
                    </a:cubicBezTo>
                    <a:cubicBezTo>
                      <a:pt x="28177" y="223"/>
                      <a:pt x="18492" y="4238"/>
                      <a:pt x="11352" y="11383"/>
                    </a:cubicBezTo>
                    <a:cubicBezTo>
                      <a:pt x="4211" y="18527"/>
                      <a:pt x="199" y="28219"/>
                      <a:pt x="199" y="38323"/>
                    </a:cubicBezTo>
                    <a:cubicBezTo>
                      <a:pt x="199" y="48428"/>
                      <a:pt x="4211" y="58119"/>
                      <a:pt x="11352" y="65264"/>
                    </a:cubicBezTo>
                    <a:cubicBezTo>
                      <a:pt x="18492" y="72409"/>
                      <a:pt x="28177" y="76423"/>
                      <a:pt x="38275" y="7642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2" name="Freeform: Shape 541">
                <a:extLst>
                  <a:ext uri="{FF2B5EF4-FFF2-40B4-BE49-F238E27FC236}">
                    <a16:creationId xmlns:a16="http://schemas.microsoft.com/office/drawing/2014/main" id="{57D74716-AA06-1596-DEC6-088ED7F72071}"/>
                  </a:ext>
                </a:extLst>
              </p:cNvPr>
              <p:cNvSpPr/>
              <p:nvPr/>
            </p:nvSpPr>
            <p:spPr>
              <a:xfrm>
                <a:off x="8807125" y="4698812"/>
                <a:ext cx="76151" cy="76200"/>
              </a:xfrm>
              <a:custGeom>
                <a:avLst/>
                <a:gdLst>
                  <a:gd name="connsiteX0" fmla="*/ 38286 w 76151"/>
                  <a:gd name="connsiteY0" fmla="*/ 76420 h 76200"/>
                  <a:gd name="connsiteX1" fmla="*/ 65210 w 76151"/>
                  <a:gd name="connsiteY1" fmla="*/ 65261 h 76200"/>
                  <a:gd name="connsiteX2" fmla="*/ 76362 w 76151"/>
                  <a:gd name="connsiteY2" fmla="*/ 38320 h 76200"/>
                  <a:gd name="connsiteX3" fmla="*/ 65210 w 76151"/>
                  <a:gd name="connsiteY3" fmla="*/ 11379 h 76200"/>
                  <a:gd name="connsiteX4" fmla="*/ 38286 w 76151"/>
                  <a:gd name="connsiteY4" fmla="*/ 220 h 76200"/>
                  <a:gd name="connsiteX5" fmla="*/ 11363 w 76151"/>
                  <a:gd name="connsiteY5" fmla="*/ 11379 h 76200"/>
                  <a:gd name="connsiteX6" fmla="*/ 211 w 76151"/>
                  <a:gd name="connsiteY6" fmla="*/ 38320 h 76200"/>
                  <a:gd name="connsiteX7" fmla="*/ 11363 w 76151"/>
                  <a:gd name="connsiteY7" fmla="*/ 65261 h 76200"/>
                  <a:gd name="connsiteX8" fmla="*/ 38286 w 76151"/>
                  <a:gd name="connsiteY8" fmla="*/ 7642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86" y="76420"/>
                    </a:moveTo>
                    <a:cubicBezTo>
                      <a:pt x="48384" y="76420"/>
                      <a:pt x="58070" y="72406"/>
                      <a:pt x="65210" y="65261"/>
                    </a:cubicBezTo>
                    <a:cubicBezTo>
                      <a:pt x="72350" y="58116"/>
                      <a:pt x="76362" y="48424"/>
                      <a:pt x="76362" y="38320"/>
                    </a:cubicBezTo>
                    <a:cubicBezTo>
                      <a:pt x="76362" y="28216"/>
                      <a:pt x="72350" y="18524"/>
                      <a:pt x="65210" y="11379"/>
                    </a:cubicBezTo>
                    <a:cubicBezTo>
                      <a:pt x="58070" y="4235"/>
                      <a:pt x="48384" y="220"/>
                      <a:pt x="38286" y="220"/>
                    </a:cubicBezTo>
                    <a:cubicBezTo>
                      <a:pt x="28188" y="220"/>
                      <a:pt x="18503" y="4235"/>
                      <a:pt x="11363" y="11379"/>
                    </a:cubicBezTo>
                    <a:cubicBezTo>
                      <a:pt x="4223" y="18524"/>
                      <a:pt x="211" y="28216"/>
                      <a:pt x="211" y="38320"/>
                    </a:cubicBezTo>
                    <a:cubicBezTo>
                      <a:pt x="211" y="48424"/>
                      <a:pt x="4223" y="58116"/>
                      <a:pt x="11363" y="65261"/>
                    </a:cubicBezTo>
                    <a:cubicBezTo>
                      <a:pt x="18503" y="72406"/>
                      <a:pt x="28188" y="76420"/>
                      <a:pt x="38286" y="76420"/>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3" name="Freeform: Shape 542">
                <a:extLst>
                  <a:ext uri="{FF2B5EF4-FFF2-40B4-BE49-F238E27FC236}">
                    <a16:creationId xmlns:a16="http://schemas.microsoft.com/office/drawing/2014/main" id="{95B30D1B-59E9-AC26-ECCC-E12AB5E2455E}"/>
                  </a:ext>
                </a:extLst>
              </p:cNvPr>
              <p:cNvSpPr/>
              <p:nvPr/>
            </p:nvSpPr>
            <p:spPr>
              <a:xfrm>
                <a:off x="8949210" y="4747491"/>
                <a:ext cx="76151" cy="76200"/>
              </a:xfrm>
              <a:custGeom>
                <a:avLst/>
                <a:gdLst>
                  <a:gd name="connsiteX0" fmla="*/ 38297 w 76151"/>
                  <a:gd name="connsiteY0" fmla="*/ 76424 h 76200"/>
                  <a:gd name="connsiteX1" fmla="*/ 65221 w 76151"/>
                  <a:gd name="connsiteY1" fmla="*/ 65265 h 76200"/>
                  <a:gd name="connsiteX2" fmla="*/ 76373 w 76151"/>
                  <a:gd name="connsiteY2" fmla="*/ 38324 h 76200"/>
                  <a:gd name="connsiteX3" fmla="*/ 65221 w 76151"/>
                  <a:gd name="connsiteY3" fmla="*/ 11383 h 76200"/>
                  <a:gd name="connsiteX4" fmla="*/ 38297 w 76151"/>
                  <a:gd name="connsiteY4" fmla="*/ 224 h 76200"/>
                  <a:gd name="connsiteX5" fmla="*/ 11374 w 76151"/>
                  <a:gd name="connsiteY5" fmla="*/ 11383 h 76200"/>
                  <a:gd name="connsiteX6" fmla="*/ 222 w 76151"/>
                  <a:gd name="connsiteY6" fmla="*/ 38324 h 76200"/>
                  <a:gd name="connsiteX7" fmla="*/ 11374 w 76151"/>
                  <a:gd name="connsiteY7" fmla="*/ 65265 h 76200"/>
                  <a:gd name="connsiteX8" fmla="*/ 38297 w 76151"/>
                  <a:gd name="connsiteY8" fmla="*/ 7642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7" y="76424"/>
                    </a:moveTo>
                    <a:cubicBezTo>
                      <a:pt x="48395" y="76424"/>
                      <a:pt x="58081" y="72409"/>
                      <a:pt x="65221" y="65265"/>
                    </a:cubicBezTo>
                    <a:cubicBezTo>
                      <a:pt x="72361" y="58120"/>
                      <a:pt x="76373" y="48428"/>
                      <a:pt x="76373" y="38324"/>
                    </a:cubicBezTo>
                    <a:cubicBezTo>
                      <a:pt x="76373" y="28220"/>
                      <a:pt x="72361" y="18528"/>
                      <a:pt x="65221" y="11383"/>
                    </a:cubicBezTo>
                    <a:cubicBezTo>
                      <a:pt x="58081" y="4238"/>
                      <a:pt x="48395" y="224"/>
                      <a:pt x="38297" y="224"/>
                    </a:cubicBezTo>
                    <a:cubicBezTo>
                      <a:pt x="28200" y="224"/>
                      <a:pt x="18514" y="4238"/>
                      <a:pt x="11374" y="11383"/>
                    </a:cubicBezTo>
                    <a:cubicBezTo>
                      <a:pt x="4234" y="18528"/>
                      <a:pt x="222" y="28220"/>
                      <a:pt x="222" y="38324"/>
                    </a:cubicBezTo>
                    <a:cubicBezTo>
                      <a:pt x="222" y="48428"/>
                      <a:pt x="4234" y="58120"/>
                      <a:pt x="11374" y="65265"/>
                    </a:cubicBezTo>
                    <a:cubicBezTo>
                      <a:pt x="18514" y="72409"/>
                      <a:pt x="28200" y="76424"/>
                      <a:pt x="38297" y="76424"/>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4" name="Freeform: Shape 543">
                <a:extLst>
                  <a:ext uri="{FF2B5EF4-FFF2-40B4-BE49-F238E27FC236}">
                    <a16:creationId xmlns:a16="http://schemas.microsoft.com/office/drawing/2014/main" id="{73C0B3C0-998A-1E90-F0DB-5C74B5F471D2}"/>
                  </a:ext>
                </a:extLst>
              </p:cNvPr>
              <p:cNvSpPr/>
              <p:nvPr/>
            </p:nvSpPr>
            <p:spPr>
              <a:xfrm>
                <a:off x="9091296" y="4563049"/>
                <a:ext cx="76151" cy="76200"/>
              </a:xfrm>
              <a:custGeom>
                <a:avLst/>
                <a:gdLst>
                  <a:gd name="connsiteX0" fmla="*/ 38309 w 76151"/>
                  <a:gd name="connsiteY0" fmla="*/ 76409 h 76200"/>
                  <a:gd name="connsiteX1" fmla="*/ 65232 w 76151"/>
                  <a:gd name="connsiteY1" fmla="*/ 65250 h 76200"/>
                  <a:gd name="connsiteX2" fmla="*/ 76384 w 76151"/>
                  <a:gd name="connsiteY2" fmla="*/ 38309 h 76200"/>
                  <a:gd name="connsiteX3" fmla="*/ 65232 w 76151"/>
                  <a:gd name="connsiteY3" fmla="*/ 11369 h 76200"/>
                  <a:gd name="connsiteX4" fmla="*/ 38309 w 76151"/>
                  <a:gd name="connsiteY4" fmla="*/ 209 h 76200"/>
                  <a:gd name="connsiteX5" fmla="*/ 11385 w 76151"/>
                  <a:gd name="connsiteY5" fmla="*/ 11369 h 76200"/>
                  <a:gd name="connsiteX6" fmla="*/ 233 w 76151"/>
                  <a:gd name="connsiteY6" fmla="*/ 38309 h 76200"/>
                  <a:gd name="connsiteX7" fmla="*/ 11385 w 76151"/>
                  <a:gd name="connsiteY7" fmla="*/ 65250 h 76200"/>
                  <a:gd name="connsiteX8" fmla="*/ 38309 w 76151"/>
                  <a:gd name="connsiteY8" fmla="*/ 7640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09" y="76409"/>
                    </a:moveTo>
                    <a:cubicBezTo>
                      <a:pt x="48406" y="76409"/>
                      <a:pt x="58092" y="72395"/>
                      <a:pt x="65232" y="65250"/>
                    </a:cubicBezTo>
                    <a:cubicBezTo>
                      <a:pt x="72372" y="58105"/>
                      <a:pt x="76384" y="48414"/>
                      <a:pt x="76384" y="38309"/>
                    </a:cubicBezTo>
                    <a:cubicBezTo>
                      <a:pt x="76384" y="28205"/>
                      <a:pt x="72372" y="18513"/>
                      <a:pt x="65232" y="11369"/>
                    </a:cubicBezTo>
                    <a:cubicBezTo>
                      <a:pt x="58092" y="4224"/>
                      <a:pt x="48406" y="209"/>
                      <a:pt x="38309" y="209"/>
                    </a:cubicBezTo>
                    <a:cubicBezTo>
                      <a:pt x="28211" y="209"/>
                      <a:pt x="18525" y="4224"/>
                      <a:pt x="11385" y="11369"/>
                    </a:cubicBezTo>
                    <a:cubicBezTo>
                      <a:pt x="4245" y="18513"/>
                      <a:pt x="233" y="28205"/>
                      <a:pt x="233" y="38309"/>
                    </a:cubicBezTo>
                    <a:cubicBezTo>
                      <a:pt x="233" y="48414"/>
                      <a:pt x="4245" y="58105"/>
                      <a:pt x="11385" y="65250"/>
                    </a:cubicBezTo>
                    <a:cubicBezTo>
                      <a:pt x="18525" y="72395"/>
                      <a:pt x="28211" y="76409"/>
                      <a:pt x="38309" y="7640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5" name="Freeform: Shape 544">
                <a:extLst>
                  <a:ext uri="{FF2B5EF4-FFF2-40B4-BE49-F238E27FC236}">
                    <a16:creationId xmlns:a16="http://schemas.microsoft.com/office/drawing/2014/main" id="{8162A5B8-D5A3-3613-CF8F-81572694BE98}"/>
                  </a:ext>
                </a:extLst>
              </p:cNvPr>
              <p:cNvSpPr/>
              <p:nvPr/>
            </p:nvSpPr>
            <p:spPr>
              <a:xfrm>
                <a:off x="9233381" y="4670809"/>
                <a:ext cx="76151" cy="76200"/>
              </a:xfrm>
              <a:custGeom>
                <a:avLst/>
                <a:gdLst>
                  <a:gd name="connsiteX0" fmla="*/ 38320 w 76151"/>
                  <a:gd name="connsiteY0" fmla="*/ 76418 h 76200"/>
                  <a:gd name="connsiteX1" fmla="*/ 65243 w 76151"/>
                  <a:gd name="connsiteY1" fmla="*/ 65259 h 76200"/>
                  <a:gd name="connsiteX2" fmla="*/ 76395 w 76151"/>
                  <a:gd name="connsiteY2" fmla="*/ 38318 h 76200"/>
                  <a:gd name="connsiteX3" fmla="*/ 65243 w 76151"/>
                  <a:gd name="connsiteY3" fmla="*/ 11377 h 76200"/>
                  <a:gd name="connsiteX4" fmla="*/ 38320 w 76151"/>
                  <a:gd name="connsiteY4" fmla="*/ 218 h 76200"/>
                  <a:gd name="connsiteX5" fmla="*/ 11396 w 76151"/>
                  <a:gd name="connsiteY5" fmla="*/ 11377 h 76200"/>
                  <a:gd name="connsiteX6" fmla="*/ 244 w 76151"/>
                  <a:gd name="connsiteY6" fmla="*/ 38318 h 76200"/>
                  <a:gd name="connsiteX7" fmla="*/ 11396 w 76151"/>
                  <a:gd name="connsiteY7" fmla="*/ 65259 h 76200"/>
                  <a:gd name="connsiteX8" fmla="*/ 38320 w 76151"/>
                  <a:gd name="connsiteY8" fmla="*/ 7641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20" y="76418"/>
                    </a:moveTo>
                    <a:cubicBezTo>
                      <a:pt x="48418" y="76418"/>
                      <a:pt x="58103" y="72403"/>
                      <a:pt x="65243" y="65259"/>
                    </a:cubicBezTo>
                    <a:cubicBezTo>
                      <a:pt x="72384" y="58114"/>
                      <a:pt x="76395" y="48422"/>
                      <a:pt x="76395" y="38318"/>
                    </a:cubicBezTo>
                    <a:cubicBezTo>
                      <a:pt x="76395" y="28214"/>
                      <a:pt x="72384" y="18522"/>
                      <a:pt x="65243" y="11377"/>
                    </a:cubicBezTo>
                    <a:cubicBezTo>
                      <a:pt x="58103" y="4232"/>
                      <a:pt x="48418" y="218"/>
                      <a:pt x="38320" y="218"/>
                    </a:cubicBezTo>
                    <a:cubicBezTo>
                      <a:pt x="28222" y="218"/>
                      <a:pt x="18536" y="4232"/>
                      <a:pt x="11396" y="11377"/>
                    </a:cubicBezTo>
                    <a:cubicBezTo>
                      <a:pt x="4256" y="18522"/>
                      <a:pt x="244" y="28214"/>
                      <a:pt x="244" y="38318"/>
                    </a:cubicBezTo>
                    <a:cubicBezTo>
                      <a:pt x="244" y="48422"/>
                      <a:pt x="4256" y="58114"/>
                      <a:pt x="11396" y="65259"/>
                    </a:cubicBezTo>
                    <a:cubicBezTo>
                      <a:pt x="18536" y="72403"/>
                      <a:pt x="28222" y="76418"/>
                      <a:pt x="38320" y="7641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6" name="Freeform: Shape 545">
                <a:extLst>
                  <a:ext uri="{FF2B5EF4-FFF2-40B4-BE49-F238E27FC236}">
                    <a16:creationId xmlns:a16="http://schemas.microsoft.com/office/drawing/2014/main" id="{169FFB70-21F6-B0F8-302D-F939C59C1E7C}"/>
                  </a:ext>
                </a:extLst>
              </p:cNvPr>
              <p:cNvSpPr/>
              <p:nvPr/>
            </p:nvSpPr>
            <p:spPr>
              <a:xfrm>
                <a:off x="9375467" y="4606636"/>
                <a:ext cx="76151" cy="76200"/>
              </a:xfrm>
              <a:custGeom>
                <a:avLst/>
                <a:gdLst>
                  <a:gd name="connsiteX0" fmla="*/ 38331 w 76151"/>
                  <a:gd name="connsiteY0" fmla="*/ 76413 h 76200"/>
                  <a:gd name="connsiteX1" fmla="*/ 65255 w 76151"/>
                  <a:gd name="connsiteY1" fmla="*/ 65254 h 76200"/>
                  <a:gd name="connsiteX2" fmla="*/ 76407 w 76151"/>
                  <a:gd name="connsiteY2" fmla="*/ 38313 h 76200"/>
                  <a:gd name="connsiteX3" fmla="*/ 65255 w 76151"/>
                  <a:gd name="connsiteY3" fmla="*/ 11372 h 76200"/>
                  <a:gd name="connsiteX4" fmla="*/ 38331 w 76151"/>
                  <a:gd name="connsiteY4" fmla="*/ 213 h 76200"/>
                  <a:gd name="connsiteX5" fmla="*/ 11407 w 76151"/>
                  <a:gd name="connsiteY5" fmla="*/ 11372 h 76200"/>
                  <a:gd name="connsiteX6" fmla="*/ 255 w 76151"/>
                  <a:gd name="connsiteY6" fmla="*/ 38313 h 76200"/>
                  <a:gd name="connsiteX7" fmla="*/ 11407 w 76151"/>
                  <a:gd name="connsiteY7" fmla="*/ 65254 h 76200"/>
                  <a:gd name="connsiteX8" fmla="*/ 38331 w 76151"/>
                  <a:gd name="connsiteY8" fmla="*/ 7641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1" y="76413"/>
                    </a:moveTo>
                    <a:cubicBezTo>
                      <a:pt x="48429" y="76413"/>
                      <a:pt x="58114" y="72398"/>
                      <a:pt x="65255" y="65254"/>
                    </a:cubicBezTo>
                    <a:cubicBezTo>
                      <a:pt x="72395" y="58109"/>
                      <a:pt x="76407" y="48417"/>
                      <a:pt x="76407" y="38313"/>
                    </a:cubicBezTo>
                    <a:cubicBezTo>
                      <a:pt x="76407" y="28209"/>
                      <a:pt x="72395" y="18517"/>
                      <a:pt x="65255" y="11372"/>
                    </a:cubicBezTo>
                    <a:cubicBezTo>
                      <a:pt x="58114" y="4227"/>
                      <a:pt x="48429" y="213"/>
                      <a:pt x="38331" y="213"/>
                    </a:cubicBezTo>
                    <a:cubicBezTo>
                      <a:pt x="28233" y="213"/>
                      <a:pt x="18548" y="4227"/>
                      <a:pt x="11407" y="11372"/>
                    </a:cubicBezTo>
                    <a:cubicBezTo>
                      <a:pt x="4267" y="18517"/>
                      <a:pt x="255" y="28209"/>
                      <a:pt x="255" y="38313"/>
                    </a:cubicBezTo>
                    <a:cubicBezTo>
                      <a:pt x="255" y="48417"/>
                      <a:pt x="4267" y="58109"/>
                      <a:pt x="11407" y="65254"/>
                    </a:cubicBezTo>
                    <a:cubicBezTo>
                      <a:pt x="18548" y="72398"/>
                      <a:pt x="28233" y="76413"/>
                      <a:pt x="38331" y="7641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7" name="Freeform: Shape 546">
                <a:extLst>
                  <a:ext uri="{FF2B5EF4-FFF2-40B4-BE49-F238E27FC236}">
                    <a16:creationId xmlns:a16="http://schemas.microsoft.com/office/drawing/2014/main" id="{5F310829-F66B-8ED1-3A31-8BDB33E8149F}"/>
                  </a:ext>
                </a:extLst>
              </p:cNvPr>
              <p:cNvSpPr/>
              <p:nvPr/>
            </p:nvSpPr>
            <p:spPr>
              <a:xfrm>
                <a:off x="9517553" y="4633560"/>
                <a:ext cx="76151" cy="76200"/>
              </a:xfrm>
              <a:custGeom>
                <a:avLst/>
                <a:gdLst>
                  <a:gd name="connsiteX0" fmla="*/ 38342 w 76151"/>
                  <a:gd name="connsiteY0" fmla="*/ 76415 h 76200"/>
                  <a:gd name="connsiteX1" fmla="*/ 65266 w 76151"/>
                  <a:gd name="connsiteY1" fmla="*/ 65256 h 76200"/>
                  <a:gd name="connsiteX2" fmla="*/ 76418 w 76151"/>
                  <a:gd name="connsiteY2" fmla="*/ 38315 h 76200"/>
                  <a:gd name="connsiteX3" fmla="*/ 65266 w 76151"/>
                  <a:gd name="connsiteY3" fmla="*/ 11374 h 76200"/>
                  <a:gd name="connsiteX4" fmla="*/ 38342 w 76151"/>
                  <a:gd name="connsiteY4" fmla="*/ 215 h 76200"/>
                  <a:gd name="connsiteX5" fmla="*/ 11419 w 76151"/>
                  <a:gd name="connsiteY5" fmla="*/ 11374 h 76200"/>
                  <a:gd name="connsiteX6" fmla="*/ 267 w 76151"/>
                  <a:gd name="connsiteY6" fmla="*/ 38315 h 76200"/>
                  <a:gd name="connsiteX7" fmla="*/ 11419 w 76151"/>
                  <a:gd name="connsiteY7" fmla="*/ 65256 h 76200"/>
                  <a:gd name="connsiteX8" fmla="*/ 38342 w 76151"/>
                  <a:gd name="connsiteY8" fmla="*/ 7641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42" y="76415"/>
                    </a:moveTo>
                    <a:cubicBezTo>
                      <a:pt x="48440" y="76415"/>
                      <a:pt x="58126" y="72400"/>
                      <a:pt x="65266" y="65256"/>
                    </a:cubicBezTo>
                    <a:cubicBezTo>
                      <a:pt x="72406" y="58111"/>
                      <a:pt x="76418" y="48419"/>
                      <a:pt x="76418" y="38315"/>
                    </a:cubicBezTo>
                    <a:cubicBezTo>
                      <a:pt x="76418" y="28211"/>
                      <a:pt x="72406" y="18519"/>
                      <a:pt x="65266" y="11374"/>
                    </a:cubicBezTo>
                    <a:cubicBezTo>
                      <a:pt x="58126" y="4229"/>
                      <a:pt x="48440" y="215"/>
                      <a:pt x="38342" y="215"/>
                    </a:cubicBezTo>
                    <a:cubicBezTo>
                      <a:pt x="28244" y="215"/>
                      <a:pt x="18559" y="4229"/>
                      <a:pt x="11419" y="11374"/>
                    </a:cubicBezTo>
                    <a:cubicBezTo>
                      <a:pt x="4278" y="18519"/>
                      <a:pt x="267" y="28211"/>
                      <a:pt x="267" y="38315"/>
                    </a:cubicBezTo>
                    <a:cubicBezTo>
                      <a:pt x="267" y="48419"/>
                      <a:pt x="4278" y="58111"/>
                      <a:pt x="11419" y="65256"/>
                    </a:cubicBezTo>
                    <a:cubicBezTo>
                      <a:pt x="18559" y="72400"/>
                      <a:pt x="28244" y="76415"/>
                      <a:pt x="38342" y="7641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8" name="Freeform: Shape 547">
                <a:extLst>
                  <a:ext uri="{FF2B5EF4-FFF2-40B4-BE49-F238E27FC236}">
                    <a16:creationId xmlns:a16="http://schemas.microsoft.com/office/drawing/2014/main" id="{C5FFEB25-9027-8CB0-0307-E5A49AC8B3E1}"/>
                  </a:ext>
                </a:extLst>
              </p:cNvPr>
              <p:cNvSpPr/>
              <p:nvPr/>
            </p:nvSpPr>
            <p:spPr>
              <a:xfrm>
                <a:off x="9659638" y="4864535"/>
                <a:ext cx="76151" cy="76200"/>
              </a:xfrm>
              <a:custGeom>
                <a:avLst/>
                <a:gdLst>
                  <a:gd name="connsiteX0" fmla="*/ 38353 w 76151"/>
                  <a:gd name="connsiteY0" fmla="*/ 76433 h 76200"/>
                  <a:gd name="connsiteX1" fmla="*/ 65277 w 76151"/>
                  <a:gd name="connsiteY1" fmla="*/ 65274 h 76200"/>
                  <a:gd name="connsiteX2" fmla="*/ 76429 w 76151"/>
                  <a:gd name="connsiteY2" fmla="*/ 38333 h 76200"/>
                  <a:gd name="connsiteX3" fmla="*/ 65277 w 76151"/>
                  <a:gd name="connsiteY3" fmla="*/ 11392 h 76200"/>
                  <a:gd name="connsiteX4" fmla="*/ 38353 w 76151"/>
                  <a:gd name="connsiteY4" fmla="*/ 233 h 76200"/>
                  <a:gd name="connsiteX5" fmla="*/ 11430 w 76151"/>
                  <a:gd name="connsiteY5" fmla="*/ 11392 h 76200"/>
                  <a:gd name="connsiteX6" fmla="*/ 278 w 76151"/>
                  <a:gd name="connsiteY6" fmla="*/ 38333 h 76200"/>
                  <a:gd name="connsiteX7" fmla="*/ 11430 w 76151"/>
                  <a:gd name="connsiteY7" fmla="*/ 65274 h 76200"/>
                  <a:gd name="connsiteX8" fmla="*/ 38353 w 76151"/>
                  <a:gd name="connsiteY8" fmla="*/ 764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3" y="76433"/>
                    </a:moveTo>
                    <a:cubicBezTo>
                      <a:pt x="48451" y="76433"/>
                      <a:pt x="58137" y="72419"/>
                      <a:pt x="65277" y="65274"/>
                    </a:cubicBezTo>
                    <a:cubicBezTo>
                      <a:pt x="72417" y="58129"/>
                      <a:pt x="76429" y="48437"/>
                      <a:pt x="76429" y="38333"/>
                    </a:cubicBezTo>
                    <a:cubicBezTo>
                      <a:pt x="76429" y="28229"/>
                      <a:pt x="72417" y="18537"/>
                      <a:pt x="65277" y="11392"/>
                    </a:cubicBezTo>
                    <a:cubicBezTo>
                      <a:pt x="58137" y="4248"/>
                      <a:pt x="48451" y="233"/>
                      <a:pt x="38353" y="233"/>
                    </a:cubicBezTo>
                    <a:cubicBezTo>
                      <a:pt x="28256" y="233"/>
                      <a:pt x="18570" y="4248"/>
                      <a:pt x="11430" y="11392"/>
                    </a:cubicBezTo>
                    <a:cubicBezTo>
                      <a:pt x="4290" y="18537"/>
                      <a:pt x="278" y="28229"/>
                      <a:pt x="278" y="38333"/>
                    </a:cubicBezTo>
                    <a:cubicBezTo>
                      <a:pt x="278" y="48437"/>
                      <a:pt x="4290" y="58129"/>
                      <a:pt x="11430" y="65274"/>
                    </a:cubicBezTo>
                    <a:cubicBezTo>
                      <a:pt x="18570" y="72419"/>
                      <a:pt x="28256" y="76433"/>
                      <a:pt x="38353" y="76433"/>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49" name="Freeform: Shape 548">
                <a:extLst>
                  <a:ext uri="{FF2B5EF4-FFF2-40B4-BE49-F238E27FC236}">
                    <a16:creationId xmlns:a16="http://schemas.microsoft.com/office/drawing/2014/main" id="{27D4C88F-AA9B-767F-BC88-7FDED9DECAA7}"/>
                  </a:ext>
                </a:extLst>
              </p:cNvPr>
              <p:cNvSpPr/>
              <p:nvPr/>
            </p:nvSpPr>
            <p:spPr>
              <a:xfrm>
                <a:off x="9801724" y="4767011"/>
                <a:ext cx="76151" cy="76200"/>
              </a:xfrm>
              <a:custGeom>
                <a:avLst/>
                <a:gdLst>
                  <a:gd name="connsiteX0" fmla="*/ 38365 w 76151"/>
                  <a:gd name="connsiteY0" fmla="*/ 76425 h 76200"/>
                  <a:gd name="connsiteX1" fmla="*/ 65288 w 76151"/>
                  <a:gd name="connsiteY1" fmla="*/ 65266 h 76200"/>
                  <a:gd name="connsiteX2" fmla="*/ 76440 w 76151"/>
                  <a:gd name="connsiteY2" fmla="*/ 38325 h 76200"/>
                  <a:gd name="connsiteX3" fmla="*/ 65288 w 76151"/>
                  <a:gd name="connsiteY3" fmla="*/ 11385 h 76200"/>
                  <a:gd name="connsiteX4" fmla="*/ 38365 w 76151"/>
                  <a:gd name="connsiteY4" fmla="*/ 225 h 76200"/>
                  <a:gd name="connsiteX5" fmla="*/ 11441 w 76151"/>
                  <a:gd name="connsiteY5" fmla="*/ 11385 h 76200"/>
                  <a:gd name="connsiteX6" fmla="*/ 289 w 76151"/>
                  <a:gd name="connsiteY6" fmla="*/ 38325 h 76200"/>
                  <a:gd name="connsiteX7" fmla="*/ 11441 w 76151"/>
                  <a:gd name="connsiteY7" fmla="*/ 65266 h 76200"/>
                  <a:gd name="connsiteX8" fmla="*/ 38365 w 76151"/>
                  <a:gd name="connsiteY8" fmla="*/ 7642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65" y="76425"/>
                    </a:moveTo>
                    <a:cubicBezTo>
                      <a:pt x="48462" y="76425"/>
                      <a:pt x="58148" y="72411"/>
                      <a:pt x="65288" y="65266"/>
                    </a:cubicBezTo>
                    <a:cubicBezTo>
                      <a:pt x="72428" y="58121"/>
                      <a:pt x="76440" y="48430"/>
                      <a:pt x="76440" y="38325"/>
                    </a:cubicBezTo>
                    <a:cubicBezTo>
                      <a:pt x="76440" y="28221"/>
                      <a:pt x="72428" y="18529"/>
                      <a:pt x="65288" y="11385"/>
                    </a:cubicBezTo>
                    <a:cubicBezTo>
                      <a:pt x="58148" y="4240"/>
                      <a:pt x="48462" y="225"/>
                      <a:pt x="38365" y="225"/>
                    </a:cubicBezTo>
                    <a:cubicBezTo>
                      <a:pt x="28267" y="225"/>
                      <a:pt x="18581" y="4240"/>
                      <a:pt x="11441" y="11385"/>
                    </a:cubicBezTo>
                    <a:cubicBezTo>
                      <a:pt x="4301" y="18529"/>
                      <a:pt x="289" y="28221"/>
                      <a:pt x="289" y="38325"/>
                    </a:cubicBezTo>
                    <a:cubicBezTo>
                      <a:pt x="289" y="48430"/>
                      <a:pt x="4301" y="58121"/>
                      <a:pt x="11441" y="65266"/>
                    </a:cubicBezTo>
                    <a:cubicBezTo>
                      <a:pt x="18581" y="72411"/>
                      <a:pt x="28267" y="76425"/>
                      <a:pt x="38365" y="76425"/>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0" name="Freeform: Shape 549">
                <a:extLst>
                  <a:ext uri="{FF2B5EF4-FFF2-40B4-BE49-F238E27FC236}">
                    <a16:creationId xmlns:a16="http://schemas.microsoft.com/office/drawing/2014/main" id="{64D3ED0A-9D37-52BC-8D24-03B5327763E9}"/>
                  </a:ext>
                </a:extLst>
              </p:cNvPr>
              <p:cNvSpPr/>
              <p:nvPr/>
            </p:nvSpPr>
            <p:spPr>
              <a:xfrm>
                <a:off x="9943809" y="4943579"/>
                <a:ext cx="76151" cy="76200"/>
              </a:xfrm>
              <a:custGeom>
                <a:avLst/>
                <a:gdLst>
                  <a:gd name="connsiteX0" fmla="*/ 38376 w 76151"/>
                  <a:gd name="connsiteY0" fmla="*/ 76439 h 76200"/>
                  <a:gd name="connsiteX1" fmla="*/ 65299 w 76151"/>
                  <a:gd name="connsiteY1" fmla="*/ 65280 h 76200"/>
                  <a:gd name="connsiteX2" fmla="*/ 76451 w 76151"/>
                  <a:gd name="connsiteY2" fmla="*/ 38339 h 76200"/>
                  <a:gd name="connsiteX3" fmla="*/ 65299 w 76151"/>
                  <a:gd name="connsiteY3" fmla="*/ 11399 h 76200"/>
                  <a:gd name="connsiteX4" fmla="*/ 38376 w 76151"/>
                  <a:gd name="connsiteY4" fmla="*/ 239 h 76200"/>
                  <a:gd name="connsiteX5" fmla="*/ 11452 w 76151"/>
                  <a:gd name="connsiteY5" fmla="*/ 11399 h 76200"/>
                  <a:gd name="connsiteX6" fmla="*/ 300 w 76151"/>
                  <a:gd name="connsiteY6" fmla="*/ 38339 h 76200"/>
                  <a:gd name="connsiteX7" fmla="*/ 11452 w 76151"/>
                  <a:gd name="connsiteY7" fmla="*/ 65280 h 76200"/>
                  <a:gd name="connsiteX8" fmla="*/ 38376 w 76151"/>
                  <a:gd name="connsiteY8" fmla="*/ 7643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6" y="76439"/>
                    </a:moveTo>
                    <a:cubicBezTo>
                      <a:pt x="48474" y="76439"/>
                      <a:pt x="58159" y="72425"/>
                      <a:pt x="65299" y="65280"/>
                    </a:cubicBezTo>
                    <a:cubicBezTo>
                      <a:pt x="72440" y="58135"/>
                      <a:pt x="76451" y="48444"/>
                      <a:pt x="76451" y="38339"/>
                    </a:cubicBezTo>
                    <a:cubicBezTo>
                      <a:pt x="76451" y="28235"/>
                      <a:pt x="72440" y="18543"/>
                      <a:pt x="65299" y="11399"/>
                    </a:cubicBezTo>
                    <a:cubicBezTo>
                      <a:pt x="58159" y="4254"/>
                      <a:pt x="48474" y="239"/>
                      <a:pt x="38376" y="239"/>
                    </a:cubicBezTo>
                    <a:cubicBezTo>
                      <a:pt x="28278" y="239"/>
                      <a:pt x="18592" y="4254"/>
                      <a:pt x="11452" y="11399"/>
                    </a:cubicBezTo>
                    <a:cubicBezTo>
                      <a:pt x="4312" y="18543"/>
                      <a:pt x="300" y="28235"/>
                      <a:pt x="300" y="38339"/>
                    </a:cubicBezTo>
                    <a:cubicBezTo>
                      <a:pt x="300" y="48444"/>
                      <a:pt x="4312" y="58135"/>
                      <a:pt x="11452" y="65280"/>
                    </a:cubicBezTo>
                    <a:cubicBezTo>
                      <a:pt x="18592" y="72425"/>
                      <a:pt x="28278" y="76439"/>
                      <a:pt x="38376" y="76439"/>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1" name="Freeform: Shape 550">
                <a:extLst>
                  <a:ext uri="{FF2B5EF4-FFF2-40B4-BE49-F238E27FC236}">
                    <a16:creationId xmlns:a16="http://schemas.microsoft.com/office/drawing/2014/main" id="{D989158E-ACE8-C593-AA18-580D2AE01354}"/>
                  </a:ext>
                </a:extLst>
              </p:cNvPr>
              <p:cNvSpPr/>
              <p:nvPr/>
            </p:nvSpPr>
            <p:spPr>
              <a:xfrm>
                <a:off x="10085895" y="4787776"/>
                <a:ext cx="76151" cy="76200"/>
              </a:xfrm>
              <a:custGeom>
                <a:avLst/>
                <a:gdLst>
                  <a:gd name="connsiteX0" fmla="*/ 38387 w 76151"/>
                  <a:gd name="connsiteY0" fmla="*/ 76427 h 76200"/>
                  <a:gd name="connsiteX1" fmla="*/ 65311 w 76151"/>
                  <a:gd name="connsiteY1" fmla="*/ 65268 h 76200"/>
                  <a:gd name="connsiteX2" fmla="*/ 76463 w 76151"/>
                  <a:gd name="connsiteY2" fmla="*/ 38327 h 76200"/>
                  <a:gd name="connsiteX3" fmla="*/ 65311 w 76151"/>
                  <a:gd name="connsiteY3" fmla="*/ 11386 h 76200"/>
                  <a:gd name="connsiteX4" fmla="*/ 38387 w 76151"/>
                  <a:gd name="connsiteY4" fmla="*/ 227 h 76200"/>
                  <a:gd name="connsiteX5" fmla="*/ 11463 w 76151"/>
                  <a:gd name="connsiteY5" fmla="*/ 11386 h 76200"/>
                  <a:gd name="connsiteX6" fmla="*/ 311 w 76151"/>
                  <a:gd name="connsiteY6" fmla="*/ 38327 h 76200"/>
                  <a:gd name="connsiteX7" fmla="*/ 11463 w 76151"/>
                  <a:gd name="connsiteY7" fmla="*/ 65268 h 76200"/>
                  <a:gd name="connsiteX8" fmla="*/ 38387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87" y="76427"/>
                    </a:moveTo>
                    <a:cubicBezTo>
                      <a:pt x="48485" y="76427"/>
                      <a:pt x="58170" y="72413"/>
                      <a:pt x="65311" y="65268"/>
                    </a:cubicBezTo>
                    <a:cubicBezTo>
                      <a:pt x="72451" y="58123"/>
                      <a:pt x="76463" y="48431"/>
                      <a:pt x="76463" y="38327"/>
                    </a:cubicBezTo>
                    <a:cubicBezTo>
                      <a:pt x="76463" y="28223"/>
                      <a:pt x="72451" y="18531"/>
                      <a:pt x="65311" y="11386"/>
                    </a:cubicBezTo>
                    <a:cubicBezTo>
                      <a:pt x="58170" y="4242"/>
                      <a:pt x="48485" y="227"/>
                      <a:pt x="38387" y="227"/>
                    </a:cubicBezTo>
                    <a:cubicBezTo>
                      <a:pt x="28289" y="227"/>
                      <a:pt x="18604" y="4242"/>
                      <a:pt x="11463" y="11386"/>
                    </a:cubicBezTo>
                    <a:cubicBezTo>
                      <a:pt x="4323" y="18531"/>
                      <a:pt x="311" y="28223"/>
                      <a:pt x="311" y="38327"/>
                    </a:cubicBezTo>
                    <a:cubicBezTo>
                      <a:pt x="311" y="48431"/>
                      <a:pt x="4323" y="58123"/>
                      <a:pt x="11463" y="65268"/>
                    </a:cubicBezTo>
                    <a:cubicBezTo>
                      <a:pt x="18604" y="72413"/>
                      <a:pt x="28289" y="76427"/>
                      <a:pt x="38387"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2" name="Freeform: Shape 551">
                <a:extLst>
                  <a:ext uri="{FF2B5EF4-FFF2-40B4-BE49-F238E27FC236}">
                    <a16:creationId xmlns:a16="http://schemas.microsoft.com/office/drawing/2014/main" id="{F2F3D790-4F36-6C34-C059-07A53CE6A9DF}"/>
                  </a:ext>
                </a:extLst>
              </p:cNvPr>
              <p:cNvSpPr/>
              <p:nvPr/>
            </p:nvSpPr>
            <p:spPr>
              <a:xfrm>
                <a:off x="10227981" y="4655937"/>
                <a:ext cx="76151" cy="76200"/>
              </a:xfrm>
              <a:custGeom>
                <a:avLst/>
                <a:gdLst>
                  <a:gd name="connsiteX0" fmla="*/ 38398 w 76151"/>
                  <a:gd name="connsiteY0" fmla="*/ 76417 h 76200"/>
                  <a:gd name="connsiteX1" fmla="*/ 65322 w 76151"/>
                  <a:gd name="connsiteY1" fmla="*/ 65257 h 76200"/>
                  <a:gd name="connsiteX2" fmla="*/ 76474 w 76151"/>
                  <a:gd name="connsiteY2" fmla="*/ 38317 h 76200"/>
                  <a:gd name="connsiteX3" fmla="*/ 65322 w 76151"/>
                  <a:gd name="connsiteY3" fmla="*/ 11376 h 76200"/>
                  <a:gd name="connsiteX4" fmla="*/ 38398 w 76151"/>
                  <a:gd name="connsiteY4" fmla="*/ 217 h 76200"/>
                  <a:gd name="connsiteX5" fmla="*/ 11475 w 76151"/>
                  <a:gd name="connsiteY5" fmla="*/ 11376 h 76200"/>
                  <a:gd name="connsiteX6" fmla="*/ 323 w 76151"/>
                  <a:gd name="connsiteY6" fmla="*/ 38317 h 76200"/>
                  <a:gd name="connsiteX7" fmla="*/ 11475 w 76151"/>
                  <a:gd name="connsiteY7" fmla="*/ 65257 h 76200"/>
                  <a:gd name="connsiteX8" fmla="*/ 38398 w 76151"/>
                  <a:gd name="connsiteY8" fmla="*/ 7641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98" y="76417"/>
                    </a:moveTo>
                    <a:cubicBezTo>
                      <a:pt x="48496" y="76417"/>
                      <a:pt x="58182" y="72402"/>
                      <a:pt x="65322" y="65257"/>
                    </a:cubicBezTo>
                    <a:cubicBezTo>
                      <a:pt x="72462" y="58113"/>
                      <a:pt x="76474" y="48421"/>
                      <a:pt x="76474" y="38317"/>
                    </a:cubicBezTo>
                    <a:cubicBezTo>
                      <a:pt x="76474" y="28212"/>
                      <a:pt x="72462" y="18521"/>
                      <a:pt x="65322" y="11376"/>
                    </a:cubicBezTo>
                    <a:cubicBezTo>
                      <a:pt x="58182" y="4231"/>
                      <a:pt x="48496" y="217"/>
                      <a:pt x="38398" y="217"/>
                    </a:cubicBezTo>
                    <a:cubicBezTo>
                      <a:pt x="28300" y="217"/>
                      <a:pt x="18615" y="4231"/>
                      <a:pt x="11475" y="11376"/>
                    </a:cubicBezTo>
                    <a:cubicBezTo>
                      <a:pt x="4334" y="18521"/>
                      <a:pt x="323" y="28212"/>
                      <a:pt x="323" y="38317"/>
                    </a:cubicBezTo>
                    <a:cubicBezTo>
                      <a:pt x="323" y="48421"/>
                      <a:pt x="4334" y="58113"/>
                      <a:pt x="11475" y="65257"/>
                    </a:cubicBezTo>
                    <a:cubicBezTo>
                      <a:pt x="18615" y="72402"/>
                      <a:pt x="28300" y="76417"/>
                      <a:pt x="38398" y="7641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3" name="Freeform: Shape 552">
                <a:extLst>
                  <a:ext uri="{FF2B5EF4-FFF2-40B4-BE49-F238E27FC236}">
                    <a16:creationId xmlns:a16="http://schemas.microsoft.com/office/drawing/2014/main" id="{880CC390-E7DE-3111-5E3B-DB9D5FD1B37C}"/>
                  </a:ext>
                </a:extLst>
              </p:cNvPr>
              <p:cNvSpPr/>
              <p:nvPr/>
            </p:nvSpPr>
            <p:spPr>
              <a:xfrm>
                <a:off x="10370066" y="4802851"/>
                <a:ext cx="76151" cy="76200"/>
              </a:xfrm>
              <a:custGeom>
                <a:avLst/>
                <a:gdLst>
                  <a:gd name="connsiteX0" fmla="*/ 38409 w 76151"/>
                  <a:gd name="connsiteY0" fmla="*/ 76428 h 76200"/>
                  <a:gd name="connsiteX1" fmla="*/ 65333 w 76151"/>
                  <a:gd name="connsiteY1" fmla="*/ 65269 h 76200"/>
                  <a:gd name="connsiteX2" fmla="*/ 76485 w 76151"/>
                  <a:gd name="connsiteY2" fmla="*/ 38328 h 76200"/>
                  <a:gd name="connsiteX3" fmla="*/ 65333 w 76151"/>
                  <a:gd name="connsiteY3" fmla="*/ 11387 h 76200"/>
                  <a:gd name="connsiteX4" fmla="*/ 38409 w 76151"/>
                  <a:gd name="connsiteY4" fmla="*/ 228 h 76200"/>
                  <a:gd name="connsiteX5" fmla="*/ 11486 w 76151"/>
                  <a:gd name="connsiteY5" fmla="*/ 11387 h 76200"/>
                  <a:gd name="connsiteX6" fmla="*/ 334 w 76151"/>
                  <a:gd name="connsiteY6" fmla="*/ 38328 h 76200"/>
                  <a:gd name="connsiteX7" fmla="*/ 11486 w 76151"/>
                  <a:gd name="connsiteY7" fmla="*/ 65269 h 76200"/>
                  <a:gd name="connsiteX8" fmla="*/ 38409 w 76151"/>
                  <a:gd name="connsiteY8" fmla="*/ 764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9" y="76428"/>
                    </a:moveTo>
                    <a:cubicBezTo>
                      <a:pt x="48507" y="76428"/>
                      <a:pt x="58193" y="72414"/>
                      <a:pt x="65333" y="65269"/>
                    </a:cubicBezTo>
                    <a:cubicBezTo>
                      <a:pt x="72473" y="58124"/>
                      <a:pt x="76485" y="48432"/>
                      <a:pt x="76485" y="38328"/>
                    </a:cubicBezTo>
                    <a:cubicBezTo>
                      <a:pt x="76485" y="28224"/>
                      <a:pt x="72473" y="18532"/>
                      <a:pt x="65333" y="11387"/>
                    </a:cubicBezTo>
                    <a:cubicBezTo>
                      <a:pt x="58193" y="4243"/>
                      <a:pt x="48507" y="228"/>
                      <a:pt x="38409" y="228"/>
                    </a:cubicBezTo>
                    <a:cubicBezTo>
                      <a:pt x="28312" y="228"/>
                      <a:pt x="18626" y="4243"/>
                      <a:pt x="11486" y="11387"/>
                    </a:cubicBezTo>
                    <a:cubicBezTo>
                      <a:pt x="4346" y="18532"/>
                      <a:pt x="334" y="28224"/>
                      <a:pt x="334" y="38328"/>
                    </a:cubicBezTo>
                    <a:cubicBezTo>
                      <a:pt x="334" y="48432"/>
                      <a:pt x="4346" y="58124"/>
                      <a:pt x="11486" y="65269"/>
                    </a:cubicBezTo>
                    <a:cubicBezTo>
                      <a:pt x="18626" y="72414"/>
                      <a:pt x="28312" y="76428"/>
                      <a:pt x="38409" y="76428"/>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4" name="Freeform: Shape 553">
                <a:extLst>
                  <a:ext uri="{FF2B5EF4-FFF2-40B4-BE49-F238E27FC236}">
                    <a16:creationId xmlns:a16="http://schemas.microsoft.com/office/drawing/2014/main" id="{026A36B3-0E10-EDC8-7558-3921BC6BB725}"/>
                  </a:ext>
                </a:extLst>
              </p:cNvPr>
              <p:cNvSpPr/>
              <p:nvPr/>
            </p:nvSpPr>
            <p:spPr>
              <a:xfrm>
                <a:off x="10512152" y="4787458"/>
                <a:ext cx="76151" cy="76200"/>
              </a:xfrm>
              <a:custGeom>
                <a:avLst/>
                <a:gdLst>
                  <a:gd name="connsiteX0" fmla="*/ 38421 w 76151"/>
                  <a:gd name="connsiteY0" fmla="*/ 76427 h 76200"/>
                  <a:gd name="connsiteX1" fmla="*/ 65344 w 76151"/>
                  <a:gd name="connsiteY1" fmla="*/ 65268 h 76200"/>
                  <a:gd name="connsiteX2" fmla="*/ 76496 w 76151"/>
                  <a:gd name="connsiteY2" fmla="*/ 38327 h 76200"/>
                  <a:gd name="connsiteX3" fmla="*/ 65344 w 76151"/>
                  <a:gd name="connsiteY3" fmla="*/ 11386 h 76200"/>
                  <a:gd name="connsiteX4" fmla="*/ 38421 w 76151"/>
                  <a:gd name="connsiteY4" fmla="*/ 227 h 76200"/>
                  <a:gd name="connsiteX5" fmla="*/ 11497 w 76151"/>
                  <a:gd name="connsiteY5" fmla="*/ 11386 h 76200"/>
                  <a:gd name="connsiteX6" fmla="*/ 345 w 76151"/>
                  <a:gd name="connsiteY6" fmla="*/ 38327 h 76200"/>
                  <a:gd name="connsiteX7" fmla="*/ 11497 w 76151"/>
                  <a:gd name="connsiteY7" fmla="*/ 65268 h 76200"/>
                  <a:gd name="connsiteX8" fmla="*/ 38421 w 76151"/>
                  <a:gd name="connsiteY8" fmla="*/ 764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21" y="76427"/>
                    </a:moveTo>
                    <a:cubicBezTo>
                      <a:pt x="48518" y="76427"/>
                      <a:pt x="58204" y="72413"/>
                      <a:pt x="65344" y="65268"/>
                    </a:cubicBezTo>
                    <a:cubicBezTo>
                      <a:pt x="72484" y="58123"/>
                      <a:pt x="76496" y="48431"/>
                      <a:pt x="76496" y="38327"/>
                    </a:cubicBezTo>
                    <a:cubicBezTo>
                      <a:pt x="76496" y="28223"/>
                      <a:pt x="72484" y="18531"/>
                      <a:pt x="65344" y="11386"/>
                    </a:cubicBezTo>
                    <a:cubicBezTo>
                      <a:pt x="58204" y="4242"/>
                      <a:pt x="48518" y="227"/>
                      <a:pt x="38421" y="227"/>
                    </a:cubicBezTo>
                    <a:cubicBezTo>
                      <a:pt x="28323" y="227"/>
                      <a:pt x="18637" y="4242"/>
                      <a:pt x="11497" y="11386"/>
                    </a:cubicBezTo>
                    <a:cubicBezTo>
                      <a:pt x="4357" y="18531"/>
                      <a:pt x="345" y="28223"/>
                      <a:pt x="345" y="38327"/>
                    </a:cubicBezTo>
                    <a:cubicBezTo>
                      <a:pt x="345" y="48431"/>
                      <a:pt x="4357" y="58123"/>
                      <a:pt x="11497" y="65268"/>
                    </a:cubicBezTo>
                    <a:cubicBezTo>
                      <a:pt x="18637" y="72413"/>
                      <a:pt x="28323" y="76427"/>
                      <a:pt x="38421" y="76427"/>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5" name="Freeform: Shape 554">
                <a:extLst>
                  <a:ext uri="{FF2B5EF4-FFF2-40B4-BE49-F238E27FC236}">
                    <a16:creationId xmlns:a16="http://schemas.microsoft.com/office/drawing/2014/main" id="{D5C7926F-2420-638D-1198-153378D0563B}"/>
                  </a:ext>
                </a:extLst>
              </p:cNvPr>
              <p:cNvSpPr/>
              <p:nvPr/>
            </p:nvSpPr>
            <p:spPr>
              <a:xfrm>
                <a:off x="10654237" y="4715360"/>
                <a:ext cx="76151" cy="76200"/>
              </a:xfrm>
              <a:custGeom>
                <a:avLst/>
                <a:gdLst>
                  <a:gd name="connsiteX0" fmla="*/ 38432 w 76151"/>
                  <a:gd name="connsiteY0" fmla="*/ 76421 h 76200"/>
                  <a:gd name="connsiteX1" fmla="*/ 65355 w 76151"/>
                  <a:gd name="connsiteY1" fmla="*/ 65262 h 76200"/>
                  <a:gd name="connsiteX2" fmla="*/ 76507 w 76151"/>
                  <a:gd name="connsiteY2" fmla="*/ 38321 h 76200"/>
                  <a:gd name="connsiteX3" fmla="*/ 65355 w 76151"/>
                  <a:gd name="connsiteY3" fmla="*/ 11381 h 76200"/>
                  <a:gd name="connsiteX4" fmla="*/ 38432 w 76151"/>
                  <a:gd name="connsiteY4" fmla="*/ 221 h 76200"/>
                  <a:gd name="connsiteX5" fmla="*/ 11508 w 76151"/>
                  <a:gd name="connsiteY5" fmla="*/ 11381 h 76200"/>
                  <a:gd name="connsiteX6" fmla="*/ 356 w 76151"/>
                  <a:gd name="connsiteY6" fmla="*/ 38321 h 76200"/>
                  <a:gd name="connsiteX7" fmla="*/ 11508 w 76151"/>
                  <a:gd name="connsiteY7" fmla="*/ 65262 h 76200"/>
                  <a:gd name="connsiteX8" fmla="*/ 38432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32" y="76421"/>
                    </a:moveTo>
                    <a:cubicBezTo>
                      <a:pt x="48530" y="76421"/>
                      <a:pt x="58215" y="72407"/>
                      <a:pt x="65355" y="65262"/>
                    </a:cubicBezTo>
                    <a:cubicBezTo>
                      <a:pt x="72496" y="58117"/>
                      <a:pt x="76507" y="48426"/>
                      <a:pt x="76507" y="38321"/>
                    </a:cubicBezTo>
                    <a:cubicBezTo>
                      <a:pt x="76507" y="28217"/>
                      <a:pt x="72496" y="18525"/>
                      <a:pt x="65355" y="11381"/>
                    </a:cubicBezTo>
                    <a:cubicBezTo>
                      <a:pt x="58215" y="4236"/>
                      <a:pt x="48530" y="221"/>
                      <a:pt x="38432" y="221"/>
                    </a:cubicBezTo>
                    <a:cubicBezTo>
                      <a:pt x="28334" y="221"/>
                      <a:pt x="18648" y="4236"/>
                      <a:pt x="11508" y="11381"/>
                    </a:cubicBezTo>
                    <a:cubicBezTo>
                      <a:pt x="4368" y="18525"/>
                      <a:pt x="356" y="28217"/>
                      <a:pt x="356" y="38321"/>
                    </a:cubicBezTo>
                    <a:cubicBezTo>
                      <a:pt x="356" y="48426"/>
                      <a:pt x="4368" y="58117"/>
                      <a:pt x="11508" y="65262"/>
                    </a:cubicBezTo>
                    <a:cubicBezTo>
                      <a:pt x="18648" y="72407"/>
                      <a:pt x="28334" y="76421"/>
                      <a:pt x="38432" y="76421"/>
                    </a:cubicBezTo>
                    <a:close/>
                  </a:path>
                </a:pathLst>
              </a:custGeom>
              <a:solidFill>
                <a:srgbClr val="D50032"/>
              </a:solidFill>
              <a:ln w="12692" cap="flat">
                <a:solidFill>
                  <a:srgbClr val="D50032"/>
                </a:solidFill>
                <a:prstDash val="solid"/>
                <a:round/>
              </a:ln>
            </p:spPr>
            <p:txBody>
              <a:bodyPr rtlCol="0" anchor="ctr"/>
              <a:lstStyle/>
              <a:p>
                <a:endParaRPr lang="en-GB"/>
              </a:p>
            </p:txBody>
          </p:sp>
          <p:sp>
            <p:nvSpPr>
              <p:cNvPr id="556" name="Freeform: Shape 555">
                <a:extLst>
                  <a:ext uri="{FF2B5EF4-FFF2-40B4-BE49-F238E27FC236}">
                    <a16:creationId xmlns:a16="http://schemas.microsoft.com/office/drawing/2014/main" id="{621D81C0-3CFD-34EA-9238-E5D404227560}"/>
                  </a:ext>
                </a:extLst>
              </p:cNvPr>
              <p:cNvSpPr/>
              <p:nvPr/>
            </p:nvSpPr>
            <p:spPr>
              <a:xfrm>
                <a:off x="10796323" y="4680842"/>
                <a:ext cx="76151" cy="76200"/>
              </a:xfrm>
              <a:custGeom>
                <a:avLst/>
                <a:gdLst>
                  <a:gd name="connsiteX0" fmla="*/ 38443 w 76151"/>
                  <a:gd name="connsiteY0" fmla="*/ 76419 h 76200"/>
                  <a:gd name="connsiteX1" fmla="*/ 65367 w 76151"/>
                  <a:gd name="connsiteY1" fmla="*/ 65259 h 76200"/>
                  <a:gd name="connsiteX2" fmla="*/ 76519 w 76151"/>
                  <a:gd name="connsiteY2" fmla="*/ 38319 h 76200"/>
                  <a:gd name="connsiteX3" fmla="*/ 65367 w 76151"/>
                  <a:gd name="connsiteY3" fmla="*/ 11378 h 76200"/>
                  <a:gd name="connsiteX4" fmla="*/ 38443 w 76151"/>
                  <a:gd name="connsiteY4" fmla="*/ 219 h 76200"/>
                  <a:gd name="connsiteX5" fmla="*/ 11519 w 76151"/>
                  <a:gd name="connsiteY5" fmla="*/ 11378 h 76200"/>
                  <a:gd name="connsiteX6" fmla="*/ 367 w 76151"/>
                  <a:gd name="connsiteY6" fmla="*/ 38319 h 76200"/>
                  <a:gd name="connsiteX7" fmla="*/ 11519 w 76151"/>
                  <a:gd name="connsiteY7" fmla="*/ 65259 h 76200"/>
                  <a:gd name="connsiteX8" fmla="*/ 38443 w 76151"/>
                  <a:gd name="connsiteY8" fmla="*/ 7641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19"/>
                    </a:moveTo>
                    <a:cubicBezTo>
                      <a:pt x="48541" y="76419"/>
                      <a:pt x="58226" y="72404"/>
                      <a:pt x="65367" y="65259"/>
                    </a:cubicBezTo>
                    <a:cubicBezTo>
                      <a:pt x="72507" y="58115"/>
                      <a:pt x="76519" y="48423"/>
                      <a:pt x="76519" y="38319"/>
                    </a:cubicBezTo>
                    <a:cubicBezTo>
                      <a:pt x="76519" y="28214"/>
                      <a:pt x="72507" y="18523"/>
                      <a:pt x="65367" y="11378"/>
                    </a:cubicBezTo>
                    <a:cubicBezTo>
                      <a:pt x="58226" y="4233"/>
                      <a:pt x="48541" y="219"/>
                      <a:pt x="38443" y="219"/>
                    </a:cubicBezTo>
                    <a:cubicBezTo>
                      <a:pt x="28345" y="219"/>
                      <a:pt x="18660" y="4233"/>
                      <a:pt x="11519" y="11378"/>
                    </a:cubicBezTo>
                    <a:cubicBezTo>
                      <a:pt x="4379" y="18523"/>
                      <a:pt x="367" y="28214"/>
                      <a:pt x="367" y="38319"/>
                    </a:cubicBezTo>
                    <a:cubicBezTo>
                      <a:pt x="367" y="48423"/>
                      <a:pt x="4379" y="58115"/>
                      <a:pt x="11519" y="65259"/>
                    </a:cubicBezTo>
                    <a:cubicBezTo>
                      <a:pt x="18660" y="72404"/>
                      <a:pt x="28345" y="76419"/>
                      <a:pt x="38443" y="76419"/>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grpSp>
        <p:nvGrpSpPr>
          <p:cNvPr id="557" name="Graphic 410">
            <a:extLst>
              <a:ext uri="{FF2B5EF4-FFF2-40B4-BE49-F238E27FC236}">
                <a16:creationId xmlns:a16="http://schemas.microsoft.com/office/drawing/2014/main" id="{2AD1FC1B-46F5-329E-9980-0BD483960B4D}"/>
              </a:ext>
            </a:extLst>
          </p:cNvPr>
          <p:cNvGrpSpPr/>
          <p:nvPr/>
        </p:nvGrpSpPr>
        <p:grpSpPr>
          <a:xfrm>
            <a:off x="6815189" y="2241506"/>
            <a:ext cx="4196624" cy="2574540"/>
            <a:chOff x="6675850" y="2241506"/>
            <a:chExt cx="4196624" cy="2574540"/>
          </a:xfrm>
        </p:grpSpPr>
        <p:sp>
          <p:nvSpPr>
            <p:cNvPr id="558" name="Freeform: Shape 557">
              <a:extLst>
                <a:ext uri="{FF2B5EF4-FFF2-40B4-BE49-F238E27FC236}">
                  <a16:creationId xmlns:a16="http://schemas.microsoft.com/office/drawing/2014/main" id="{CB249EE5-FB9A-846B-3A12-E098F8422478}"/>
                </a:ext>
              </a:extLst>
            </p:cNvPr>
            <p:cNvSpPr/>
            <p:nvPr/>
          </p:nvSpPr>
          <p:spPr>
            <a:xfrm>
              <a:off x="6713925" y="2279606"/>
              <a:ext cx="4120473" cy="2498340"/>
            </a:xfrm>
            <a:custGeom>
              <a:avLst/>
              <a:gdLst>
                <a:gd name="connsiteX0" fmla="*/ 0 w 4120473"/>
                <a:gd name="connsiteY0" fmla="*/ 0 h 2498340"/>
                <a:gd name="connsiteX1" fmla="*/ 457832 w 4120473"/>
                <a:gd name="connsiteY1" fmla="*/ 1675990 h 2498340"/>
                <a:gd name="connsiteX2" fmla="*/ 915660 w 4120473"/>
                <a:gd name="connsiteY2" fmla="*/ 2227703 h 2498340"/>
                <a:gd name="connsiteX3" fmla="*/ 1373494 w 4120473"/>
                <a:gd name="connsiteY3" fmla="*/ 2409326 h 2498340"/>
                <a:gd name="connsiteX4" fmla="*/ 1831328 w 4120473"/>
                <a:gd name="connsiteY4" fmla="*/ 2469118 h 2498340"/>
                <a:gd name="connsiteX5" fmla="*/ 2289150 w 4120473"/>
                <a:gd name="connsiteY5" fmla="*/ 2488803 h 2498340"/>
                <a:gd name="connsiteX6" fmla="*/ 2746983 w 4120473"/>
                <a:gd name="connsiteY6" fmla="*/ 2495280 h 2498340"/>
                <a:gd name="connsiteX7" fmla="*/ 3204818 w 4120473"/>
                <a:gd name="connsiteY7" fmla="*/ 2497413 h 2498340"/>
                <a:gd name="connsiteX8" fmla="*/ 3662652 w 4120473"/>
                <a:gd name="connsiteY8" fmla="*/ 2498112 h 2498340"/>
                <a:gd name="connsiteX9" fmla="*/ 4120474 w 4120473"/>
                <a:gd name="connsiteY9" fmla="*/ 2498340 h 249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0473" h="2498340">
                  <a:moveTo>
                    <a:pt x="0" y="0"/>
                  </a:moveTo>
                  <a:lnTo>
                    <a:pt x="457832" y="1675990"/>
                  </a:lnTo>
                  <a:lnTo>
                    <a:pt x="915660" y="2227703"/>
                  </a:lnTo>
                  <a:lnTo>
                    <a:pt x="1373494" y="2409326"/>
                  </a:lnTo>
                  <a:lnTo>
                    <a:pt x="1831328" y="2469118"/>
                  </a:lnTo>
                  <a:lnTo>
                    <a:pt x="2289150" y="2488803"/>
                  </a:lnTo>
                  <a:lnTo>
                    <a:pt x="2746983" y="2495280"/>
                  </a:lnTo>
                  <a:lnTo>
                    <a:pt x="3204818" y="2497413"/>
                  </a:lnTo>
                  <a:lnTo>
                    <a:pt x="3662652" y="2498112"/>
                  </a:lnTo>
                  <a:lnTo>
                    <a:pt x="4120474" y="2498340"/>
                  </a:lnTo>
                </a:path>
              </a:pathLst>
            </a:custGeom>
            <a:noFill/>
            <a:ln w="19038" cap="sq">
              <a:solidFill>
                <a:srgbClr val="0032D5"/>
              </a:solidFill>
              <a:prstDash val="solid"/>
              <a:round/>
            </a:ln>
          </p:spPr>
          <p:txBody>
            <a:bodyPr rtlCol="0" anchor="ctr"/>
            <a:lstStyle/>
            <a:p>
              <a:endParaRPr lang="en-GB"/>
            </a:p>
          </p:txBody>
        </p:sp>
        <p:grpSp>
          <p:nvGrpSpPr>
            <p:cNvPr id="559" name="Graphic 410">
              <a:extLst>
                <a:ext uri="{FF2B5EF4-FFF2-40B4-BE49-F238E27FC236}">
                  <a16:creationId xmlns:a16="http://schemas.microsoft.com/office/drawing/2014/main" id="{3728F0B7-C944-CBEE-87C2-825948F0050E}"/>
                </a:ext>
              </a:extLst>
            </p:cNvPr>
            <p:cNvGrpSpPr/>
            <p:nvPr/>
          </p:nvGrpSpPr>
          <p:grpSpPr>
            <a:xfrm>
              <a:off x="6675850" y="2241506"/>
              <a:ext cx="4196624" cy="2574540"/>
              <a:chOff x="6675850" y="2241506"/>
              <a:chExt cx="4196624" cy="2574540"/>
            </a:xfrm>
          </p:grpSpPr>
          <p:sp>
            <p:nvSpPr>
              <p:cNvPr id="560" name="Freeform: Shape 559">
                <a:extLst>
                  <a:ext uri="{FF2B5EF4-FFF2-40B4-BE49-F238E27FC236}">
                    <a16:creationId xmlns:a16="http://schemas.microsoft.com/office/drawing/2014/main" id="{6C33A7C9-5C66-503A-4EAA-2BD92154E66B}"/>
                  </a:ext>
                </a:extLst>
              </p:cNvPr>
              <p:cNvSpPr/>
              <p:nvPr/>
            </p:nvSpPr>
            <p:spPr>
              <a:xfrm>
                <a:off x="6675850" y="2241506"/>
                <a:ext cx="76151" cy="76200"/>
              </a:xfrm>
              <a:custGeom>
                <a:avLst/>
                <a:gdLst>
                  <a:gd name="connsiteX0" fmla="*/ 38118 w 76151"/>
                  <a:gd name="connsiteY0" fmla="*/ 76227 h 76200"/>
                  <a:gd name="connsiteX1" fmla="*/ 65042 w 76151"/>
                  <a:gd name="connsiteY1" fmla="*/ 65067 h 76200"/>
                  <a:gd name="connsiteX2" fmla="*/ 76194 w 76151"/>
                  <a:gd name="connsiteY2" fmla="*/ 38127 h 76200"/>
                  <a:gd name="connsiteX3" fmla="*/ 65042 w 76151"/>
                  <a:gd name="connsiteY3" fmla="*/ 11186 h 76200"/>
                  <a:gd name="connsiteX4" fmla="*/ 38118 w 76151"/>
                  <a:gd name="connsiteY4" fmla="*/ 27 h 76200"/>
                  <a:gd name="connsiteX5" fmla="*/ 11195 w 76151"/>
                  <a:gd name="connsiteY5" fmla="*/ 11186 h 76200"/>
                  <a:gd name="connsiteX6" fmla="*/ 43 w 76151"/>
                  <a:gd name="connsiteY6" fmla="*/ 38127 h 76200"/>
                  <a:gd name="connsiteX7" fmla="*/ 11195 w 76151"/>
                  <a:gd name="connsiteY7" fmla="*/ 65067 h 76200"/>
                  <a:gd name="connsiteX8" fmla="*/ 38118 w 76151"/>
                  <a:gd name="connsiteY8" fmla="*/ 76227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18" y="76227"/>
                    </a:moveTo>
                    <a:cubicBezTo>
                      <a:pt x="48216" y="76227"/>
                      <a:pt x="57902" y="72212"/>
                      <a:pt x="65042" y="65067"/>
                    </a:cubicBezTo>
                    <a:cubicBezTo>
                      <a:pt x="72182" y="57923"/>
                      <a:pt x="76194" y="48231"/>
                      <a:pt x="76194" y="38127"/>
                    </a:cubicBezTo>
                    <a:cubicBezTo>
                      <a:pt x="76194" y="28022"/>
                      <a:pt x="72182" y="18331"/>
                      <a:pt x="65042" y="11186"/>
                    </a:cubicBezTo>
                    <a:cubicBezTo>
                      <a:pt x="57902" y="4041"/>
                      <a:pt x="48216" y="27"/>
                      <a:pt x="38118" y="27"/>
                    </a:cubicBezTo>
                    <a:cubicBezTo>
                      <a:pt x="28021" y="27"/>
                      <a:pt x="18335" y="4041"/>
                      <a:pt x="11195" y="11186"/>
                    </a:cubicBezTo>
                    <a:cubicBezTo>
                      <a:pt x="4055" y="18331"/>
                      <a:pt x="43" y="28022"/>
                      <a:pt x="43" y="38127"/>
                    </a:cubicBezTo>
                    <a:cubicBezTo>
                      <a:pt x="43" y="48231"/>
                      <a:pt x="4055" y="57923"/>
                      <a:pt x="11195" y="65067"/>
                    </a:cubicBezTo>
                    <a:cubicBezTo>
                      <a:pt x="18335" y="72212"/>
                      <a:pt x="28021" y="76227"/>
                      <a:pt x="38118" y="76227"/>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1" name="Freeform: Shape 560">
                <a:extLst>
                  <a:ext uri="{FF2B5EF4-FFF2-40B4-BE49-F238E27FC236}">
                    <a16:creationId xmlns:a16="http://schemas.microsoft.com/office/drawing/2014/main" id="{61995FB4-B654-0679-1AC3-33185F6C354A}"/>
                  </a:ext>
                </a:extLst>
              </p:cNvPr>
              <p:cNvSpPr/>
              <p:nvPr/>
            </p:nvSpPr>
            <p:spPr>
              <a:xfrm>
                <a:off x="7133681" y="3917496"/>
                <a:ext cx="76151" cy="76200"/>
              </a:xfrm>
              <a:custGeom>
                <a:avLst/>
                <a:gdLst>
                  <a:gd name="connsiteX0" fmla="*/ 38154 w 76151"/>
                  <a:gd name="connsiteY0" fmla="*/ 76359 h 76200"/>
                  <a:gd name="connsiteX1" fmla="*/ 65078 w 76151"/>
                  <a:gd name="connsiteY1" fmla="*/ 65199 h 76200"/>
                  <a:gd name="connsiteX2" fmla="*/ 76230 w 76151"/>
                  <a:gd name="connsiteY2" fmla="*/ 38259 h 76200"/>
                  <a:gd name="connsiteX3" fmla="*/ 65078 w 76151"/>
                  <a:gd name="connsiteY3" fmla="*/ 11318 h 76200"/>
                  <a:gd name="connsiteX4" fmla="*/ 38154 w 76151"/>
                  <a:gd name="connsiteY4" fmla="*/ 159 h 76200"/>
                  <a:gd name="connsiteX5" fmla="*/ 11231 w 76151"/>
                  <a:gd name="connsiteY5" fmla="*/ 11318 h 76200"/>
                  <a:gd name="connsiteX6" fmla="*/ 79 w 76151"/>
                  <a:gd name="connsiteY6" fmla="*/ 38259 h 76200"/>
                  <a:gd name="connsiteX7" fmla="*/ 11231 w 76151"/>
                  <a:gd name="connsiteY7" fmla="*/ 65199 h 76200"/>
                  <a:gd name="connsiteX8" fmla="*/ 38154 w 76151"/>
                  <a:gd name="connsiteY8" fmla="*/ 7635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54" y="76359"/>
                    </a:moveTo>
                    <a:cubicBezTo>
                      <a:pt x="48252" y="76359"/>
                      <a:pt x="57938" y="72344"/>
                      <a:pt x="65078" y="65199"/>
                    </a:cubicBezTo>
                    <a:cubicBezTo>
                      <a:pt x="72218" y="58055"/>
                      <a:pt x="76230" y="48363"/>
                      <a:pt x="76230" y="38259"/>
                    </a:cubicBezTo>
                    <a:cubicBezTo>
                      <a:pt x="76230" y="28154"/>
                      <a:pt x="72218" y="18463"/>
                      <a:pt x="65078" y="11318"/>
                    </a:cubicBezTo>
                    <a:cubicBezTo>
                      <a:pt x="57938" y="4173"/>
                      <a:pt x="48252" y="159"/>
                      <a:pt x="38154" y="159"/>
                    </a:cubicBezTo>
                    <a:cubicBezTo>
                      <a:pt x="28057" y="159"/>
                      <a:pt x="18371" y="4173"/>
                      <a:pt x="11231" y="11318"/>
                    </a:cubicBezTo>
                    <a:cubicBezTo>
                      <a:pt x="4091" y="18463"/>
                      <a:pt x="79" y="28154"/>
                      <a:pt x="79" y="38259"/>
                    </a:cubicBezTo>
                    <a:cubicBezTo>
                      <a:pt x="79" y="48363"/>
                      <a:pt x="4091" y="58055"/>
                      <a:pt x="11231" y="65199"/>
                    </a:cubicBezTo>
                    <a:cubicBezTo>
                      <a:pt x="18371" y="72344"/>
                      <a:pt x="28057" y="76359"/>
                      <a:pt x="38154" y="76359"/>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2" name="Freeform: Shape 561">
                <a:extLst>
                  <a:ext uri="{FF2B5EF4-FFF2-40B4-BE49-F238E27FC236}">
                    <a16:creationId xmlns:a16="http://schemas.microsoft.com/office/drawing/2014/main" id="{E7C2F900-D322-70E8-753B-0EBC606F9B73}"/>
                  </a:ext>
                </a:extLst>
              </p:cNvPr>
              <p:cNvSpPr/>
              <p:nvPr/>
            </p:nvSpPr>
            <p:spPr>
              <a:xfrm>
                <a:off x="7591509" y="4469209"/>
                <a:ext cx="76151" cy="76200"/>
              </a:xfrm>
              <a:custGeom>
                <a:avLst/>
                <a:gdLst>
                  <a:gd name="connsiteX0" fmla="*/ 38190 w 76151"/>
                  <a:gd name="connsiteY0" fmla="*/ 76402 h 76200"/>
                  <a:gd name="connsiteX1" fmla="*/ 65114 w 76151"/>
                  <a:gd name="connsiteY1" fmla="*/ 65243 h 76200"/>
                  <a:gd name="connsiteX2" fmla="*/ 76266 w 76151"/>
                  <a:gd name="connsiteY2" fmla="*/ 38302 h 76200"/>
                  <a:gd name="connsiteX3" fmla="*/ 65114 w 76151"/>
                  <a:gd name="connsiteY3" fmla="*/ 11361 h 76200"/>
                  <a:gd name="connsiteX4" fmla="*/ 38190 w 76151"/>
                  <a:gd name="connsiteY4" fmla="*/ 202 h 76200"/>
                  <a:gd name="connsiteX5" fmla="*/ 11267 w 76151"/>
                  <a:gd name="connsiteY5" fmla="*/ 11361 h 76200"/>
                  <a:gd name="connsiteX6" fmla="*/ 115 w 76151"/>
                  <a:gd name="connsiteY6" fmla="*/ 38302 h 76200"/>
                  <a:gd name="connsiteX7" fmla="*/ 11267 w 76151"/>
                  <a:gd name="connsiteY7" fmla="*/ 65243 h 76200"/>
                  <a:gd name="connsiteX8" fmla="*/ 38190 w 76151"/>
                  <a:gd name="connsiteY8" fmla="*/ 76402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190" y="76402"/>
                    </a:moveTo>
                    <a:cubicBezTo>
                      <a:pt x="48288" y="76402"/>
                      <a:pt x="57974" y="72388"/>
                      <a:pt x="65114" y="65243"/>
                    </a:cubicBezTo>
                    <a:cubicBezTo>
                      <a:pt x="72254" y="58098"/>
                      <a:pt x="76266" y="48406"/>
                      <a:pt x="76266" y="38302"/>
                    </a:cubicBezTo>
                    <a:cubicBezTo>
                      <a:pt x="76266" y="28198"/>
                      <a:pt x="72254" y="18506"/>
                      <a:pt x="65114" y="11361"/>
                    </a:cubicBezTo>
                    <a:cubicBezTo>
                      <a:pt x="57974" y="4216"/>
                      <a:pt x="48288" y="202"/>
                      <a:pt x="38190" y="202"/>
                    </a:cubicBezTo>
                    <a:cubicBezTo>
                      <a:pt x="28093" y="202"/>
                      <a:pt x="18407" y="4216"/>
                      <a:pt x="11267" y="11361"/>
                    </a:cubicBezTo>
                    <a:cubicBezTo>
                      <a:pt x="4127" y="18506"/>
                      <a:pt x="115" y="28198"/>
                      <a:pt x="115" y="38302"/>
                    </a:cubicBezTo>
                    <a:cubicBezTo>
                      <a:pt x="115" y="48406"/>
                      <a:pt x="4127" y="58098"/>
                      <a:pt x="11267" y="65243"/>
                    </a:cubicBezTo>
                    <a:cubicBezTo>
                      <a:pt x="18407" y="72388"/>
                      <a:pt x="28093" y="76402"/>
                      <a:pt x="38190" y="76402"/>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3" name="Freeform: Shape 562">
                <a:extLst>
                  <a:ext uri="{FF2B5EF4-FFF2-40B4-BE49-F238E27FC236}">
                    <a16:creationId xmlns:a16="http://schemas.microsoft.com/office/drawing/2014/main" id="{58BB7B71-D775-D863-96D0-82455530AF61}"/>
                  </a:ext>
                </a:extLst>
              </p:cNvPr>
              <p:cNvSpPr/>
              <p:nvPr/>
            </p:nvSpPr>
            <p:spPr>
              <a:xfrm>
                <a:off x="8049343" y="4650832"/>
                <a:ext cx="76151" cy="76200"/>
              </a:xfrm>
              <a:custGeom>
                <a:avLst/>
                <a:gdLst>
                  <a:gd name="connsiteX0" fmla="*/ 38227 w 76151"/>
                  <a:gd name="connsiteY0" fmla="*/ 76416 h 76200"/>
                  <a:gd name="connsiteX1" fmla="*/ 65150 w 76151"/>
                  <a:gd name="connsiteY1" fmla="*/ 65257 h 76200"/>
                  <a:gd name="connsiteX2" fmla="*/ 76302 w 76151"/>
                  <a:gd name="connsiteY2" fmla="*/ 38316 h 76200"/>
                  <a:gd name="connsiteX3" fmla="*/ 65150 w 76151"/>
                  <a:gd name="connsiteY3" fmla="*/ 11376 h 76200"/>
                  <a:gd name="connsiteX4" fmla="*/ 38227 w 76151"/>
                  <a:gd name="connsiteY4" fmla="*/ 216 h 76200"/>
                  <a:gd name="connsiteX5" fmla="*/ 11303 w 76151"/>
                  <a:gd name="connsiteY5" fmla="*/ 11376 h 76200"/>
                  <a:gd name="connsiteX6" fmla="*/ 151 w 76151"/>
                  <a:gd name="connsiteY6" fmla="*/ 38316 h 76200"/>
                  <a:gd name="connsiteX7" fmla="*/ 11303 w 76151"/>
                  <a:gd name="connsiteY7" fmla="*/ 65257 h 76200"/>
                  <a:gd name="connsiteX8" fmla="*/ 38227 w 76151"/>
                  <a:gd name="connsiteY8" fmla="*/ 76416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27" y="76416"/>
                    </a:moveTo>
                    <a:cubicBezTo>
                      <a:pt x="48324" y="76416"/>
                      <a:pt x="58010" y="72402"/>
                      <a:pt x="65150" y="65257"/>
                    </a:cubicBezTo>
                    <a:cubicBezTo>
                      <a:pt x="72290" y="58112"/>
                      <a:pt x="76302" y="48421"/>
                      <a:pt x="76302" y="38316"/>
                    </a:cubicBezTo>
                    <a:cubicBezTo>
                      <a:pt x="76302" y="28212"/>
                      <a:pt x="72290" y="18520"/>
                      <a:pt x="65150" y="11376"/>
                    </a:cubicBezTo>
                    <a:cubicBezTo>
                      <a:pt x="58010" y="4231"/>
                      <a:pt x="48324" y="216"/>
                      <a:pt x="38227" y="216"/>
                    </a:cubicBezTo>
                    <a:cubicBezTo>
                      <a:pt x="28129" y="216"/>
                      <a:pt x="18443" y="4231"/>
                      <a:pt x="11303" y="11376"/>
                    </a:cubicBezTo>
                    <a:cubicBezTo>
                      <a:pt x="4163" y="18520"/>
                      <a:pt x="151" y="28212"/>
                      <a:pt x="151" y="38316"/>
                    </a:cubicBezTo>
                    <a:cubicBezTo>
                      <a:pt x="151" y="48421"/>
                      <a:pt x="4163" y="58112"/>
                      <a:pt x="11303" y="65257"/>
                    </a:cubicBezTo>
                    <a:cubicBezTo>
                      <a:pt x="18443" y="72402"/>
                      <a:pt x="28129" y="76416"/>
                      <a:pt x="38227" y="76416"/>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4" name="Freeform: Shape 563">
                <a:extLst>
                  <a:ext uri="{FF2B5EF4-FFF2-40B4-BE49-F238E27FC236}">
                    <a16:creationId xmlns:a16="http://schemas.microsoft.com/office/drawing/2014/main" id="{C36DB3F1-EB5E-9CA8-9DA3-94A8FED132CC}"/>
                  </a:ext>
                </a:extLst>
              </p:cNvPr>
              <p:cNvSpPr/>
              <p:nvPr/>
            </p:nvSpPr>
            <p:spPr>
              <a:xfrm>
                <a:off x="8507177" y="4710623"/>
                <a:ext cx="76151" cy="76200"/>
              </a:xfrm>
              <a:custGeom>
                <a:avLst/>
                <a:gdLst>
                  <a:gd name="connsiteX0" fmla="*/ 38263 w 76151"/>
                  <a:gd name="connsiteY0" fmla="*/ 76421 h 76200"/>
                  <a:gd name="connsiteX1" fmla="*/ 65186 w 76151"/>
                  <a:gd name="connsiteY1" fmla="*/ 65262 h 76200"/>
                  <a:gd name="connsiteX2" fmla="*/ 76338 w 76151"/>
                  <a:gd name="connsiteY2" fmla="*/ 38321 h 76200"/>
                  <a:gd name="connsiteX3" fmla="*/ 65186 w 76151"/>
                  <a:gd name="connsiteY3" fmla="*/ 11380 h 76200"/>
                  <a:gd name="connsiteX4" fmla="*/ 38263 w 76151"/>
                  <a:gd name="connsiteY4" fmla="*/ 221 h 76200"/>
                  <a:gd name="connsiteX5" fmla="*/ 11339 w 76151"/>
                  <a:gd name="connsiteY5" fmla="*/ 11380 h 76200"/>
                  <a:gd name="connsiteX6" fmla="*/ 187 w 76151"/>
                  <a:gd name="connsiteY6" fmla="*/ 38321 h 76200"/>
                  <a:gd name="connsiteX7" fmla="*/ 11339 w 76151"/>
                  <a:gd name="connsiteY7" fmla="*/ 65262 h 76200"/>
                  <a:gd name="connsiteX8" fmla="*/ 38263 w 76151"/>
                  <a:gd name="connsiteY8" fmla="*/ 7642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63" y="76421"/>
                    </a:moveTo>
                    <a:cubicBezTo>
                      <a:pt x="48360" y="76421"/>
                      <a:pt x="58046" y="72407"/>
                      <a:pt x="65186" y="65262"/>
                    </a:cubicBezTo>
                    <a:cubicBezTo>
                      <a:pt x="72326" y="58117"/>
                      <a:pt x="76338" y="48425"/>
                      <a:pt x="76338" y="38321"/>
                    </a:cubicBezTo>
                    <a:cubicBezTo>
                      <a:pt x="76338" y="28217"/>
                      <a:pt x="72326" y="18525"/>
                      <a:pt x="65186" y="11380"/>
                    </a:cubicBezTo>
                    <a:cubicBezTo>
                      <a:pt x="58046" y="4235"/>
                      <a:pt x="48360" y="221"/>
                      <a:pt x="38263" y="221"/>
                    </a:cubicBezTo>
                    <a:cubicBezTo>
                      <a:pt x="28165" y="221"/>
                      <a:pt x="18479" y="4235"/>
                      <a:pt x="11339" y="11380"/>
                    </a:cubicBezTo>
                    <a:cubicBezTo>
                      <a:pt x="4199" y="18525"/>
                      <a:pt x="187" y="28217"/>
                      <a:pt x="187" y="38321"/>
                    </a:cubicBezTo>
                    <a:cubicBezTo>
                      <a:pt x="187" y="48425"/>
                      <a:pt x="4199" y="58117"/>
                      <a:pt x="11339" y="65262"/>
                    </a:cubicBezTo>
                    <a:cubicBezTo>
                      <a:pt x="18479" y="72407"/>
                      <a:pt x="28165" y="76421"/>
                      <a:pt x="38263" y="76421"/>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5" name="Freeform: Shape 564">
                <a:extLst>
                  <a:ext uri="{FF2B5EF4-FFF2-40B4-BE49-F238E27FC236}">
                    <a16:creationId xmlns:a16="http://schemas.microsoft.com/office/drawing/2014/main" id="{19B90716-26DD-136B-6AB6-58B8317F6BD0}"/>
                  </a:ext>
                </a:extLst>
              </p:cNvPr>
              <p:cNvSpPr/>
              <p:nvPr/>
            </p:nvSpPr>
            <p:spPr>
              <a:xfrm>
                <a:off x="8964999" y="4730308"/>
                <a:ext cx="76151" cy="76200"/>
              </a:xfrm>
              <a:custGeom>
                <a:avLst/>
                <a:gdLst>
                  <a:gd name="connsiteX0" fmla="*/ 38299 w 76151"/>
                  <a:gd name="connsiteY0" fmla="*/ 76423 h 76200"/>
                  <a:gd name="connsiteX1" fmla="*/ 65222 w 76151"/>
                  <a:gd name="connsiteY1" fmla="*/ 65263 h 76200"/>
                  <a:gd name="connsiteX2" fmla="*/ 76374 w 76151"/>
                  <a:gd name="connsiteY2" fmla="*/ 38323 h 76200"/>
                  <a:gd name="connsiteX3" fmla="*/ 65222 w 76151"/>
                  <a:gd name="connsiteY3" fmla="*/ 11382 h 76200"/>
                  <a:gd name="connsiteX4" fmla="*/ 38299 w 76151"/>
                  <a:gd name="connsiteY4" fmla="*/ 223 h 76200"/>
                  <a:gd name="connsiteX5" fmla="*/ 11375 w 76151"/>
                  <a:gd name="connsiteY5" fmla="*/ 11382 h 76200"/>
                  <a:gd name="connsiteX6" fmla="*/ 223 w 76151"/>
                  <a:gd name="connsiteY6" fmla="*/ 38323 h 76200"/>
                  <a:gd name="connsiteX7" fmla="*/ 11375 w 76151"/>
                  <a:gd name="connsiteY7" fmla="*/ 65263 h 76200"/>
                  <a:gd name="connsiteX8" fmla="*/ 38299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299" y="76423"/>
                    </a:moveTo>
                    <a:cubicBezTo>
                      <a:pt x="48396" y="76423"/>
                      <a:pt x="58082" y="72408"/>
                      <a:pt x="65222" y="65263"/>
                    </a:cubicBezTo>
                    <a:cubicBezTo>
                      <a:pt x="72362" y="58119"/>
                      <a:pt x="76374" y="48427"/>
                      <a:pt x="76374" y="38323"/>
                    </a:cubicBezTo>
                    <a:cubicBezTo>
                      <a:pt x="76374" y="28218"/>
                      <a:pt x="72362" y="18527"/>
                      <a:pt x="65222" y="11382"/>
                    </a:cubicBezTo>
                    <a:cubicBezTo>
                      <a:pt x="58082" y="4237"/>
                      <a:pt x="48396" y="223"/>
                      <a:pt x="38299" y="223"/>
                    </a:cubicBezTo>
                    <a:cubicBezTo>
                      <a:pt x="28201" y="223"/>
                      <a:pt x="18515" y="4237"/>
                      <a:pt x="11375" y="11382"/>
                    </a:cubicBezTo>
                    <a:cubicBezTo>
                      <a:pt x="4235" y="18527"/>
                      <a:pt x="223" y="28218"/>
                      <a:pt x="223" y="38323"/>
                    </a:cubicBezTo>
                    <a:cubicBezTo>
                      <a:pt x="223" y="48427"/>
                      <a:pt x="4235" y="58119"/>
                      <a:pt x="11375" y="65263"/>
                    </a:cubicBezTo>
                    <a:cubicBezTo>
                      <a:pt x="18515" y="72408"/>
                      <a:pt x="28201" y="76423"/>
                      <a:pt x="38299"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6" name="Freeform: Shape 565">
                <a:extLst>
                  <a:ext uri="{FF2B5EF4-FFF2-40B4-BE49-F238E27FC236}">
                    <a16:creationId xmlns:a16="http://schemas.microsoft.com/office/drawing/2014/main" id="{CBA115C4-B391-65E1-B3DB-2A7B6965D1FF}"/>
                  </a:ext>
                </a:extLst>
              </p:cNvPr>
              <p:cNvSpPr/>
              <p:nvPr/>
            </p:nvSpPr>
            <p:spPr>
              <a:xfrm>
                <a:off x="9422833" y="4736785"/>
                <a:ext cx="76151" cy="76200"/>
              </a:xfrm>
              <a:custGeom>
                <a:avLst/>
                <a:gdLst>
                  <a:gd name="connsiteX0" fmla="*/ 38335 w 76151"/>
                  <a:gd name="connsiteY0" fmla="*/ 76423 h 76200"/>
                  <a:gd name="connsiteX1" fmla="*/ 65258 w 76151"/>
                  <a:gd name="connsiteY1" fmla="*/ 65264 h 76200"/>
                  <a:gd name="connsiteX2" fmla="*/ 76410 w 76151"/>
                  <a:gd name="connsiteY2" fmla="*/ 38323 h 76200"/>
                  <a:gd name="connsiteX3" fmla="*/ 65258 w 76151"/>
                  <a:gd name="connsiteY3" fmla="*/ 11382 h 76200"/>
                  <a:gd name="connsiteX4" fmla="*/ 38335 w 76151"/>
                  <a:gd name="connsiteY4" fmla="*/ 223 h 76200"/>
                  <a:gd name="connsiteX5" fmla="*/ 11411 w 76151"/>
                  <a:gd name="connsiteY5" fmla="*/ 11382 h 76200"/>
                  <a:gd name="connsiteX6" fmla="*/ 259 w 76151"/>
                  <a:gd name="connsiteY6" fmla="*/ 38323 h 76200"/>
                  <a:gd name="connsiteX7" fmla="*/ 11411 w 76151"/>
                  <a:gd name="connsiteY7" fmla="*/ 65264 h 76200"/>
                  <a:gd name="connsiteX8" fmla="*/ 38335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35" y="76423"/>
                    </a:moveTo>
                    <a:cubicBezTo>
                      <a:pt x="48433" y="76423"/>
                      <a:pt x="58118" y="72409"/>
                      <a:pt x="65258" y="65264"/>
                    </a:cubicBezTo>
                    <a:cubicBezTo>
                      <a:pt x="72398" y="58119"/>
                      <a:pt x="76410" y="48427"/>
                      <a:pt x="76410" y="38323"/>
                    </a:cubicBezTo>
                    <a:cubicBezTo>
                      <a:pt x="76410" y="28219"/>
                      <a:pt x="72398" y="18527"/>
                      <a:pt x="65258" y="11382"/>
                    </a:cubicBezTo>
                    <a:cubicBezTo>
                      <a:pt x="58118" y="4238"/>
                      <a:pt x="48433" y="223"/>
                      <a:pt x="38335" y="223"/>
                    </a:cubicBezTo>
                    <a:cubicBezTo>
                      <a:pt x="28237" y="223"/>
                      <a:pt x="18551" y="4238"/>
                      <a:pt x="11411" y="11382"/>
                    </a:cubicBezTo>
                    <a:cubicBezTo>
                      <a:pt x="4271" y="18527"/>
                      <a:pt x="259" y="28219"/>
                      <a:pt x="259" y="38323"/>
                    </a:cubicBezTo>
                    <a:cubicBezTo>
                      <a:pt x="259" y="48427"/>
                      <a:pt x="4271" y="58119"/>
                      <a:pt x="11411" y="65264"/>
                    </a:cubicBezTo>
                    <a:cubicBezTo>
                      <a:pt x="18551" y="72409"/>
                      <a:pt x="28237" y="76423"/>
                      <a:pt x="38335"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7" name="Freeform: Shape 566">
                <a:extLst>
                  <a:ext uri="{FF2B5EF4-FFF2-40B4-BE49-F238E27FC236}">
                    <a16:creationId xmlns:a16="http://schemas.microsoft.com/office/drawing/2014/main" id="{F1A8F58F-4FA2-BCE2-2372-4D9952247527}"/>
                  </a:ext>
                </a:extLst>
              </p:cNvPr>
              <p:cNvSpPr/>
              <p:nvPr/>
            </p:nvSpPr>
            <p:spPr>
              <a:xfrm>
                <a:off x="9880667" y="4738919"/>
                <a:ext cx="76151" cy="76200"/>
              </a:xfrm>
              <a:custGeom>
                <a:avLst/>
                <a:gdLst>
                  <a:gd name="connsiteX0" fmla="*/ 38371 w 76151"/>
                  <a:gd name="connsiteY0" fmla="*/ 76423 h 76200"/>
                  <a:gd name="connsiteX1" fmla="*/ 65294 w 76151"/>
                  <a:gd name="connsiteY1" fmla="*/ 65264 h 76200"/>
                  <a:gd name="connsiteX2" fmla="*/ 76446 w 76151"/>
                  <a:gd name="connsiteY2" fmla="*/ 38323 h 76200"/>
                  <a:gd name="connsiteX3" fmla="*/ 65294 w 76151"/>
                  <a:gd name="connsiteY3" fmla="*/ 11382 h 76200"/>
                  <a:gd name="connsiteX4" fmla="*/ 38371 w 76151"/>
                  <a:gd name="connsiteY4" fmla="*/ 223 h 76200"/>
                  <a:gd name="connsiteX5" fmla="*/ 11447 w 76151"/>
                  <a:gd name="connsiteY5" fmla="*/ 11382 h 76200"/>
                  <a:gd name="connsiteX6" fmla="*/ 295 w 76151"/>
                  <a:gd name="connsiteY6" fmla="*/ 38323 h 76200"/>
                  <a:gd name="connsiteX7" fmla="*/ 11447 w 76151"/>
                  <a:gd name="connsiteY7" fmla="*/ 65264 h 76200"/>
                  <a:gd name="connsiteX8" fmla="*/ 38371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71" y="76423"/>
                    </a:moveTo>
                    <a:cubicBezTo>
                      <a:pt x="48469" y="76423"/>
                      <a:pt x="58154" y="72409"/>
                      <a:pt x="65294" y="65264"/>
                    </a:cubicBezTo>
                    <a:cubicBezTo>
                      <a:pt x="72435" y="58119"/>
                      <a:pt x="76446" y="48427"/>
                      <a:pt x="76446" y="38323"/>
                    </a:cubicBezTo>
                    <a:cubicBezTo>
                      <a:pt x="76446" y="28219"/>
                      <a:pt x="72435" y="18527"/>
                      <a:pt x="65294" y="11382"/>
                    </a:cubicBezTo>
                    <a:cubicBezTo>
                      <a:pt x="58154" y="4238"/>
                      <a:pt x="48469" y="223"/>
                      <a:pt x="38371" y="223"/>
                    </a:cubicBezTo>
                    <a:cubicBezTo>
                      <a:pt x="28273" y="223"/>
                      <a:pt x="18587" y="4238"/>
                      <a:pt x="11447" y="11382"/>
                    </a:cubicBezTo>
                    <a:cubicBezTo>
                      <a:pt x="4307" y="18527"/>
                      <a:pt x="295" y="28219"/>
                      <a:pt x="295" y="38323"/>
                    </a:cubicBezTo>
                    <a:cubicBezTo>
                      <a:pt x="295" y="48427"/>
                      <a:pt x="4307" y="58119"/>
                      <a:pt x="11447" y="65264"/>
                    </a:cubicBezTo>
                    <a:cubicBezTo>
                      <a:pt x="18587" y="72409"/>
                      <a:pt x="28273" y="76423"/>
                      <a:pt x="38371"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8" name="Freeform: Shape 567">
                <a:extLst>
                  <a:ext uri="{FF2B5EF4-FFF2-40B4-BE49-F238E27FC236}">
                    <a16:creationId xmlns:a16="http://schemas.microsoft.com/office/drawing/2014/main" id="{F2E2E77D-903D-7304-267A-8B19832E7037}"/>
                  </a:ext>
                </a:extLst>
              </p:cNvPr>
              <p:cNvSpPr/>
              <p:nvPr/>
            </p:nvSpPr>
            <p:spPr>
              <a:xfrm>
                <a:off x="10338501" y="4739617"/>
                <a:ext cx="76151" cy="76200"/>
              </a:xfrm>
              <a:custGeom>
                <a:avLst/>
                <a:gdLst>
                  <a:gd name="connsiteX0" fmla="*/ 38407 w 76151"/>
                  <a:gd name="connsiteY0" fmla="*/ 76423 h 76200"/>
                  <a:gd name="connsiteX1" fmla="*/ 65330 w 76151"/>
                  <a:gd name="connsiteY1" fmla="*/ 65264 h 76200"/>
                  <a:gd name="connsiteX2" fmla="*/ 76483 w 76151"/>
                  <a:gd name="connsiteY2" fmla="*/ 38323 h 76200"/>
                  <a:gd name="connsiteX3" fmla="*/ 65330 w 76151"/>
                  <a:gd name="connsiteY3" fmla="*/ 11383 h 76200"/>
                  <a:gd name="connsiteX4" fmla="*/ 38407 w 76151"/>
                  <a:gd name="connsiteY4" fmla="*/ 223 h 76200"/>
                  <a:gd name="connsiteX5" fmla="*/ 11483 w 76151"/>
                  <a:gd name="connsiteY5" fmla="*/ 11383 h 76200"/>
                  <a:gd name="connsiteX6" fmla="*/ 331 w 76151"/>
                  <a:gd name="connsiteY6" fmla="*/ 38323 h 76200"/>
                  <a:gd name="connsiteX7" fmla="*/ 11483 w 76151"/>
                  <a:gd name="connsiteY7" fmla="*/ 65264 h 76200"/>
                  <a:gd name="connsiteX8" fmla="*/ 38407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07" y="76423"/>
                    </a:moveTo>
                    <a:cubicBezTo>
                      <a:pt x="48505" y="76423"/>
                      <a:pt x="58190" y="72409"/>
                      <a:pt x="65330" y="65264"/>
                    </a:cubicBezTo>
                    <a:cubicBezTo>
                      <a:pt x="72471" y="58119"/>
                      <a:pt x="76483" y="48428"/>
                      <a:pt x="76483" y="38323"/>
                    </a:cubicBezTo>
                    <a:cubicBezTo>
                      <a:pt x="76483" y="28219"/>
                      <a:pt x="72471" y="18527"/>
                      <a:pt x="65330" y="11383"/>
                    </a:cubicBezTo>
                    <a:cubicBezTo>
                      <a:pt x="58190" y="4238"/>
                      <a:pt x="48505" y="223"/>
                      <a:pt x="38407" y="223"/>
                    </a:cubicBezTo>
                    <a:cubicBezTo>
                      <a:pt x="28309" y="223"/>
                      <a:pt x="18624" y="4238"/>
                      <a:pt x="11483" y="11383"/>
                    </a:cubicBezTo>
                    <a:cubicBezTo>
                      <a:pt x="4343" y="18527"/>
                      <a:pt x="331" y="28219"/>
                      <a:pt x="331" y="38323"/>
                    </a:cubicBezTo>
                    <a:cubicBezTo>
                      <a:pt x="331" y="48428"/>
                      <a:pt x="4343" y="58119"/>
                      <a:pt x="11483" y="65264"/>
                    </a:cubicBezTo>
                    <a:cubicBezTo>
                      <a:pt x="18624" y="72409"/>
                      <a:pt x="28309" y="76423"/>
                      <a:pt x="38407" y="76423"/>
                    </a:cubicBezTo>
                    <a:close/>
                  </a:path>
                </a:pathLst>
              </a:custGeom>
              <a:solidFill>
                <a:srgbClr val="0032D5"/>
              </a:solidFill>
              <a:ln w="12692" cap="flat">
                <a:solidFill>
                  <a:srgbClr val="0032D5"/>
                </a:solidFill>
                <a:prstDash val="solid"/>
                <a:round/>
              </a:ln>
            </p:spPr>
            <p:txBody>
              <a:bodyPr rtlCol="0" anchor="ctr"/>
              <a:lstStyle/>
              <a:p>
                <a:endParaRPr lang="en-GB"/>
              </a:p>
            </p:txBody>
          </p:sp>
          <p:sp>
            <p:nvSpPr>
              <p:cNvPr id="569" name="Freeform: Shape 568">
                <a:extLst>
                  <a:ext uri="{FF2B5EF4-FFF2-40B4-BE49-F238E27FC236}">
                    <a16:creationId xmlns:a16="http://schemas.microsoft.com/office/drawing/2014/main" id="{5EA6522E-48B7-9073-0112-04300F1C34E8}"/>
                  </a:ext>
                </a:extLst>
              </p:cNvPr>
              <p:cNvSpPr/>
              <p:nvPr/>
            </p:nvSpPr>
            <p:spPr>
              <a:xfrm>
                <a:off x="10796323" y="4739846"/>
                <a:ext cx="76151" cy="76200"/>
              </a:xfrm>
              <a:custGeom>
                <a:avLst/>
                <a:gdLst>
                  <a:gd name="connsiteX0" fmla="*/ 38443 w 76151"/>
                  <a:gd name="connsiteY0" fmla="*/ 76423 h 76200"/>
                  <a:gd name="connsiteX1" fmla="*/ 65367 w 76151"/>
                  <a:gd name="connsiteY1" fmla="*/ 65264 h 76200"/>
                  <a:gd name="connsiteX2" fmla="*/ 76519 w 76151"/>
                  <a:gd name="connsiteY2" fmla="*/ 38323 h 76200"/>
                  <a:gd name="connsiteX3" fmla="*/ 65367 w 76151"/>
                  <a:gd name="connsiteY3" fmla="*/ 11383 h 76200"/>
                  <a:gd name="connsiteX4" fmla="*/ 38443 w 76151"/>
                  <a:gd name="connsiteY4" fmla="*/ 223 h 76200"/>
                  <a:gd name="connsiteX5" fmla="*/ 11519 w 76151"/>
                  <a:gd name="connsiteY5" fmla="*/ 11383 h 76200"/>
                  <a:gd name="connsiteX6" fmla="*/ 367 w 76151"/>
                  <a:gd name="connsiteY6" fmla="*/ 38323 h 76200"/>
                  <a:gd name="connsiteX7" fmla="*/ 11519 w 76151"/>
                  <a:gd name="connsiteY7" fmla="*/ 65264 h 76200"/>
                  <a:gd name="connsiteX8" fmla="*/ 38443 w 76151"/>
                  <a:gd name="connsiteY8" fmla="*/ 7642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443" y="76423"/>
                    </a:moveTo>
                    <a:cubicBezTo>
                      <a:pt x="48541" y="76423"/>
                      <a:pt x="58226" y="72409"/>
                      <a:pt x="65367" y="65264"/>
                    </a:cubicBezTo>
                    <a:cubicBezTo>
                      <a:pt x="72507" y="58119"/>
                      <a:pt x="76519" y="48428"/>
                      <a:pt x="76519" y="38323"/>
                    </a:cubicBezTo>
                    <a:cubicBezTo>
                      <a:pt x="76519" y="28219"/>
                      <a:pt x="72507" y="18527"/>
                      <a:pt x="65367" y="11383"/>
                    </a:cubicBezTo>
                    <a:cubicBezTo>
                      <a:pt x="58226" y="4238"/>
                      <a:pt x="48541" y="223"/>
                      <a:pt x="38443" y="223"/>
                    </a:cubicBezTo>
                    <a:cubicBezTo>
                      <a:pt x="28345" y="223"/>
                      <a:pt x="18660" y="4238"/>
                      <a:pt x="11519" y="11383"/>
                    </a:cubicBezTo>
                    <a:cubicBezTo>
                      <a:pt x="4379" y="18527"/>
                      <a:pt x="367" y="28219"/>
                      <a:pt x="367" y="38323"/>
                    </a:cubicBezTo>
                    <a:cubicBezTo>
                      <a:pt x="367" y="48428"/>
                      <a:pt x="4379" y="58119"/>
                      <a:pt x="11519" y="65264"/>
                    </a:cubicBezTo>
                    <a:cubicBezTo>
                      <a:pt x="18660" y="72409"/>
                      <a:pt x="28345" y="76423"/>
                      <a:pt x="38443" y="76423"/>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sp>
        <p:nvSpPr>
          <p:cNvPr id="570" name="Freeform: Shape 569">
            <a:extLst>
              <a:ext uri="{FF2B5EF4-FFF2-40B4-BE49-F238E27FC236}">
                <a16:creationId xmlns:a16="http://schemas.microsoft.com/office/drawing/2014/main" id="{56A294E0-D4DA-4A60-606C-A1838E359A4F}"/>
              </a:ext>
            </a:extLst>
          </p:cNvPr>
          <p:cNvSpPr/>
          <p:nvPr/>
        </p:nvSpPr>
        <p:spPr>
          <a:xfrm>
            <a:off x="6647241"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1" name="Freeform: Shape 570">
            <a:extLst>
              <a:ext uri="{FF2B5EF4-FFF2-40B4-BE49-F238E27FC236}">
                <a16:creationId xmlns:a16="http://schemas.microsoft.com/office/drawing/2014/main" id="{BBBB1298-0AA0-C966-6A77-656655B9195F}"/>
              </a:ext>
            </a:extLst>
          </p:cNvPr>
          <p:cNvSpPr/>
          <p:nvPr/>
        </p:nvSpPr>
        <p:spPr>
          <a:xfrm>
            <a:off x="11179765" y="2033450"/>
            <a:ext cx="12691" cy="3379622"/>
          </a:xfrm>
          <a:custGeom>
            <a:avLst/>
            <a:gdLst>
              <a:gd name="connsiteX0" fmla="*/ 0 w 12691"/>
              <a:gd name="connsiteY0" fmla="*/ 3379623 h 3379622"/>
              <a:gd name="connsiteX1" fmla="*/ 0 w 12691"/>
              <a:gd name="connsiteY1" fmla="*/ 0 h 3379622"/>
            </a:gdLst>
            <a:ahLst/>
            <a:cxnLst>
              <a:cxn ang="0">
                <a:pos x="connsiteX0" y="connsiteY0"/>
              </a:cxn>
              <a:cxn ang="0">
                <a:pos x="connsiteX1" y="connsiteY1"/>
              </a:cxn>
            </a:cxnLst>
            <a:rect l="l" t="t" r="r" b="b"/>
            <a:pathLst>
              <a:path w="12691" h="3379622">
                <a:moveTo>
                  <a:pt x="0" y="3379623"/>
                </a:moveTo>
                <a:lnTo>
                  <a:pt x="0" y="0"/>
                </a:lnTo>
              </a:path>
            </a:pathLst>
          </a:custGeom>
          <a:noFill/>
          <a:ln w="10154" cap="sq">
            <a:solidFill>
              <a:srgbClr val="000000"/>
            </a:solidFill>
            <a:prstDash val="solid"/>
            <a:miter/>
          </a:ln>
        </p:spPr>
        <p:txBody>
          <a:bodyPr rtlCol="0" anchor="ctr"/>
          <a:lstStyle/>
          <a:p>
            <a:endParaRPr lang="en-GB"/>
          </a:p>
        </p:txBody>
      </p:sp>
      <p:sp>
        <p:nvSpPr>
          <p:cNvPr id="572" name="Freeform: Shape 571">
            <a:extLst>
              <a:ext uri="{FF2B5EF4-FFF2-40B4-BE49-F238E27FC236}">
                <a16:creationId xmlns:a16="http://schemas.microsoft.com/office/drawing/2014/main" id="{6D9EEDFE-9D70-FB6B-AB8E-C8A80F3A0B75}"/>
              </a:ext>
            </a:extLst>
          </p:cNvPr>
          <p:cNvSpPr/>
          <p:nvPr/>
        </p:nvSpPr>
        <p:spPr>
          <a:xfrm>
            <a:off x="6647241" y="5413073"/>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3" name="Freeform: Shape 572">
            <a:extLst>
              <a:ext uri="{FF2B5EF4-FFF2-40B4-BE49-F238E27FC236}">
                <a16:creationId xmlns:a16="http://schemas.microsoft.com/office/drawing/2014/main" id="{121B23B8-277C-0CB2-6D76-0C6111F43DF9}"/>
              </a:ext>
            </a:extLst>
          </p:cNvPr>
          <p:cNvSpPr/>
          <p:nvPr/>
        </p:nvSpPr>
        <p:spPr>
          <a:xfrm>
            <a:off x="6647241" y="2033450"/>
            <a:ext cx="4532524" cy="12700"/>
          </a:xfrm>
          <a:custGeom>
            <a:avLst/>
            <a:gdLst>
              <a:gd name="connsiteX0" fmla="*/ 0 w 4532524"/>
              <a:gd name="connsiteY0" fmla="*/ 0 h 12700"/>
              <a:gd name="connsiteX1" fmla="*/ 4532524 w 4532524"/>
              <a:gd name="connsiteY1" fmla="*/ 0 h 12700"/>
            </a:gdLst>
            <a:ahLst/>
            <a:cxnLst>
              <a:cxn ang="0">
                <a:pos x="connsiteX0" y="connsiteY0"/>
              </a:cxn>
              <a:cxn ang="0">
                <a:pos x="connsiteX1" y="connsiteY1"/>
              </a:cxn>
            </a:cxnLst>
            <a:rect l="l" t="t" r="r" b="b"/>
            <a:pathLst>
              <a:path w="4532524" h="12700">
                <a:moveTo>
                  <a:pt x="0" y="0"/>
                </a:moveTo>
                <a:lnTo>
                  <a:pt x="4532524" y="0"/>
                </a:lnTo>
              </a:path>
            </a:pathLst>
          </a:custGeom>
          <a:noFill/>
          <a:ln w="10154" cap="sq">
            <a:solidFill>
              <a:srgbClr val="000000"/>
            </a:solidFill>
            <a:prstDash val="solid"/>
            <a:miter/>
          </a:ln>
        </p:spPr>
        <p:txBody>
          <a:bodyPr rtlCol="0" anchor="ctr"/>
          <a:lstStyle/>
          <a:p>
            <a:endParaRPr lang="en-GB"/>
          </a:p>
        </p:txBody>
      </p:sp>
      <p:sp>
        <p:nvSpPr>
          <p:cNvPr id="575" name="Freeform: Shape 574">
            <a:extLst>
              <a:ext uri="{FF2B5EF4-FFF2-40B4-BE49-F238E27FC236}">
                <a16:creationId xmlns:a16="http://schemas.microsoft.com/office/drawing/2014/main" id="{9EF55F0D-A0AD-582B-AF17-809874B0DF6C}"/>
              </a:ext>
            </a:extLst>
          </p:cNvPr>
          <p:cNvSpPr/>
          <p:nvPr/>
        </p:nvSpPr>
        <p:spPr>
          <a:xfrm>
            <a:off x="9579700" y="2135050"/>
            <a:ext cx="1498530" cy="946785"/>
          </a:xfrm>
          <a:custGeom>
            <a:avLst/>
            <a:gdLst>
              <a:gd name="connsiteX0" fmla="*/ 40614 w 1498530"/>
              <a:gd name="connsiteY0" fmla="*/ 946785 h 946785"/>
              <a:gd name="connsiteX1" fmla="*/ 1457916 w 1498530"/>
              <a:gd name="connsiteY1" fmla="*/ 946785 h 946785"/>
              <a:gd name="connsiteX2" fmla="*/ 1498530 w 1498530"/>
              <a:gd name="connsiteY2" fmla="*/ 906145 h 946785"/>
              <a:gd name="connsiteX3" fmla="*/ 1498530 w 1498530"/>
              <a:gd name="connsiteY3" fmla="*/ 40640 h 946785"/>
              <a:gd name="connsiteX4" fmla="*/ 1457916 w 1498530"/>
              <a:gd name="connsiteY4" fmla="*/ 0 h 946785"/>
              <a:gd name="connsiteX5" fmla="*/ 40614 w 1498530"/>
              <a:gd name="connsiteY5" fmla="*/ 0 h 946785"/>
              <a:gd name="connsiteX6" fmla="*/ 0 w 1498530"/>
              <a:gd name="connsiteY6" fmla="*/ 40640 h 946785"/>
              <a:gd name="connsiteX7" fmla="*/ 0 w 1498530"/>
              <a:gd name="connsiteY7" fmla="*/ 906145 h 946785"/>
              <a:gd name="connsiteX8" fmla="*/ 40614 w 1498530"/>
              <a:gd name="connsiteY8" fmla="*/ 946785 h 946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8530" h="946785">
                <a:moveTo>
                  <a:pt x="40614" y="946785"/>
                </a:moveTo>
                <a:lnTo>
                  <a:pt x="1457916" y="946785"/>
                </a:lnTo>
                <a:cubicBezTo>
                  <a:pt x="1484988" y="946785"/>
                  <a:pt x="1498530" y="933238"/>
                  <a:pt x="1498530" y="906145"/>
                </a:cubicBezTo>
                <a:lnTo>
                  <a:pt x="1498530" y="40640"/>
                </a:lnTo>
                <a:cubicBezTo>
                  <a:pt x="1498530" y="13547"/>
                  <a:pt x="1484988" y="0"/>
                  <a:pt x="1457916" y="0"/>
                </a:cubicBezTo>
                <a:lnTo>
                  <a:pt x="40614" y="0"/>
                </a:lnTo>
                <a:cubicBezTo>
                  <a:pt x="13542" y="0"/>
                  <a:pt x="0" y="13547"/>
                  <a:pt x="0" y="40640"/>
                </a:cubicBezTo>
                <a:lnTo>
                  <a:pt x="0" y="906145"/>
                </a:lnTo>
                <a:cubicBezTo>
                  <a:pt x="0" y="933238"/>
                  <a:pt x="13542" y="946785"/>
                  <a:pt x="40614" y="946785"/>
                </a:cubicBezTo>
                <a:close/>
              </a:path>
            </a:pathLst>
          </a:custGeom>
          <a:solidFill>
            <a:srgbClr val="FFFFFF">
              <a:alpha val="80000"/>
            </a:srgbClr>
          </a:solidFill>
          <a:ln w="12692" cap="flat">
            <a:solidFill>
              <a:srgbClr val="CCCCCC">
                <a:alpha val="80000"/>
              </a:srgbClr>
            </a:solidFill>
            <a:prstDash val="solid"/>
            <a:miter/>
          </a:ln>
        </p:spPr>
        <p:txBody>
          <a:bodyPr rtlCol="0" anchor="ctr"/>
          <a:lstStyle/>
          <a:p>
            <a:endParaRPr lang="en-GB"/>
          </a:p>
        </p:txBody>
      </p:sp>
      <p:grpSp>
        <p:nvGrpSpPr>
          <p:cNvPr id="576" name="Graphic 410">
            <a:extLst>
              <a:ext uri="{FF2B5EF4-FFF2-40B4-BE49-F238E27FC236}">
                <a16:creationId xmlns:a16="http://schemas.microsoft.com/office/drawing/2014/main" id="{8C09EE7B-0782-B29E-899B-A10C6C01B575}"/>
              </a:ext>
            </a:extLst>
          </p:cNvPr>
          <p:cNvGrpSpPr/>
          <p:nvPr/>
        </p:nvGrpSpPr>
        <p:grpSpPr>
          <a:xfrm>
            <a:off x="9660928" y="2259511"/>
            <a:ext cx="406140" cy="76200"/>
            <a:chOff x="9521589" y="2259511"/>
            <a:chExt cx="406140" cy="76200"/>
          </a:xfrm>
        </p:grpSpPr>
        <p:sp>
          <p:nvSpPr>
            <p:cNvPr id="577" name="Freeform: Shape 576">
              <a:extLst>
                <a:ext uri="{FF2B5EF4-FFF2-40B4-BE49-F238E27FC236}">
                  <a16:creationId xmlns:a16="http://schemas.microsoft.com/office/drawing/2014/main" id="{3212E5F2-9E90-77C8-27E3-0708B8BC21F4}"/>
                </a:ext>
              </a:extLst>
            </p:cNvPr>
            <p:cNvSpPr/>
            <p:nvPr/>
          </p:nvSpPr>
          <p:spPr>
            <a:xfrm>
              <a:off x="9521589" y="229761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32D500"/>
              </a:solidFill>
              <a:prstDash val="solid"/>
              <a:round/>
            </a:ln>
          </p:spPr>
          <p:txBody>
            <a:bodyPr rtlCol="0" anchor="ctr"/>
            <a:lstStyle/>
            <a:p>
              <a:endParaRPr lang="en-GB"/>
            </a:p>
          </p:txBody>
        </p:sp>
        <p:sp>
          <p:nvSpPr>
            <p:cNvPr id="578" name="Freeform: Shape 577">
              <a:extLst>
                <a:ext uri="{FF2B5EF4-FFF2-40B4-BE49-F238E27FC236}">
                  <a16:creationId xmlns:a16="http://schemas.microsoft.com/office/drawing/2014/main" id="{47A63CBB-9123-5C4F-AF34-DF2769426A1B}"/>
                </a:ext>
              </a:extLst>
            </p:cNvPr>
            <p:cNvSpPr/>
            <p:nvPr/>
          </p:nvSpPr>
          <p:spPr>
            <a:xfrm>
              <a:off x="9686583" y="2259511"/>
              <a:ext cx="76151" cy="76200"/>
            </a:xfrm>
            <a:custGeom>
              <a:avLst/>
              <a:gdLst>
                <a:gd name="connsiteX0" fmla="*/ 38356 w 76151"/>
                <a:gd name="connsiteY0" fmla="*/ 76228 h 76200"/>
                <a:gd name="connsiteX1" fmla="*/ 65279 w 76151"/>
                <a:gd name="connsiteY1" fmla="*/ 65069 h 76200"/>
                <a:gd name="connsiteX2" fmla="*/ 76431 w 76151"/>
                <a:gd name="connsiteY2" fmla="*/ 38128 h 76200"/>
                <a:gd name="connsiteX3" fmla="*/ 65279 w 76151"/>
                <a:gd name="connsiteY3" fmla="*/ 11187 h 76200"/>
                <a:gd name="connsiteX4" fmla="*/ 38356 w 76151"/>
                <a:gd name="connsiteY4" fmla="*/ 28 h 76200"/>
                <a:gd name="connsiteX5" fmla="*/ 11432 w 76151"/>
                <a:gd name="connsiteY5" fmla="*/ 11187 h 76200"/>
                <a:gd name="connsiteX6" fmla="*/ 280 w 76151"/>
                <a:gd name="connsiteY6" fmla="*/ 38128 h 76200"/>
                <a:gd name="connsiteX7" fmla="*/ 11432 w 76151"/>
                <a:gd name="connsiteY7" fmla="*/ 65069 h 76200"/>
                <a:gd name="connsiteX8" fmla="*/ 38356 w 76151"/>
                <a:gd name="connsiteY8" fmla="*/ 76228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28"/>
                  </a:moveTo>
                  <a:cubicBezTo>
                    <a:pt x="48453" y="76228"/>
                    <a:pt x="58139" y="72214"/>
                    <a:pt x="65279" y="65069"/>
                  </a:cubicBezTo>
                  <a:cubicBezTo>
                    <a:pt x="72419" y="57924"/>
                    <a:pt x="76431" y="48232"/>
                    <a:pt x="76431" y="38128"/>
                  </a:cubicBezTo>
                  <a:cubicBezTo>
                    <a:pt x="76431" y="28024"/>
                    <a:pt x="72419" y="18332"/>
                    <a:pt x="65279" y="11187"/>
                  </a:cubicBezTo>
                  <a:cubicBezTo>
                    <a:pt x="58139" y="4042"/>
                    <a:pt x="48453" y="28"/>
                    <a:pt x="38356" y="28"/>
                  </a:cubicBezTo>
                  <a:cubicBezTo>
                    <a:pt x="28258" y="28"/>
                    <a:pt x="18572" y="4042"/>
                    <a:pt x="11432" y="11187"/>
                  </a:cubicBezTo>
                  <a:cubicBezTo>
                    <a:pt x="4292" y="18332"/>
                    <a:pt x="280" y="28024"/>
                    <a:pt x="280" y="38128"/>
                  </a:cubicBezTo>
                  <a:cubicBezTo>
                    <a:pt x="280" y="48232"/>
                    <a:pt x="4292" y="57924"/>
                    <a:pt x="11432" y="65069"/>
                  </a:cubicBezTo>
                  <a:cubicBezTo>
                    <a:pt x="18572" y="72214"/>
                    <a:pt x="28258" y="76228"/>
                    <a:pt x="38356" y="76228"/>
                  </a:cubicBezTo>
                  <a:close/>
                </a:path>
              </a:pathLst>
            </a:custGeom>
            <a:solidFill>
              <a:srgbClr val="32D500"/>
            </a:solidFill>
            <a:ln w="12692" cap="flat">
              <a:solidFill>
                <a:srgbClr val="32D500"/>
              </a:solidFill>
              <a:prstDash val="solid"/>
              <a:round/>
            </a:ln>
          </p:spPr>
          <p:txBody>
            <a:bodyPr rtlCol="0" anchor="ctr"/>
            <a:lstStyle/>
            <a:p>
              <a:endParaRPr lang="en-GB"/>
            </a:p>
          </p:txBody>
        </p:sp>
      </p:grpSp>
      <p:grpSp>
        <p:nvGrpSpPr>
          <p:cNvPr id="579" name="Graphic 410">
            <a:extLst>
              <a:ext uri="{FF2B5EF4-FFF2-40B4-BE49-F238E27FC236}">
                <a16:creationId xmlns:a16="http://schemas.microsoft.com/office/drawing/2014/main" id="{4B9EA392-5752-DEA7-D811-50AD6AEA0223}"/>
              </a:ext>
            </a:extLst>
          </p:cNvPr>
          <p:cNvGrpSpPr/>
          <p:nvPr/>
        </p:nvGrpSpPr>
        <p:grpSpPr>
          <a:xfrm>
            <a:off x="10238757" y="2216331"/>
            <a:ext cx="750879" cy="193675"/>
            <a:chOff x="10099418" y="2216331"/>
            <a:chExt cx="750879" cy="193675"/>
          </a:xfrm>
          <a:solidFill>
            <a:srgbClr val="000000"/>
          </a:solidFill>
        </p:grpSpPr>
        <p:sp>
          <p:nvSpPr>
            <p:cNvPr id="580" name="Freeform: Shape 579">
              <a:extLst>
                <a:ext uri="{FF2B5EF4-FFF2-40B4-BE49-F238E27FC236}">
                  <a16:creationId xmlns:a16="http://schemas.microsoft.com/office/drawing/2014/main" id="{CEDF4632-61CE-869A-C5AD-08E4A456C147}"/>
                </a:ext>
              </a:extLst>
            </p:cNvPr>
            <p:cNvSpPr/>
            <p:nvPr/>
          </p:nvSpPr>
          <p:spPr>
            <a:xfrm flipV="1">
              <a:off x="10099418" y="2259384"/>
              <a:ext cx="91000" cy="111347"/>
            </a:xfrm>
            <a:custGeom>
              <a:avLst/>
              <a:gdLst>
                <a:gd name="connsiteX0" fmla="*/ 47769 w 91000"/>
                <a:gd name="connsiteY0" fmla="*/ -1661 h 111347"/>
                <a:gd name="connsiteX1" fmla="*/ 12264 w 91000"/>
                <a:gd name="connsiteY1" fmla="*/ 12690 h 111347"/>
                <a:gd name="connsiteX2" fmla="*/ -1412 w 91000"/>
                <a:gd name="connsiteY2" fmla="*/ 51044 h 111347"/>
                <a:gd name="connsiteX3" fmla="*/ -1412 w 91000"/>
                <a:gd name="connsiteY3" fmla="*/ 54409 h 111347"/>
                <a:gd name="connsiteX4" fmla="*/ 4680 w 91000"/>
                <a:gd name="connsiteY4" fmla="*/ 82921 h 111347"/>
                <a:gd name="connsiteX5" fmla="*/ 21719 w 91000"/>
                <a:gd name="connsiteY5" fmla="*/ 102574 h 111347"/>
                <a:gd name="connsiteX6" fmla="*/ 45485 w 91000"/>
                <a:gd name="connsiteY6" fmla="*/ 109686 h 111347"/>
                <a:gd name="connsiteX7" fmla="*/ 77976 w 91000"/>
                <a:gd name="connsiteY7" fmla="*/ 95875 h 111347"/>
                <a:gd name="connsiteX8" fmla="*/ 89589 w 91000"/>
                <a:gd name="connsiteY8" fmla="*/ 56410 h 111347"/>
                <a:gd name="connsiteX9" fmla="*/ 89589 w 91000"/>
                <a:gd name="connsiteY9" fmla="*/ 48758 h 111347"/>
                <a:gd name="connsiteX10" fmla="*/ 16928 w 91000"/>
                <a:gd name="connsiteY10" fmla="*/ 48758 h 111347"/>
                <a:gd name="connsiteX11" fmla="*/ 26193 w 91000"/>
                <a:gd name="connsiteY11" fmla="*/ 23104 h 111347"/>
                <a:gd name="connsiteX12" fmla="*/ 48753 w 91000"/>
                <a:gd name="connsiteY12" fmla="*/ 13325 h 111347"/>
                <a:gd name="connsiteX13" fmla="*/ 65189 w 91000"/>
                <a:gd name="connsiteY13" fmla="*/ 17294 h 111347"/>
                <a:gd name="connsiteX14" fmla="*/ 77024 w 91000"/>
                <a:gd name="connsiteY14" fmla="*/ 27835 h 111347"/>
                <a:gd name="connsiteX15" fmla="*/ 88224 w 91000"/>
                <a:gd name="connsiteY15" fmla="*/ 19103 h 111347"/>
                <a:gd name="connsiteX16" fmla="*/ 47769 w 91000"/>
                <a:gd name="connsiteY16" fmla="*/ -1661 h 111347"/>
                <a:gd name="connsiteX17" fmla="*/ 45485 w 91000"/>
                <a:gd name="connsiteY17" fmla="*/ 94605 h 111347"/>
                <a:gd name="connsiteX18" fmla="*/ 26827 w 91000"/>
                <a:gd name="connsiteY18" fmla="*/ 86509 h 111347"/>
                <a:gd name="connsiteX19" fmla="*/ 17531 w 91000"/>
                <a:gd name="connsiteY19" fmla="*/ 63839 h 111347"/>
                <a:gd name="connsiteX20" fmla="*/ 71249 w 91000"/>
                <a:gd name="connsiteY20" fmla="*/ 63839 h 111347"/>
                <a:gd name="connsiteX21" fmla="*/ 71249 w 91000"/>
                <a:gd name="connsiteY21" fmla="*/ 65236 h 111347"/>
                <a:gd name="connsiteX22" fmla="*/ 63697 w 91000"/>
                <a:gd name="connsiteY22" fmla="*/ 86890 h 111347"/>
                <a:gd name="connsiteX23" fmla="*/ 45485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769" y="-1661"/>
                  </a:moveTo>
                  <a:cubicBezTo>
                    <a:pt x="33216" y="-1661"/>
                    <a:pt x="21380" y="3123"/>
                    <a:pt x="12264" y="12690"/>
                  </a:cubicBezTo>
                  <a:cubicBezTo>
                    <a:pt x="3147" y="22257"/>
                    <a:pt x="-1412" y="35042"/>
                    <a:pt x="-1412" y="51044"/>
                  </a:cubicBezTo>
                  <a:lnTo>
                    <a:pt x="-1412" y="54409"/>
                  </a:lnTo>
                  <a:cubicBezTo>
                    <a:pt x="-1412" y="65056"/>
                    <a:pt x="619" y="74560"/>
                    <a:pt x="4680" y="82921"/>
                  </a:cubicBezTo>
                  <a:cubicBezTo>
                    <a:pt x="8742" y="91303"/>
                    <a:pt x="14421" y="97854"/>
                    <a:pt x="21719" y="102574"/>
                  </a:cubicBezTo>
                  <a:cubicBezTo>
                    <a:pt x="29038" y="107315"/>
                    <a:pt x="36960" y="109686"/>
                    <a:pt x="45485" y="109686"/>
                  </a:cubicBezTo>
                  <a:cubicBezTo>
                    <a:pt x="59424" y="109686"/>
                    <a:pt x="70255" y="105082"/>
                    <a:pt x="77976" y="95875"/>
                  </a:cubicBezTo>
                  <a:cubicBezTo>
                    <a:pt x="85718" y="86689"/>
                    <a:pt x="89589" y="73533"/>
                    <a:pt x="89589" y="56410"/>
                  </a:cubicBezTo>
                  <a:lnTo>
                    <a:pt x="89589" y="48758"/>
                  </a:lnTo>
                  <a:lnTo>
                    <a:pt x="16928" y="48758"/>
                  </a:lnTo>
                  <a:cubicBezTo>
                    <a:pt x="17182" y="38175"/>
                    <a:pt x="20270" y="29623"/>
                    <a:pt x="26193" y="23104"/>
                  </a:cubicBezTo>
                  <a:cubicBezTo>
                    <a:pt x="32116" y="16585"/>
                    <a:pt x="39636" y="13325"/>
                    <a:pt x="48753" y="13325"/>
                  </a:cubicBezTo>
                  <a:cubicBezTo>
                    <a:pt x="55226" y="13325"/>
                    <a:pt x="60704" y="14648"/>
                    <a:pt x="65189" y="17294"/>
                  </a:cubicBezTo>
                  <a:cubicBezTo>
                    <a:pt x="69694" y="19939"/>
                    <a:pt x="73639" y="23453"/>
                    <a:pt x="77024" y="27835"/>
                  </a:cubicBezTo>
                  <a:lnTo>
                    <a:pt x="88224" y="19103"/>
                  </a:lnTo>
                  <a:cubicBezTo>
                    <a:pt x="79234" y="5260"/>
                    <a:pt x="65749" y="-1661"/>
                    <a:pt x="47769" y="-1661"/>
                  </a:cubicBezTo>
                  <a:close/>
                  <a:moveTo>
                    <a:pt x="45485" y="94605"/>
                  </a:moveTo>
                  <a:cubicBezTo>
                    <a:pt x="38081" y="94605"/>
                    <a:pt x="31862" y="91906"/>
                    <a:pt x="26827" y="86509"/>
                  </a:cubicBezTo>
                  <a:cubicBezTo>
                    <a:pt x="21814" y="81111"/>
                    <a:pt x="18715" y="73555"/>
                    <a:pt x="17531" y="63839"/>
                  </a:cubicBezTo>
                  <a:lnTo>
                    <a:pt x="71249" y="63839"/>
                  </a:lnTo>
                  <a:lnTo>
                    <a:pt x="71249" y="65236"/>
                  </a:lnTo>
                  <a:cubicBezTo>
                    <a:pt x="70720" y="74549"/>
                    <a:pt x="68203" y="81767"/>
                    <a:pt x="63697" y="86890"/>
                  </a:cubicBezTo>
                  <a:cubicBezTo>
                    <a:pt x="59213" y="92033"/>
                    <a:pt x="53142" y="94605"/>
                    <a:pt x="45485" y="94605"/>
                  </a:cubicBezTo>
                  <a:close/>
                </a:path>
              </a:pathLst>
            </a:custGeom>
            <a:solidFill>
              <a:srgbClr val="000000"/>
            </a:solidFill>
            <a:ln w="32" cap="flat">
              <a:noFill/>
              <a:prstDash val="solid"/>
              <a:round/>
            </a:ln>
          </p:spPr>
          <p:txBody>
            <a:bodyPr rtlCol="0" anchor="ctr"/>
            <a:lstStyle/>
            <a:p>
              <a:endParaRPr lang="en-GB"/>
            </a:p>
          </p:txBody>
        </p:sp>
        <p:sp>
          <p:nvSpPr>
            <p:cNvPr id="581" name="Freeform: Shape 580">
              <a:extLst>
                <a:ext uri="{FF2B5EF4-FFF2-40B4-BE49-F238E27FC236}">
                  <a16:creationId xmlns:a16="http://schemas.microsoft.com/office/drawing/2014/main" id="{204931EA-6CED-A3AC-A0FE-B891144E1469}"/>
                </a:ext>
              </a:extLst>
            </p:cNvPr>
            <p:cNvSpPr/>
            <p:nvPr/>
          </p:nvSpPr>
          <p:spPr>
            <a:xfrm flipV="1">
              <a:off x="10201830" y="2261384"/>
              <a:ext cx="92111" cy="107346"/>
            </a:xfrm>
            <a:custGeom>
              <a:avLst/>
              <a:gdLst>
                <a:gd name="connsiteX0" fmla="*/ 44559 w 92111"/>
                <a:gd name="connsiteY0" fmla="*/ 66506 h 107346"/>
                <a:gd name="connsiteX1" fmla="*/ 68357 w 92111"/>
                <a:gd name="connsiteY1" fmla="*/ 105686 h 107346"/>
                <a:gd name="connsiteX2" fmla="*/ 89774 w 92111"/>
                <a:gd name="connsiteY2" fmla="*/ 105686 h 107346"/>
                <a:gd name="connsiteX3" fmla="*/ 54681 w 92111"/>
                <a:gd name="connsiteY3" fmla="*/ 52600 h 107346"/>
                <a:gd name="connsiteX4" fmla="*/ 90853 w 92111"/>
                <a:gd name="connsiteY4" fmla="*/ -1661 h 107346"/>
                <a:gd name="connsiteX5" fmla="*/ 69658 w 92111"/>
                <a:gd name="connsiteY5" fmla="*/ -1661 h 107346"/>
                <a:gd name="connsiteX6" fmla="*/ 44845 w 92111"/>
                <a:gd name="connsiteY6" fmla="*/ 38534 h 107346"/>
                <a:gd name="connsiteX7" fmla="*/ 20064 w 92111"/>
                <a:gd name="connsiteY7" fmla="*/ -1661 h 107346"/>
                <a:gd name="connsiteX8" fmla="*/ -1258 w 92111"/>
                <a:gd name="connsiteY8" fmla="*/ -1661 h 107346"/>
                <a:gd name="connsiteX9" fmla="*/ 34945 w 92111"/>
                <a:gd name="connsiteY9" fmla="*/ 52600 h 107346"/>
                <a:gd name="connsiteX10" fmla="*/ -148 w 92111"/>
                <a:gd name="connsiteY10" fmla="*/ 105686 h 107346"/>
                <a:gd name="connsiteX11" fmla="*/ 21048 w 92111"/>
                <a:gd name="connsiteY11" fmla="*/ 105686 h 107346"/>
                <a:gd name="connsiteX12" fmla="*/ 44559 w 92111"/>
                <a:gd name="connsiteY12" fmla="*/ 66506 h 10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111" h="107346">
                  <a:moveTo>
                    <a:pt x="44559" y="66506"/>
                  </a:moveTo>
                  <a:lnTo>
                    <a:pt x="68357" y="105686"/>
                  </a:lnTo>
                  <a:lnTo>
                    <a:pt x="89774" y="105686"/>
                  </a:lnTo>
                  <a:lnTo>
                    <a:pt x="54681" y="52600"/>
                  </a:lnTo>
                  <a:lnTo>
                    <a:pt x="90853" y="-1661"/>
                  </a:lnTo>
                  <a:lnTo>
                    <a:pt x="69658" y="-1661"/>
                  </a:lnTo>
                  <a:lnTo>
                    <a:pt x="44845" y="38534"/>
                  </a:lnTo>
                  <a:lnTo>
                    <a:pt x="20064" y="-1661"/>
                  </a:lnTo>
                  <a:lnTo>
                    <a:pt x="-1258" y="-1661"/>
                  </a:lnTo>
                  <a:lnTo>
                    <a:pt x="34945" y="52600"/>
                  </a:lnTo>
                  <a:lnTo>
                    <a:pt x="-148" y="105686"/>
                  </a:lnTo>
                  <a:lnTo>
                    <a:pt x="21048" y="105686"/>
                  </a:lnTo>
                  <a:lnTo>
                    <a:pt x="44559" y="66506"/>
                  </a:lnTo>
                  <a:close/>
                </a:path>
              </a:pathLst>
            </a:custGeom>
            <a:solidFill>
              <a:srgbClr val="000000"/>
            </a:solidFill>
            <a:ln w="32" cap="flat">
              <a:noFill/>
              <a:prstDash val="solid"/>
              <a:round/>
            </a:ln>
          </p:spPr>
          <p:txBody>
            <a:bodyPr rtlCol="0" anchor="ctr"/>
            <a:lstStyle/>
            <a:p>
              <a:endParaRPr lang="en-GB"/>
            </a:p>
          </p:txBody>
        </p:sp>
        <p:sp>
          <p:nvSpPr>
            <p:cNvPr id="582" name="Freeform: Shape 581">
              <a:extLst>
                <a:ext uri="{FF2B5EF4-FFF2-40B4-BE49-F238E27FC236}">
                  <a16:creationId xmlns:a16="http://schemas.microsoft.com/office/drawing/2014/main" id="{C143697F-7A4B-8A71-27F9-099B958A93BA}"/>
                </a:ext>
              </a:extLst>
            </p:cNvPr>
            <p:cNvSpPr/>
            <p:nvPr/>
          </p:nvSpPr>
          <p:spPr>
            <a:xfrm flipV="1">
              <a:off x="10309231" y="2259384"/>
              <a:ext cx="88525" cy="111347"/>
            </a:xfrm>
            <a:custGeom>
              <a:avLst/>
              <a:gdLst>
                <a:gd name="connsiteX0" fmla="*/ 67891 w 88525"/>
                <a:gd name="connsiteY0" fmla="*/ 339 h 111347"/>
                <a:gd name="connsiteX1" fmla="*/ 65321 w 88525"/>
                <a:gd name="connsiteY1" fmla="*/ 11642 h 111347"/>
                <a:gd name="connsiteX2" fmla="*/ 34765 w 88525"/>
                <a:gd name="connsiteY2" fmla="*/ -1661 h 111347"/>
                <a:gd name="connsiteX3" fmla="*/ 8747 w 88525"/>
                <a:gd name="connsiteY3" fmla="*/ 7324 h 111347"/>
                <a:gd name="connsiteX4" fmla="*/ -1407 w 88525"/>
                <a:gd name="connsiteY4" fmla="*/ 30121 h 111347"/>
                <a:gd name="connsiteX5" fmla="*/ 11317 w 88525"/>
                <a:gd name="connsiteY5" fmla="*/ 56156 h 111347"/>
                <a:gd name="connsiteX6" fmla="*/ 47172 w 88525"/>
                <a:gd name="connsiteY6" fmla="*/ 65427 h 111347"/>
                <a:gd name="connsiteX7" fmla="*/ 65004 w 88525"/>
                <a:gd name="connsiteY7" fmla="*/ 65427 h 111347"/>
                <a:gd name="connsiteX8" fmla="*/ 65004 w 88525"/>
                <a:gd name="connsiteY8" fmla="*/ 73872 h 111347"/>
                <a:gd name="connsiteX9" fmla="*/ 59261 w 88525"/>
                <a:gd name="connsiteY9" fmla="*/ 89176 h 111347"/>
                <a:gd name="connsiteX10" fmla="*/ 42317 w 88525"/>
                <a:gd name="connsiteY10" fmla="*/ 94891 h 111347"/>
                <a:gd name="connsiteX11" fmla="*/ 25849 w 88525"/>
                <a:gd name="connsiteY11" fmla="*/ 89938 h 111347"/>
                <a:gd name="connsiteX12" fmla="*/ 19218 w 88525"/>
                <a:gd name="connsiteY12" fmla="*/ 77936 h 111347"/>
                <a:gd name="connsiteX13" fmla="*/ 751 w 88525"/>
                <a:gd name="connsiteY13" fmla="*/ 77936 h 111347"/>
                <a:gd name="connsiteX14" fmla="*/ 6462 w 88525"/>
                <a:gd name="connsiteY14" fmla="*/ 93462 h 111347"/>
                <a:gd name="connsiteX15" fmla="*/ 21915 w 88525"/>
                <a:gd name="connsiteY15" fmla="*/ 105305 h 111347"/>
                <a:gd name="connsiteX16" fmla="*/ 43396 w 88525"/>
                <a:gd name="connsiteY16" fmla="*/ 109686 h 111347"/>
                <a:gd name="connsiteX17" fmla="*/ 72460 w 88525"/>
                <a:gd name="connsiteY17" fmla="*/ 100383 h 111347"/>
                <a:gd name="connsiteX18" fmla="*/ 83375 w 88525"/>
                <a:gd name="connsiteY18" fmla="*/ 74856 h 111347"/>
                <a:gd name="connsiteX19" fmla="*/ 83375 w 88525"/>
                <a:gd name="connsiteY19" fmla="*/ 25453 h 111347"/>
                <a:gd name="connsiteX20" fmla="*/ 87119 w 88525"/>
                <a:gd name="connsiteY20" fmla="*/ 1927 h 111347"/>
                <a:gd name="connsiteX21" fmla="*/ 87119 w 88525"/>
                <a:gd name="connsiteY21" fmla="*/ 339 h 111347"/>
                <a:gd name="connsiteX22" fmla="*/ 67891 w 88525"/>
                <a:gd name="connsiteY22" fmla="*/ 339 h 111347"/>
                <a:gd name="connsiteX23" fmla="*/ 37462 w 88525"/>
                <a:gd name="connsiteY23" fmla="*/ 14341 h 111347"/>
                <a:gd name="connsiteX24" fmla="*/ 53803 w 88525"/>
                <a:gd name="connsiteY24" fmla="*/ 18786 h 111347"/>
                <a:gd name="connsiteX25" fmla="*/ 65004 w 88525"/>
                <a:gd name="connsiteY25" fmla="*/ 30406 h 111347"/>
                <a:gd name="connsiteX26" fmla="*/ 65004 w 88525"/>
                <a:gd name="connsiteY26" fmla="*/ 52441 h 111347"/>
                <a:gd name="connsiteX27" fmla="*/ 50630 w 88525"/>
                <a:gd name="connsiteY27" fmla="*/ 52441 h 111347"/>
                <a:gd name="connsiteX28" fmla="*/ 16933 w 88525"/>
                <a:gd name="connsiteY28" fmla="*/ 32692 h 111347"/>
                <a:gd name="connsiteX29" fmla="*/ 22676 w 88525"/>
                <a:gd name="connsiteY29" fmla="*/ 19199 h 111347"/>
                <a:gd name="connsiteX30" fmla="*/ 37462 w 88525"/>
                <a:gd name="connsiteY30" fmla="*/ 1434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1" y="339"/>
                  </a:moveTo>
                  <a:cubicBezTo>
                    <a:pt x="66834" y="2456"/>
                    <a:pt x="65977" y="6223"/>
                    <a:pt x="65321" y="11642"/>
                  </a:cubicBezTo>
                  <a:cubicBezTo>
                    <a:pt x="56796" y="2773"/>
                    <a:pt x="46611" y="-1661"/>
                    <a:pt x="34765" y="-1661"/>
                  </a:cubicBezTo>
                  <a:cubicBezTo>
                    <a:pt x="24189" y="-1661"/>
                    <a:pt x="15516" y="1334"/>
                    <a:pt x="8747" y="7324"/>
                  </a:cubicBezTo>
                  <a:cubicBezTo>
                    <a:pt x="1978" y="13314"/>
                    <a:pt x="-1407" y="20913"/>
                    <a:pt x="-1407" y="30121"/>
                  </a:cubicBezTo>
                  <a:cubicBezTo>
                    <a:pt x="-1407" y="41297"/>
                    <a:pt x="2835" y="49975"/>
                    <a:pt x="11317" y="56156"/>
                  </a:cubicBezTo>
                  <a:cubicBezTo>
                    <a:pt x="19821" y="62336"/>
                    <a:pt x="31772" y="65427"/>
                    <a:pt x="47172" y="65427"/>
                  </a:cubicBezTo>
                  <a:lnTo>
                    <a:pt x="65004" y="65427"/>
                  </a:lnTo>
                  <a:lnTo>
                    <a:pt x="65004" y="73872"/>
                  </a:lnTo>
                  <a:cubicBezTo>
                    <a:pt x="65004" y="80286"/>
                    <a:pt x="63089" y="85387"/>
                    <a:pt x="59261" y="89176"/>
                  </a:cubicBezTo>
                  <a:cubicBezTo>
                    <a:pt x="55432" y="92986"/>
                    <a:pt x="49784" y="94891"/>
                    <a:pt x="42317" y="94891"/>
                  </a:cubicBezTo>
                  <a:cubicBezTo>
                    <a:pt x="35759" y="94891"/>
                    <a:pt x="30270" y="93240"/>
                    <a:pt x="25849" y="89938"/>
                  </a:cubicBezTo>
                  <a:cubicBezTo>
                    <a:pt x="21428" y="86636"/>
                    <a:pt x="19218" y="82635"/>
                    <a:pt x="19218" y="77936"/>
                  </a:cubicBezTo>
                  <a:lnTo>
                    <a:pt x="751" y="77936"/>
                  </a:lnTo>
                  <a:cubicBezTo>
                    <a:pt x="751" y="83291"/>
                    <a:pt x="2655" y="88467"/>
                    <a:pt x="6462" y="93462"/>
                  </a:cubicBezTo>
                  <a:cubicBezTo>
                    <a:pt x="10270" y="98457"/>
                    <a:pt x="15421" y="102405"/>
                    <a:pt x="21915" y="105305"/>
                  </a:cubicBezTo>
                  <a:cubicBezTo>
                    <a:pt x="28430" y="108226"/>
                    <a:pt x="35590" y="109686"/>
                    <a:pt x="43396" y="109686"/>
                  </a:cubicBezTo>
                  <a:cubicBezTo>
                    <a:pt x="55770" y="109686"/>
                    <a:pt x="65458" y="106585"/>
                    <a:pt x="72460" y="100383"/>
                  </a:cubicBezTo>
                  <a:cubicBezTo>
                    <a:pt x="79462" y="94203"/>
                    <a:pt x="83100" y="85694"/>
                    <a:pt x="83375" y="74856"/>
                  </a:cubicBezTo>
                  <a:lnTo>
                    <a:pt x="83375" y="25453"/>
                  </a:lnTo>
                  <a:cubicBezTo>
                    <a:pt x="83375" y="15590"/>
                    <a:pt x="84623" y="7747"/>
                    <a:pt x="87119" y="1927"/>
                  </a:cubicBezTo>
                  <a:lnTo>
                    <a:pt x="87119" y="339"/>
                  </a:lnTo>
                  <a:lnTo>
                    <a:pt x="67891" y="339"/>
                  </a:lnTo>
                  <a:close/>
                  <a:moveTo>
                    <a:pt x="37462" y="14341"/>
                  </a:moveTo>
                  <a:cubicBezTo>
                    <a:pt x="43216" y="14341"/>
                    <a:pt x="48663" y="15823"/>
                    <a:pt x="53803" y="18786"/>
                  </a:cubicBezTo>
                  <a:cubicBezTo>
                    <a:pt x="58965" y="21770"/>
                    <a:pt x="62698" y="25644"/>
                    <a:pt x="65004" y="30406"/>
                  </a:cubicBezTo>
                  <a:lnTo>
                    <a:pt x="65004" y="52441"/>
                  </a:lnTo>
                  <a:lnTo>
                    <a:pt x="50630" y="52441"/>
                  </a:lnTo>
                  <a:cubicBezTo>
                    <a:pt x="28166" y="52441"/>
                    <a:pt x="16933" y="45858"/>
                    <a:pt x="16933" y="32692"/>
                  </a:cubicBezTo>
                  <a:cubicBezTo>
                    <a:pt x="16933" y="26935"/>
                    <a:pt x="18848" y="22437"/>
                    <a:pt x="22676" y="19199"/>
                  </a:cubicBezTo>
                  <a:cubicBezTo>
                    <a:pt x="26505" y="15960"/>
                    <a:pt x="31434" y="14341"/>
                    <a:pt x="37462" y="14341"/>
                  </a:cubicBezTo>
                  <a:close/>
                </a:path>
              </a:pathLst>
            </a:custGeom>
            <a:solidFill>
              <a:srgbClr val="000000"/>
            </a:solidFill>
            <a:ln w="32" cap="flat">
              <a:noFill/>
              <a:prstDash val="solid"/>
              <a:round/>
            </a:ln>
          </p:spPr>
          <p:txBody>
            <a:bodyPr rtlCol="0" anchor="ctr"/>
            <a:lstStyle/>
            <a:p>
              <a:endParaRPr lang="en-GB"/>
            </a:p>
          </p:txBody>
        </p:sp>
        <p:sp>
          <p:nvSpPr>
            <p:cNvPr id="583" name="Freeform: Shape 582">
              <a:extLst>
                <a:ext uri="{FF2B5EF4-FFF2-40B4-BE49-F238E27FC236}">
                  <a16:creationId xmlns:a16="http://schemas.microsoft.com/office/drawing/2014/main" id="{46A31EAB-DDD0-5C35-5818-9F207100342D}"/>
                </a:ext>
              </a:extLst>
            </p:cNvPr>
            <p:cNvSpPr/>
            <p:nvPr/>
          </p:nvSpPr>
          <p:spPr>
            <a:xfrm flipV="1">
              <a:off x="10422641" y="2259384"/>
              <a:ext cx="150430" cy="109347"/>
            </a:xfrm>
            <a:custGeom>
              <a:avLst/>
              <a:gdLst>
                <a:gd name="connsiteX0" fmla="*/ 14892 w 150430"/>
                <a:gd name="connsiteY0" fmla="*/ 105654 h 109347"/>
                <a:gd name="connsiteX1" fmla="*/ 15400 w 150430"/>
                <a:gd name="connsiteY1" fmla="*/ 93748 h 109347"/>
                <a:gd name="connsiteX2" fmla="*/ 47225 w 150430"/>
                <a:gd name="connsiteY2" fmla="*/ 107654 h 109347"/>
                <a:gd name="connsiteX3" fmla="*/ 77876 w 150430"/>
                <a:gd name="connsiteY3" fmla="*/ 90382 h 109347"/>
                <a:gd name="connsiteX4" fmla="*/ 91774 w 150430"/>
                <a:gd name="connsiteY4" fmla="*/ 102892 h 109347"/>
                <a:gd name="connsiteX5" fmla="*/ 112081 w 150430"/>
                <a:gd name="connsiteY5" fmla="*/ 107654 h 109347"/>
                <a:gd name="connsiteX6" fmla="*/ 147967 w 150430"/>
                <a:gd name="connsiteY6" fmla="*/ 70253 h 109347"/>
                <a:gd name="connsiteX7" fmla="*/ 147967 w 150430"/>
                <a:gd name="connsiteY7" fmla="*/ -1693 h 109347"/>
                <a:gd name="connsiteX8" fmla="*/ 129627 w 150430"/>
                <a:gd name="connsiteY8" fmla="*/ -1693 h 109347"/>
                <a:gd name="connsiteX9" fmla="*/ 129627 w 150430"/>
                <a:gd name="connsiteY9" fmla="*/ 69142 h 109347"/>
                <a:gd name="connsiteX10" fmla="*/ 124360 w 150430"/>
                <a:gd name="connsiteY10" fmla="*/ 86350 h 109347"/>
                <a:gd name="connsiteX11" fmla="*/ 106718 w 150430"/>
                <a:gd name="connsiteY11" fmla="*/ 92065 h 109347"/>
                <a:gd name="connsiteX12" fmla="*/ 89743 w 150430"/>
                <a:gd name="connsiteY12" fmla="*/ 85969 h 109347"/>
                <a:gd name="connsiteX13" fmla="*/ 81937 w 150430"/>
                <a:gd name="connsiteY13" fmla="*/ 69554 h 109347"/>
                <a:gd name="connsiteX14" fmla="*/ 81937 w 150430"/>
                <a:gd name="connsiteY14" fmla="*/ -1693 h 109347"/>
                <a:gd name="connsiteX15" fmla="*/ 63502 w 150430"/>
                <a:gd name="connsiteY15" fmla="*/ -1693 h 109347"/>
                <a:gd name="connsiteX16" fmla="*/ 63502 w 150430"/>
                <a:gd name="connsiteY16" fmla="*/ 68665 h 109347"/>
                <a:gd name="connsiteX17" fmla="*/ 40594 w 150430"/>
                <a:gd name="connsiteY17" fmla="*/ 92065 h 109347"/>
                <a:gd name="connsiteX18" fmla="*/ 15908 w 150430"/>
                <a:gd name="connsiteY18" fmla="*/ 76698 h 109347"/>
                <a:gd name="connsiteX19" fmla="*/ 15908 w 150430"/>
                <a:gd name="connsiteY19" fmla="*/ -1693 h 109347"/>
                <a:gd name="connsiteX20" fmla="*/ -2464 w 150430"/>
                <a:gd name="connsiteY20" fmla="*/ -1693 h 109347"/>
                <a:gd name="connsiteX21" fmla="*/ -2464 w 150430"/>
                <a:gd name="connsiteY21" fmla="*/ 105654 h 109347"/>
                <a:gd name="connsiteX22" fmla="*/ 14892 w 150430"/>
                <a:gd name="connsiteY22" fmla="*/ 105654 h 109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0430" h="109347">
                  <a:moveTo>
                    <a:pt x="14892" y="105654"/>
                  </a:moveTo>
                  <a:lnTo>
                    <a:pt x="15400" y="93748"/>
                  </a:lnTo>
                  <a:cubicBezTo>
                    <a:pt x="23269" y="103019"/>
                    <a:pt x="33877" y="107654"/>
                    <a:pt x="47225" y="107654"/>
                  </a:cubicBezTo>
                  <a:cubicBezTo>
                    <a:pt x="62223" y="107654"/>
                    <a:pt x="72440" y="101897"/>
                    <a:pt x="77876" y="90382"/>
                  </a:cubicBezTo>
                  <a:cubicBezTo>
                    <a:pt x="81430" y="95547"/>
                    <a:pt x="86062" y="99717"/>
                    <a:pt x="91774" y="102892"/>
                  </a:cubicBezTo>
                  <a:cubicBezTo>
                    <a:pt x="97506" y="106067"/>
                    <a:pt x="104275" y="107654"/>
                    <a:pt x="112081" y="107654"/>
                  </a:cubicBezTo>
                  <a:cubicBezTo>
                    <a:pt x="135603" y="107654"/>
                    <a:pt x="147565" y="95187"/>
                    <a:pt x="147967" y="70253"/>
                  </a:cubicBezTo>
                  <a:lnTo>
                    <a:pt x="147967" y="-1693"/>
                  </a:lnTo>
                  <a:lnTo>
                    <a:pt x="129627" y="-1693"/>
                  </a:lnTo>
                  <a:lnTo>
                    <a:pt x="129627" y="69142"/>
                  </a:lnTo>
                  <a:cubicBezTo>
                    <a:pt x="129627" y="76825"/>
                    <a:pt x="127871" y="82561"/>
                    <a:pt x="124360" y="86350"/>
                  </a:cubicBezTo>
                  <a:cubicBezTo>
                    <a:pt x="120870" y="90160"/>
                    <a:pt x="114989" y="92065"/>
                    <a:pt x="106718" y="92065"/>
                  </a:cubicBezTo>
                  <a:cubicBezTo>
                    <a:pt x="99907" y="92065"/>
                    <a:pt x="94248" y="90033"/>
                    <a:pt x="89743" y="85969"/>
                  </a:cubicBezTo>
                  <a:cubicBezTo>
                    <a:pt x="85258" y="81905"/>
                    <a:pt x="82657" y="76434"/>
                    <a:pt x="81937" y="69554"/>
                  </a:cubicBezTo>
                  <a:lnTo>
                    <a:pt x="81937" y="-1693"/>
                  </a:lnTo>
                  <a:lnTo>
                    <a:pt x="63502" y="-1693"/>
                  </a:lnTo>
                  <a:lnTo>
                    <a:pt x="63502" y="68665"/>
                  </a:lnTo>
                  <a:cubicBezTo>
                    <a:pt x="63502" y="84265"/>
                    <a:pt x="55866" y="92065"/>
                    <a:pt x="40594" y="92065"/>
                  </a:cubicBezTo>
                  <a:cubicBezTo>
                    <a:pt x="28557" y="92065"/>
                    <a:pt x="20329" y="86943"/>
                    <a:pt x="15908" y="76698"/>
                  </a:cubicBezTo>
                  <a:lnTo>
                    <a:pt x="15908" y="-1693"/>
                  </a:lnTo>
                  <a:lnTo>
                    <a:pt x="-2464" y="-1693"/>
                  </a:lnTo>
                  <a:lnTo>
                    <a:pt x="-2464" y="105654"/>
                  </a:lnTo>
                  <a:lnTo>
                    <a:pt x="14892" y="105654"/>
                  </a:lnTo>
                  <a:close/>
                </a:path>
              </a:pathLst>
            </a:custGeom>
            <a:solidFill>
              <a:srgbClr val="000000"/>
            </a:solidFill>
            <a:ln w="32" cap="flat">
              <a:noFill/>
              <a:prstDash val="solid"/>
              <a:round/>
            </a:ln>
          </p:spPr>
          <p:txBody>
            <a:bodyPr rtlCol="0" anchor="ctr"/>
            <a:lstStyle/>
            <a:p>
              <a:endParaRPr lang="en-GB"/>
            </a:p>
          </p:txBody>
        </p:sp>
        <p:sp>
          <p:nvSpPr>
            <p:cNvPr id="584" name="Freeform: Shape 583">
              <a:extLst>
                <a:ext uri="{FF2B5EF4-FFF2-40B4-BE49-F238E27FC236}">
                  <a16:creationId xmlns:a16="http://schemas.microsoft.com/office/drawing/2014/main" id="{7D922409-2652-1B68-8A6D-27CD3D394918}"/>
                </a:ext>
              </a:extLst>
            </p:cNvPr>
            <p:cNvSpPr/>
            <p:nvPr/>
          </p:nvSpPr>
          <p:spPr>
            <a:xfrm flipV="1">
              <a:off x="10600751" y="2259384"/>
              <a:ext cx="90620" cy="150622"/>
            </a:xfrm>
            <a:custGeom>
              <a:avLst/>
              <a:gdLst>
                <a:gd name="connsiteX0" fmla="*/ 89107 w 90620"/>
                <a:gd name="connsiteY0" fmla="*/ 92717 h 150622"/>
                <a:gd name="connsiteX1" fmla="*/ 77906 w 90620"/>
                <a:gd name="connsiteY1" fmla="*/ 53220 h 150622"/>
                <a:gd name="connsiteX2" fmla="*/ 47541 w 90620"/>
                <a:gd name="connsiteY2" fmla="*/ 38234 h 150622"/>
                <a:gd name="connsiteX3" fmla="*/ 16826 w 90620"/>
                <a:gd name="connsiteY3" fmla="*/ 50648 h 150622"/>
                <a:gd name="connsiteX4" fmla="*/ 16826 w 90620"/>
                <a:gd name="connsiteY4" fmla="*/ -1041 h 150622"/>
                <a:gd name="connsiteX5" fmla="*/ -1514 w 90620"/>
                <a:gd name="connsiteY5" fmla="*/ -1041 h 150622"/>
                <a:gd name="connsiteX6" fmla="*/ -1514 w 90620"/>
                <a:gd name="connsiteY6" fmla="*/ 147581 h 150622"/>
                <a:gd name="connsiteX7" fmla="*/ 15240 w 90620"/>
                <a:gd name="connsiteY7" fmla="*/ 147581 h 150622"/>
                <a:gd name="connsiteX8" fmla="*/ 16128 w 90620"/>
                <a:gd name="connsiteY8" fmla="*/ 135674 h 150622"/>
                <a:gd name="connsiteX9" fmla="*/ 47255 w 90620"/>
                <a:gd name="connsiteY9" fmla="*/ 149581 h 150622"/>
                <a:gd name="connsiteX10" fmla="*/ 77842 w 90620"/>
                <a:gd name="connsiteY10" fmla="*/ 134976 h 150622"/>
                <a:gd name="connsiteX11" fmla="*/ 89107 w 90620"/>
                <a:gd name="connsiteY11" fmla="*/ 94399 h 150622"/>
                <a:gd name="connsiteX12" fmla="*/ 89107 w 90620"/>
                <a:gd name="connsiteY12" fmla="*/ 92717 h 150622"/>
                <a:gd name="connsiteX13" fmla="*/ 70767 w 90620"/>
                <a:gd name="connsiteY13" fmla="*/ 94812 h 150622"/>
                <a:gd name="connsiteX14" fmla="*/ 63025 w 90620"/>
                <a:gd name="connsiteY14" fmla="*/ 123482 h 150622"/>
                <a:gd name="connsiteX15" fmla="*/ 41798 w 90620"/>
                <a:gd name="connsiteY15" fmla="*/ 133992 h 150622"/>
                <a:gd name="connsiteX16" fmla="*/ 16826 w 90620"/>
                <a:gd name="connsiteY16" fmla="*/ 119228 h 150622"/>
                <a:gd name="connsiteX17" fmla="*/ 16826 w 90620"/>
                <a:gd name="connsiteY17" fmla="*/ 67920 h 150622"/>
                <a:gd name="connsiteX18" fmla="*/ 41988 w 90620"/>
                <a:gd name="connsiteY18" fmla="*/ 53220 h 150622"/>
                <a:gd name="connsiteX19" fmla="*/ 62961 w 90620"/>
                <a:gd name="connsiteY19" fmla="*/ 63697 h 150622"/>
                <a:gd name="connsiteX20" fmla="*/ 70767 w 90620"/>
                <a:gd name="connsiteY20" fmla="*/ 94812 h 150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 h="150622">
                  <a:moveTo>
                    <a:pt x="89107" y="92717"/>
                  </a:moveTo>
                  <a:cubicBezTo>
                    <a:pt x="89107" y="76376"/>
                    <a:pt x="85373" y="63210"/>
                    <a:pt x="77906" y="53220"/>
                  </a:cubicBezTo>
                  <a:cubicBezTo>
                    <a:pt x="70439" y="43229"/>
                    <a:pt x="60317" y="38234"/>
                    <a:pt x="47541" y="38234"/>
                  </a:cubicBezTo>
                  <a:cubicBezTo>
                    <a:pt x="34531" y="38234"/>
                    <a:pt x="24293" y="42372"/>
                    <a:pt x="16826" y="50648"/>
                  </a:cubicBezTo>
                  <a:lnTo>
                    <a:pt x="16826" y="-1041"/>
                  </a:lnTo>
                  <a:lnTo>
                    <a:pt x="-1514" y="-1041"/>
                  </a:lnTo>
                  <a:lnTo>
                    <a:pt x="-1514" y="147581"/>
                  </a:lnTo>
                  <a:lnTo>
                    <a:pt x="15240" y="147581"/>
                  </a:lnTo>
                  <a:lnTo>
                    <a:pt x="16128" y="135674"/>
                  </a:lnTo>
                  <a:cubicBezTo>
                    <a:pt x="23595" y="144945"/>
                    <a:pt x="33971" y="149581"/>
                    <a:pt x="47255" y="149581"/>
                  </a:cubicBezTo>
                  <a:cubicBezTo>
                    <a:pt x="60137" y="149581"/>
                    <a:pt x="70333" y="144713"/>
                    <a:pt x="77842" y="134976"/>
                  </a:cubicBezTo>
                  <a:cubicBezTo>
                    <a:pt x="85352" y="125260"/>
                    <a:pt x="89107" y="111735"/>
                    <a:pt x="89107" y="94399"/>
                  </a:cubicBezTo>
                  <a:lnTo>
                    <a:pt x="89107" y="92717"/>
                  </a:lnTo>
                  <a:close/>
                  <a:moveTo>
                    <a:pt x="70767" y="94812"/>
                  </a:moveTo>
                  <a:cubicBezTo>
                    <a:pt x="70767" y="106919"/>
                    <a:pt x="68186" y="116476"/>
                    <a:pt x="63025" y="123482"/>
                  </a:cubicBezTo>
                  <a:cubicBezTo>
                    <a:pt x="57863" y="130489"/>
                    <a:pt x="50788" y="133992"/>
                    <a:pt x="41798" y="133992"/>
                  </a:cubicBezTo>
                  <a:cubicBezTo>
                    <a:pt x="30692" y="133992"/>
                    <a:pt x="22368" y="129070"/>
                    <a:pt x="16826" y="119228"/>
                  </a:cubicBezTo>
                  <a:lnTo>
                    <a:pt x="16826" y="67920"/>
                  </a:lnTo>
                  <a:cubicBezTo>
                    <a:pt x="22305" y="58120"/>
                    <a:pt x="30692" y="53220"/>
                    <a:pt x="41988" y="53220"/>
                  </a:cubicBezTo>
                  <a:cubicBezTo>
                    <a:pt x="50788" y="53220"/>
                    <a:pt x="57779" y="56712"/>
                    <a:pt x="62961" y="63697"/>
                  </a:cubicBezTo>
                  <a:cubicBezTo>
                    <a:pt x="68165" y="70682"/>
                    <a:pt x="70767" y="81054"/>
                    <a:pt x="70767" y="94812"/>
                  </a:cubicBezTo>
                  <a:close/>
                </a:path>
              </a:pathLst>
            </a:custGeom>
            <a:solidFill>
              <a:srgbClr val="000000"/>
            </a:solidFill>
            <a:ln w="32" cap="flat">
              <a:noFill/>
              <a:prstDash val="solid"/>
              <a:round/>
            </a:ln>
          </p:spPr>
          <p:txBody>
            <a:bodyPr rtlCol="0" anchor="ctr"/>
            <a:lstStyle/>
            <a:p>
              <a:endParaRPr lang="en-GB"/>
            </a:p>
          </p:txBody>
        </p:sp>
        <p:sp>
          <p:nvSpPr>
            <p:cNvPr id="585" name="Freeform: Shape 584">
              <a:extLst>
                <a:ext uri="{FF2B5EF4-FFF2-40B4-BE49-F238E27FC236}">
                  <a16:creationId xmlns:a16="http://schemas.microsoft.com/office/drawing/2014/main" id="{43E6E244-7347-ECED-DDA7-147A6766DF3E}"/>
                </a:ext>
              </a:extLst>
            </p:cNvPr>
            <p:cNvSpPr/>
            <p:nvPr/>
          </p:nvSpPr>
          <p:spPr>
            <a:xfrm flipV="1">
              <a:off x="10716268" y="2216330"/>
              <a:ext cx="18339" cy="152400"/>
            </a:xfrm>
            <a:custGeom>
              <a:avLst/>
              <a:gdLst>
                <a:gd name="connsiteX0" fmla="*/ 17922 w 18339"/>
                <a:gd name="connsiteY0" fmla="*/ -2372 h 152400"/>
                <a:gd name="connsiteX1" fmla="*/ -418 w 18339"/>
                <a:gd name="connsiteY1" fmla="*/ -2372 h 152400"/>
                <a:gd name="connsiteX2" fmla="*/ -418 w 18339"/>
                <a:gd name="connsiteY2" fmla="*/ 150028 h 152400"/>
                <a:gd name="connsiteX3" fmla="*/ 17922 w 18339"/>
                <a:gd name="connsiteY3" fmla="*/ 150028 h 152400"/>
                <a:gd name="connsiteX4" fmla="*/ 17922 w 18339"/>
                <a:gd name="connsiteY4" fmla="*/ -2372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39" h="152400">
                  <a:moveTo>
                    <a:pt x="17922" y="-2372"/>
                  </a:moveTo>
                  <a:lnTo>
                    <a:pt x="-418" y="-2372"/>
                  </a:lnTo>
                  <a:lnTo>
                    <a:pt x="-418" y="150028"/>
                  </a:lnTo>
                  <a:lnTo>
                    <a:pt x="17922" y="150028"/>
                  </a:lnTo>
                  <a:lnTo>
                    <a:pt x="17922" y="-2372"/>
                  </a:lnTo>
                  <a:close/>
                </a:path>
              </a:pathLst>
            </a:custGeom>
            <a:solidFill>
              <a:srgbClr val="000000"/>
            </a:solidFill>
            <a:ln w="32" cap="flat">
              <a:noFill/>
              <a:prstDash val="solid"/>
              <a:round/>
            </a:ln>
          </p:spPr>
          <p:txBody>
            <a:bodyPr rtlCol="0" anchor="ctr"/>
            <a:lstStyle/>
            <a:p>
              <a:endParaRPr lang="en-GB"/>
            </a:p>
          </p:txBody>
        </p:sp>
        <p:sp>
          <p:nvSpPr>
            <p:cNvPr id="586" name="Freeform: Shape 585">
              <a:extLst>
                <a:ext uri="{FF2B5EF4-FFF2-40B4-BE49-F238E27FC236}">
                  <a16:creationId xmlns:a16="http://schemas.microsoft.com/office/drawing/2014/main" id="{5B264D74-271B-C218-414A-667DE1A00C0B}"/>
                </a:ext>
              </a:extLst>
            </p:cNvPr>
            <p:cNvSpPr/>
            <p:nvPr/>
          </p:nvSpPr>
          <p:spPr>
            <a:xfrm flipV="1">
              <a:off x="10759296" y="2259384"/>
              <a:ext cx="91000" cy="111347"/>
            </a:xfrm>
            <a:custGeom>
              <a:avLst/>
              <a:gdLst>
                <a:gd name="connsiteX0" fmla="*/ 47821 w 91000"/>
                <a:gd name="connsiteY0" fmla="*/ -1661 h 111347"/>
                <a:gd name="connsiteX1" fmla="*/ 12316 w 91000"/>
                <a:gd name="connsiteY1" fmla="*/ 12690 h 111347"/>
                <a:gd name="connsiteX2" fmla="*/ -1360 w 91000"/>
                <a:gd name="connsiteY2" fmla="*/ 51044 h 111347"/>
                <a:gd name="connsiteX3" fmla="*/ -1360 w 91000"/>
                <a:gd name="connsiteY3" fmla="*/ 54409 h 111347"/>
                <a:gd name="connsiteX4" fmla="*/ 4732 w 91000"/>
                <a:gd name="connsiteY4" fmla="*/ 82921 h 111347"/>
                <a:gd name="connsiteX5" fmla="*/ 21771 w 91000"/>
                <a:gd name="connsiteY5" fmla="*/ 102574 h 111347"/>
                <a:gd name="connsiteX6" fmla="*/ 45537 w 91000"/>
                <a:gd name="connsiteY6" fmla="*/ 109686 h 111347"/>
                <a:gd name="connsiteX7" fmla="*/ 78028 w 91000"/>
                <a:gd name="connsiteY7" fmla="*/ 95875 h 111347"/>
                <a:gd name="connsiteX8" fmla="*/ 89641 w 91000"/>
                <a:gd name="connsiteY8" fmla="*/ 56410 h 111347"/>
                <a:gd name="connsiteX9" fmla="*/ 89641 w 91000"/>
                <a:gd name="connsiteY9" fmla="*/ 48758 h 111347"/>
                <a:gd name="connsiteX10" fmla="*/ 16980 w 91000"/>
                <a:gd name="connsiteY10" fmla="*/ 48758 h 111347"/>
                <a:gd name="connsiteX11" fmla="*/ 26245 w 91000"/>
                <a:gd name="connsiteY11" fmla="*/ 23104 h 111347"/>
                <a:gd name="connsiteX12" fmla="*/ 48805 w 91000"/>
                <a:gd name="connsiteY12" fmla="*/ 13325 h 111347"/>
                <a:gd name="connsiteX13" fmla="*/ 65241 w 91000"/>
                <a:gd name="connsiteY13" fmla="*/ 17294 h 111347"/>
                <a:gd name="connsiteX14" fmla="*/ 77076 w 91000"/>
                <a:gd name="connsiteY14" fmla="*/ 27835 h 111347"/>
                <a:gd name="connsiteX15" fmla="*/ 88276 w 91000"/>
                <a:gd name="connsiteY15" fmla="*/ 19103 h 111347"/>
                <a:gd name="connsiteX16" fmla="*/ 47821 w 91000"/>
                <a:gd name="connsiteY16" fmla="*/ -1661 h 111347"/>
                <a:gd name="connsiteX17" fmla="*/ 45537 w 91000"/>
                <a:gd name="connsiteY17" fmla="*/ 94605 h 111347"/>
                <a:gd name="connsiteX18" fmla="*/ 26879 w 91000"/>
                <a:gd name="connsiteY18" fmla="*/ 86509 h 111347"/>
                <a:gd name="connsiteX19" fmla="*/ 17583 w 91000"/>
                <a:gd name="connsiteY19" fmla="*/ 63839 h 111347"/>
                <a:gd name="connsiteX20" fmla="*/ 71301 w 91000"/>
                <a:gd name="connsiteY20" fmla="*/ 63839 h 111347"/>
                <a:gd name="connsiteX21" fmla="*/ 71301 w 91000"/>
                <a:gd name="connsiteY21" fmla="*/ 65236 h 111347"/>
                <a:gd name="connsiteX22" fmla="*/ 63749 w 91000"/>
                <a:gd name="connsiteY22" fmla="*/ 86890 h 111347"/>
                <a:gd name="connsiteX23" fmla="*/ 45537 w 91000"/>
                <a:gd name="connsiteY23" fmla="*/ 94605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21" y="-1661"/>
                  </a:moveTo>
                  <a:cubicBezTo>
                    <a:pt x="33268" y="-1661"/>
                    <a:pt x="21432" y="3123"/>
                    <a:pt x="12316" y="12690"/>
                  </a:cubicBezTo>
                  <a:cubicBezTo>
                    <a:pt x="3199" y="22257"/>
                    <a:pt x="-1360" y="35042"/>
                    <a:pt x="-1360" y="51044"/>
                  </a:cubicBezTo>
                  <a:lnTo>
                    <a:pt x="-1360" y="54409"/>
                  </a:lnTo>
                  <a:cubicBezTo>
                    <a:pt x="-1360" y="65056"/>
                    <a:pt x="671" y="74560"/>
                    <a:pt x="4732" y="82921"/>
                  </a:cubicBezTo>
                  <a:cubicBezTo>
                    <a:pt x="8794" y="91303"/>
                    <a:pt x="14473" y="97854"/>
                    <a:pt x="21771" y="102574"/>
                  </a:cubicBezTo>
                  <a:cubicBezTo>
                    <a:pt x="29090" y="107315"/>
                    <a:pt x="37012" y="109686"/>
                    <a:pt x="45537" y="109686"/>
                  </a:cubicBezTo>
                  <a:cubicBezTo>
                    <a:pt x="59476" y="109686"/>
                    <a:pt x="70307" y="105082"/>
                    <a:pt x="78028" y="95875"/>
                  </a:cubicBezTo>
                  <a:cubicBezTo>
                    <a:pt x="85770" y="86689"/>
                    <a:pt x="89641" y="73533"/>
                    <a:pt x="89641" y="56410"/>
                  </a:cubicBezTo>
                  <a:lnTo>
                    <a:pt x="89641" y="48758"/>
                  </a:lnTo>
                  <a:lnTo>
                    <a:pt x="16980" y="48758"/>
                  </a:lnTo>
                  <a:cubicBezTo>
                    <a:pt x="17234" y="38175"/>
                    <a:pt x="20322" y="29623"/>
                    <a:pt x="26245" y="23104"/>
                  </a:cubicBezTo>
                  <a:cubicBezTo>
                    <a:pt x="32168" y="16585"/>
                    <a:pt x="39688" y="13325"/>
                    <a:pt x="48805" y="13325"/>
                  </a:cubicBezTo>
                  <a:cubicBezTo>
                    <a:pt x="55278" y="13325"/>
                    <a:pt x="60756" y="14648"/>
                    <a:pt x="65241" y="17294"/>
                  </a:cubicBezTo>
                  <a:cubicBezTo>
                    <a:pt x="69746" y="19939"/>
                    <a:pt x="73691" y="23453"/>
                    <a:pt x="77076" y="27835"/>
                  </a:cubicBezTo>
                  <a:lnTo>
                    <a:pt x="88276" y="19103"/>
                  </a:lnTo>
                  <a:cubicBezTo>
                    <a:pt x="79286" y="5260"/>
                    <a:pt x="65801" y="-1661"/>
                    <a:pt x="47821" y="-1661"/>
                  </a:cubicBezTo>
                  <a:close/>
                  <a:moveTo>
                    <a:pt x="45537" y="94605"/>
                  </a:moveTo>
                  <a:cubicBezTo>
                    <a:pt x="38133" y="94605"/>
                    <a:pt x="31914" y="91906"/>
                    <a:pt x="26879" y="86509"/>
                  </a:cubicBezTo>
                  <a:cubicBezTo>
                    <a:pt x="21866" y="81111"/>
                    <a:pt x="18767" y="73555"/>
                    <a:pt x="17583" y="63839"/>
                  </a:cubicBezTo>
                  <a:lnTo>
                    <a:pt x="71301" y="63839"/>
                  </a:lnTo>
                  <a:lnTo>
                    <a:pt x="71301" y="65236"/>
                  </a:lnTo>
                  <a:cubicBezTo>
                    <a:pt x="70772" y="74549"/>
                    <a:pt x="68255" y="81767"/>
                    <a:pt x="63749" y="86890"/>
                  </a:cubicBezTo>
                  <a:cubicBezTo>
                    <a:pt x="59265" y="92033"/>
                    <a:pt x="53194" y="94605"/>
                    <a:pt x="45537" y="94605"/>
                  </a:cubicBezTo>
                  <a:close/>
                </a:path>
              </a:pathLst>
            </a:custGeom>
            <a:solidFill>
              <a:srgbClr val="000000"/>
            </a:solidFill>
            <a:ln w="32" cap="flat">
              <a:noFill/>
              <a:prstDash val="solid"/>
              <a:round/>
            </a:ln>
          </p:spPr>
          <p:txBody>
            <a:bodyPr rtlCol="0" anchor="ctr"/>
            <a:lstStyle/>
            <a:p>
              <a:endParaRPr lang="en-GB"/>
            </a:p>
          </p:txBody>
        </p:sp>
      </p:grpSp>
      <p:grpSp>
        <p:nvGrpSpPr>
          <p:cNvPr id="587" name="Graphic 410">
            <a:extLst>
              <a:ext uri="{FF2B5EF4-FFF2-40B4-BE49-F238E27FC236}">
                <a16:creationId xmlns:a16="http://schemas.microsoft.com/office/drawing/2014/main" id="{0F351236-78B0-5F4C-4A48-2DA770E8944B}"/>
              </a:ext>
            </a:extLst>
          </p:cNvPr>
          <p:cNvGrpSpPr/>
          <p:nvPr/>
        </p:nvGrpSpPr>
        <p:grpSpPr>
          <a:xfrm>
            <a:off x="9660928" y="2554786"/>
            <a:ext cx="406140" cy="76200"/>
            <a:chOff x="9521589" y="2554786"/>
            <a:chExt cx="406140" cy="76200"/>
          </a:xfrm>
        </p:grpSpPr>
        <p:sp>
          <p:nvSpPr>
            <p:cNvPr id="588" name="Freeform: Shape 587">
              <a:extLst>
                <a:ext uri="{FF2B5EF4-FFF2-40B4-BE49-F238E27FC236}">
                  <a16:creationId xmlns:a16="http://schemas.microsoft.com/office/drawing/2014/main" id="{862FD770-E87E-BAB3-A86E-9819111362A4}"/>
                </a:ext>
              </a:extLst>
            </p:cNvPr>
            <p:cNvSpPr/>
            <p:nvPr/>
          </p:nvSpPr>
          <p:spPr>
            <a:xfrm>
              <a:off x="9521589" y="2592886"/>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0032D5"/>
              </a:solidFill>
              <a:prstDash val="solid"/>
              <a:round/>
            </a:ln>
          </p:spPr>
          <p:txBody>
            <a:bodyPr rtlCol="0" anchor="ctr"/>
            <a:lstStyle/>
            <a:p>
              <a:endParaRPr lang="en-GB"/>
            </a:p>
          </p:txBody>
        </p:sp>
        <p:sp>
          <p:nvSpPr>
            <p:cNvPr id="589" name="Freeform: Shape 588">
              <a:extLst>
                <a:ext uri="{FF2B5EF4-FFF2-40B4-BE49-F238E27FC236}">
                  <a16:creationId xmlns:a16="http://schemas.microsoft.com/office/drawing/2014/main" id="{48F93B22-D42F-D954-0B3D-01FB3C66AF91}"/>
                </a:ext>
              </a:extLst>
            </p:cNvPr>
            <p:cNvSpPr/>
            <p:nvPr/>
          </p:nvSpPr>
          <p:spPr>
            <a:xfrm>
              <a:off x="9686583" y="2554786"/>
              <a:ext cx="76151" cy="76200"/>
            </a:xfrm>
            <a:custGeom>
              <a:avLst/>
              <a:gdLst>
                <a:gd name="connsiteX0" fmla="*/ 38356 w 76151"/>
                <a:gd name="connsiteY0" fmla="*/ 76251 h 76200"/>
                <a:gd name="connsiteX1" fmla="*/ 65279 w 76151"/>
                <a:gd name="connsiteY1" fmla="*/ 65092 h 76200"/>
                <a:gd name="connsiteX2" fmla="*/ 76431 w 76151"/>
                <a:gd name="connsiteY2" fmla="*/ 38151 h 76200"/>
                <a:gd name="connsiteX3" fmla="*/ 65279 w 76151"/>
                <a:gd name="connsiteY3" fmla="*/ 11210 h 76200"/>
                <a:gd name="connsiteX4" fmla="*/ 38356 w 76151"/>
                <a:gd name="connsiteY4" fmla="*/ 51 h 76200"/>
                <a:gd name="connsiteX5" fmla="*/ 11432 w 76151"/>
                <a:gd name="connsiteY5" fmla="*/ 11210 h 76200"/>
                <a:gd name="connsiteX6" fmla="*/ 280 w 76151"/>
                <a:gd name="connsiteY6" fmla="*/ 38151 h 76200"/>
                <a:gd name="connsiteX7" fmla="*/ 11432 w 76151"/>
                <a:gd name="connsiteY7" fmla="*/ 65092 h 76200"/>
                <a:gd name="connsiteX8" fmla="*/ 38356 w 76151"/>
                <a:gd name="connsiteY8" fmla="*/ 76251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51"/>
                  </a:moveTo>
                  <a:cubicBezTo>
                    <a:pt x="48453" y="76251"/>
                    <a:pt x="58139" y="72237"/>
                    <a:pt x="65279" y="65092"/>
                  </a:cubicBezTo>
                  <a:cubicBezTo>
                    <a:pt x="72419" y="57947"/>
                    <a:pt x="76431" y="48255"/>
                    <a:pt x="76431" y="38151"/>
                  </a:cubicBezTo>
                  <a:cubicBezTo>
                    <a:pt x="76431" y="28047"/>
                    <a:pt x="72419" y="18355"/>
                    <a:pt x="65279" y="11210"/>
                  </a:cubicBezTo>
                  <a:cubicBezTo>
                    <a:pt x="58139" y="4066"/>
                    <a:pt x="48453" y="51"/>
                    <a:pt x="38356" y="51"/>
                  </a:cubicBezTo>
                  <a:cubicBezTo>
                    <a:pt x="28258" y="51"/>
                    <a:pt x="18572" y="4066"/>
                    <a:pt x="11432" y="11210"/>
                  </a:cubicBezTo>
                  <a:cubicBezTo>
                    <a:pt x="4292" y="18355"/>
                    <a:pt x="280" y="28047"/>
                    <a:pt x="280" y="38151"/>
                  </a:cubicBezTo>
                  <a:cubicBezTo>
                    <a:pt x="280" y="48255"/>
                    <a:pt x="4292" y="57947"/>
                    <a:pt x="11432" y="65092"/>
                  </a:cubicBezTo>
                  <a:cubicBezTo>
                    <a:pt x="18572" y="72237"/>
                    <a:pt x="28258" y="76251"/>
                    <a:pt x="38356" y="76251"/>
                  </a:cubicBezTo>
                  <a:close/>
                </a:path>
              </a:pathLst>
            </a:custGeom>
            <a:solidFill>
              <a:srgbClr val="0032D5"/>
            </a:solidFill>
            <a:ln w="12692" cap="flat">
              <a:solidFill>
                <a:srgbClr val="0032D5"/>
              </a:solidFill>
              <a:prstDash val="solid"/>
              <a:round/>
            </a:ln>
          </p:spPr>
          <p:txBody>
            <a:bodyPr rtlCol="0" anchor="ctr"/>
            <a:lstStyle/>
            <a:p>
              <a:endParaRPr lang="en-GB"/>
            </a:p>
          </p:txBody>
        </p:sp>
      </p:grpSp>
      <p:grpSp>
        <p:nvGrpSpPr>
          <p:cNvPr id="590" name="Graphic 410">
            <a:extLst>
              <a:ext uri="{FF2B5EF4-FFF2-40B4-BE49-F238E27FC236}">
                <a16:creationId xmlns:a16="http://schemas.microsoft.com/office/drawing/2014/main" id="{B10A69AC-AB8D-0A57-15CE-2C4E53D1796C}"/>
              </a:ext>
            </a:extLst>
          </p:cNvPr>
          <p:cNvGrpSpPr/>
          <p:nvPr/>
        </p:nvGrpSpPr>
        <p:grpSpPr>
          <a:xfrm>
            <a:off x="10238948" y="2511606"/>
            <a:ext cx="663948" cy="154400"/>
            <a:chOff x="10099609" y="2511606"/>
            <a:chExt cx="663948" cy="154400"/>
          </a:xfrm>
          <a:solidFill>
            <a:srgbClr val="000000"/>
          </a:solidFill>
        </p:grpSpPr>
        <p:sp>
          <p:nvSpPr>
            <p:cNvPr id="591" name="Freeform: Shape 590">
              <a:extLst>
                <a:ext uri="{FF2B5EF4-FFF2-40B4-BE49-F238E27FC236}">
                  <a16:creationId xmlns:a16="http://schemas.microsoft.com/office/drawing/2014/main" id="{3DD2BFC8-1808-DB9B-B049-0ACE002B3F3A}"/>
                </a:ext>
              </a:extLst>
            </p:cNvPr>
            <p:cNvSpPr/>
            <p:nvPr/>
          </p:nvSpPr>
          <p:spPr>
            <a:xfrm flipV="1">
              <a:off x="10099609" y="2511605"/>
              <a:ext cx="90524" cy="154400"/>
            </a:xfrm>
            <a:custGeom>
              <a:avLst/>
              <a:gdLst>
                <a:gd name="connsiteX0" fmla="*/ -1410 w 90524"/>
                <a:gd name="connsiteY0" fmla="*/ 54261 h 154400"/>
                <a:gd name="connsiteX1" fmla="*/ 10266 w 90524"/>
                <a:gd name="connsiteY1" fmla="*/ 93980 h 154400"/>
                <a:gd name="connsiteX2" fmla="*/ 40917 w 90524"/>
                <a:gd name="connsiteY2" fmla="*/ 109030 h 154400"/>
                <a:gd name="connsiteX3" fmla="*/ 70775 w 90524"/>
                <a:gd name="connsiteY3" fmla="*/ 96139 h 154400"/>
                <a:gd name="connsiteX4" fmla="*/ 70775 w 90524"/>
                <a:gd name="connsiteY4" fmla="*/ 152083 h 154400"/>
                <a:gd name="connsiteX5" fmla="*/ 89114 w 90524"/>
                <a:gd name="connsiteY5" fmla="*/ 152083 h 154400"/>
                <a:gd name="connsiteX6" fmla="*/ 89114 w 90524"/>
                <a:gd name="connsiteY6" fmla="*/ -317 h 154400"/>
                <a:gd name="connsiteX7" fmla="*/ 72266 w 90524"/>
                <a:gd name="connsiteY7" fmla="*/ -317 h 154400"/>
                <a:gd name="connsiteX8" fmla="*/ 71377 w 90524"/>
                <a:gd name="connsiteY8" fmla="*/ 11208 h 154400"/>
                <a:gd name="connsiteX9" fmla="*/ 40727 w 90524"/>
                <a:gd name="connsiteY9" fmla="*/ -2318 h 154400"/>
                <a:gd name="connsiteX10" fmla="*/ 10329 w 90524"/>
                <a:gd name="connsiteY10" fmla="*/ 12954 h 154400"/>
                <a:gd name="connsiteX11" fmla="*/ -1410 w 90524"/>
                <a:gd name="connsiteY11" fmla="*/ 52864 h 154400"/>
                <a:gd name="connsiteX12" fmla="*/ -1410 w 90524"/>
                <a:gd name="connsiteY12" fmla="*/ 54261 h 154400"/>
                <a:gd name="connsiteX13" fmla="*/ 16929 w 90524"/>
                <a:gd name="connsiteY13" fmla="*/ 52165 h 154400"/>
                <a:gd name="connsiteX14" fmla="*/ 24449 w 90524"/>
                <a:gd name="connsiteY14" fmla="*/ 23590 h 154400"/>
                <a:gd name="connsiteX15" fmla="*/ 45296 w 90524"/>
                <a:gd name="connsiteY15" fmla="*/ 13272 h 154400"/>
                <a:gd name="connsiteX16" fmla="*/ 70775 w 90524"/>
                <a:gd name="connsiteY16" fmla="*/ 28956 h 154400"/>
                <a:gd name="connsiteX17" fmla="*/ 70775 w 90524"/>
                <a:gd name="connsiteY17" fmla="*/ 78264 h 154400"/>
                <a:gd name="connsiteX18" fmla="*/ 45486 w 90524"/>
                <a:gd name="connsiteY18" fmla="*/ 93440 h 154400"/>
                <a:gd name="connsiteX19" fmla="*/ 24449 w 90524"/>
                <a:gd name="connsiteY19" fmla="*/ 83026 h 154400"/>
                <a:gd name="connsiteX20" fmla="*/ 16929 w 90524"/>
                <a:gd name="connsiteY20" fmla="*/ 52165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4" h="154400">
                  <a:moveTo>
                    <a:pt x="-1410" y="54261"/>
                  </a:moveTo>
                  <a:cubicBezTo>
                    <a:pt x="-1410" y="70729"/>
                    <a:pt x="2482" y="83968"/>
                    <a:pt x="10266" y="93980"/>
                  </a:cubicBezTo>
                  <a:cubicBezTo>
                    <a:pt x="18072" y="104013"/>
                    <a:pt x="28289" y="109030"/>
                    <a:pt x="40917" y="109030"/>
                  </a:cubicBezTo>
                  <a:cubicBezTo>
                    <a:pt x="53482" y="109030"/>
                    <a:pt x="63435" y="104733"/>
                    <a:pt x="70775" y="96139"/>
                  </a:cubicBezTo>
                  <a:lnTo>
                    <a:pt x="70775" y="152083"/>
                  </a:lnTo>
                  <a:lnTo>
                    <a:pt x="89114" y="152083"/>
                  </a:lnTo>
                  <a:lnTo>
                    <a:pt x="89114" y="-317"/>
                  </a:lnTo>
                  <a:lnTo>
                    <a:pt x="72266" y="-317"/>
                  </a:lnTo>
                  <a:lnTo>
                    <a:pt x="71377" y="11208"/>
                  </a:lnTo>
                  <a:cubicBezTo>
                    <a:pt x="64037" y="2191"/>
                    <a:pt x="53820" y="-2318"/>
                    <a:pt x="40727" y="-2318"/>
                  </a:cubicBezTo>
                  <a:cubicBezTo>
                    <a:pt x="28310" y="-2318"/>
                    <a:pt x="18177" y="2773"/>
                    <a:pt x="10329" y="12954"/>
                  </a:cubicBezTo>
                  <a:cubicBezTo>
                    <a:pt x="2503" y="23157"/>
                    <a:pt x="-1410" y="36460"/>
                    <a:pt x="-1410" y="52864"/>
                  </a:cubicBezTo>
                  <a:lnTo>
                    <a:pt x="-1410" y="54261"/>
                  </a:lnTo>
                  <a:close/>
                  <a:moveTo>
                    <a:pt x="16929" y="52165"/>
                  </a:moveTo>
                  <a:cubicBezTo>
                    <a:pt x="16929" y="39995"/>
                    <a:pt x="19436" y="30470"/>
                    <a:pt x="24449" y="23590"/>
                  </a:cubicBezTo>
                  <a:cubicBezTo>
                    <a:pt x="29484" y="16711"/>
                    <a:pt x="36433" y="13272"/>
                    <a:pt x="45296" y="13272"/>
                  </a:cubicBezTo>
                  <a:cubicBezTo>
                    <a:pt x="56930" y="13272"/>
                    <a:pt x="65423" y="18500"/>
                    <a:pt x="70775" y="28956"/>
                  </a:cubicBezTo>
                  <a:lnTo>
                    <a:pt x="70775" y="78264"/>
                  </a:lnTo>
                  <a:cubicBezTo>
                    <a:pt x="65296" y="88382"/>
                    <a:pt x="56866" y="93440"/>
                    <a:pt x="45486" y="93440"/>
                  </a:cubicBezTo>
                  <a:cubicBezTo>
                    <a:pt x="36496" y="93440"/>
                    <a:pt x="29484" y="89969"/>
                    <a:pt x="24449" y="83026"/>
                  </a:cubicBezTo>
                  <a:cubicBezTo>
                    <a:pt x="19436" y="76084"/>
                    <a:pt x="16929" y="65797"/>
                    <a:pt x="16929" y="52165"/>
                  </a:cubicBezTo>
                  <a:close/>
                </a:path>
              </a:pathLst>
            </a:custGeom>
            <a:solidFill>
              <a:srgbClr val="000000"/>
            </a:solidFill>
            <a:ln w="32" cap="flat">
              <a:noFill/>
              <a:prstDash val="solid"/>
              <a:round/>
            </a:ln>
          </p:spPr>
          <p:txBody>
            <a:bodyPr rtlCol="0" anchor="ctr"/>
            <a:lstStyle/>
            <a:p>
              <a:endParaRPr lang="en-GB"/>
            </a:p>
          </p:txBody>
        </p:sp>
        <p:sp>
          <p:nvSpPr>
            <p:cNvPr id="592" name="Freeform: Shape 591">
              <a:extLst>
                <a:ext uri="{FF2B5EF4-FFF2-40B4-BE49-F238E27FC236}">
                  <a16:creationId xmlns:a16="http://schemas.microsoft.com/office/drawing/2014/main" id="{1D43B793-D48A-A14D-D425-68F2816F33F3}"/>
                </a:ext>
              </a:extLst>
            </p:cNvPr>
            <p:cNvSpPr/>
            <p:nvPr/>
          </p:nvSpPr>
          <p:spPr>
            <a:xfrm flipV="1">
              <a:off x="10215529" y="2554659"/>
              <a:ext cx="88525" cy="111347"/>
            </a:xfrm>
            <a:custGeom>
              <a:avLst/>
              <a:gdLst>
                <a:gd name="connsiteX0" fmla="*/ 67884 w 88525"/>
                <a:gd name="connsiteY0" fmla="*/ 362 h 111347"/>
                <a:gd name="connsiteX1" fmla="*/ 65314 w 88525"/>
                <a:gd name="connsiteY1" fmla="*/ 11665 h 111347"/>
                <a:gd name="connsiteX2" fmla="*/ 34758 w 88525"/>
                <a:gd name="connsiteY2" fmla="*/ -1638 h 111347"/>
                <a:gd name="connsiteX3" fmla="*/ 8740 w 88525"/>
                <a:gd name="connsiteY3" fmla="*/ 7347 h 111347"/>
                <a:gd name="connsiteX4" fmla="*/ -1414 w 88525"/>
                <a:gd name="connsiteY4" fmla="*/ 30144 h 111347"/>
                <a:gd name="connsiteX5" fmla="*/ 11310 w 88525"/>
                <a:gd name="connsiteY5" fmla="*/ 56179 h 111347"/>
                <a:gd name="connsiteX6" fmla="*/ 47164 w 88525"/>
                <a:gd name="connsiteY6" fmla="*/ 65450 h 111347"/>
                <a:gd name="connsiteX7" fmla="*/ 64996 w 88525"/>
                <a:gd name="connsiteY7" fmla="*/ 65450 h 111347"/>
                <a:gd name="connsiteX8" fmla="*/ 64996 w 88525"/>
                <a:gd name="connsiteY8" fmla="*/ 73895 h 111347"/>
                <a:gd name="connsiteX9" fmla="*/ 59253 w 88525"/>
                <a:gd name="connsiteY9" fmla="*/ 89199 h 111347"/>
                <a:gd name="connsiteX10" fmla="*/ 42310 w 88525"/>
                <a:gd name="connsiteY10" fmla="*/ 94914 h 111347"/>
                <a:gd name="connsiteX11" fmla="*/ 25842 w 88525"/>
                <a:gd name="connsiteY11" fmla="*/ 89961 h 111347"/>
                <a:gd name="connsiteX12" fmla="*/ 19210 w 88525"/>
                <a:gd name="connsiteY12" fmla="*/ 77959 h 111347"/>
                <a:gd name="connsiteX13" fmla="*/ 744 w 88525"/>
                <a:gd name="connsiteY13" fmla="*/ 77959 h 111347"/>
                <a:gd name="connsiteX14" fmla="*/ 6455 w 88525"/>
                <a:gd name="connsiteY14" fmla="*/ 93485 h 111347"/>
                <a:gd name="connsiteX15" fmla="*/ 21907 w 88525"/>
                <a:gd name="connsiteY15" fmla="*/ 105328 h 111347"/>
                <a:gd name="connsiteX16" fmla="*/ 43388 w 88525"/>
                <a:gd name="connsiteY16" fmla="*/ 109709 h 111347"/>
                <a:gd name="connsiteX17" fmla="*/ 72453 w 88525"/>
                <a:gd name="connsiteY17" fmla="*/ 100407 h 111347"/>
                <a:gd name="connsiteX18" fmla="*/ 83368 w 88525"/>
                <a:gd name="connsiteY18" fmla="*/ 74880 h 111347"/>
                <a:gd name="connsiteX19" fmla="*/ 83368 w 88525"/>
                <a:gd name="connsiteY19" fmla="*/ 25477 h 111347"/>
                <a:gd name="connsiteX20" fmla="*/ 87112 w 88525"/>
                <a:gd name="connsiteY20" fmla="*/ 1950 h 111347"/>
                <a:gd name="connsiteX21" fmla="*/ 87112 w 88525"/>
                <a:gd name="connsiteY21" fmla="*/ 362 h 111347"/>
                <a:gd name="connsiteX22" fmla="*/ 67884 w 88525"/>
                <a:gd name="connsiteY22" fmla="*/ 362 h 111347"/>
                <a:gd name="connsiteX23" fmla="*/ 37455 w 88525"/>
                <a:gd name="connsiteY23" fmla="*/ 14364 h 111347"/>
                <a:gd name="connsiteX24" fmla="*/ 53796 w 88525"/>
                <a:gd name="connsiteY24" fmla="*/ 18809 h 111347"/>
                <a:gd name="connsiteX25" fmla="*/ 64996 w 88525"/>
                <a:gd name="connsiteY25" fmla="*/ 30430 h 111347"/>
                <a:gd name="connsiteX26" fmla="*/ 64996 w 88525"/>
                <a:gd name="connsiteY26" fmla="*/ 52464 h 111347"/>
                <a:gd name="connsiteX27" fmla="*/ 50623 w 88525"/>
                <a:gd name="connsiteY27" fmla="*/ 52464 h 111347"/>
                <a:gd name="connsiteX28" fmla="*/ 16926 w 88525"/>
                <a:gd name="connsiteY28" fmla="*/ 32716 h 111347"/>
                <a:gd name="connsiteX29" fmla="*/ 22669 w 88525"/>
                <a:gd name="connsiteY29" fmla="*/ 19222 h 111347"/>
                <a:gd name="connsiteX30" fmla="*/ 37455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62"/>
                  </a:moveTo>
                  <a:cubicBezTo>
                    <a:pt x="66826" y="2479"/>
                    <a:pt x="65969" y="6247"/>
                    <a:pt x="65314" y="11665"/>
                  </a:cubicBezTo>
                  <a:cubicBezTo>
                    <a:pt x="56789" y="2797"/>
                    <a:pt x="46604" y="-1638"/>
                    <a:pt x="34758" y="-1638"/>
                  </a:cubicBezTo>
                  <a:cubicBezTo>
                    <a:pt x="24181" y="-1638"/>
                    <a:pt x="15509" y="1357"/>
                    <a:pt x="8740" y="7347"/>
                  </a:cubicBezTo>
                  <a:cubicBezTo>
                    <a:pt x="1971" y="13338"/>
                    <a:pt x="-1414" y="20936"/>
                    <a:pt x="-1414" y="30144"/>
                  </a:cubicBezTo>
                  <a:cubicBezTo>
                    <a:pt x="-1414" y="41320"/>
                    <a:pt x="2827" y="49998"/>
                    <a:pt x="11310" y="56179"/>
                  </a:cubicBezTo>
                  <a:cubicBezTo>
                    <a:pt x="19813" y="62360"/>
                    <a:pt x="31765" y="65450"/>
                    <a:pt x="47164" y="65450"/>
                  </a:cubicBezTo>
                  <a:lnTo>
                    <a:pt x="64996" y="65450"/>
                  </a:lnTo>
                  <a:lnTo>
                    <a:pt x="64996" y="73895"/>
                  </a:lnTo>
                  <a:cubicBezTo>
                    <a:pt x="64996" y="80309"/>
                    <a:pt x="63082" y="85410"/>
                    <a:pt x="59253" y="89199"/>
                  </a:cubicBezTo>
                  <a:cubicBezTo>
                    <a:pt x="55424" y="93009"/>
                    <a:pt x="49777" y="94914"/>
                    <a:pt x="42310" y="94914"/>
                  </a:cubicBezTo>
                  <a:cubicBezTo>
                    <a:pt x="35752" y="94914"/>
                    <a:pt x="30263" y="93263"/>
                    <a:pt x="25842" y="89961"/>
                  </a:cubicBezTo>
                  <a:cubicBezTo>
                    <a:pt x="21421" y="86659"/>
                    <a:pt x="19210" y="82658"/>
                    <a:pt x="19210" y="77959"/>
                  </a:cubicBezTo>
                  <a:lnTo>
                    <a:pt x="744" y="77959"/>
                  </a:lnTo>
                  <a:cubicBezTo>
                    <a:pt x="744" y="83315"/>
                    <a:pt x="2647" y="88490"/>
                    <a:pt x="6455" y="93485"/>
                  </a:cubicBezTo>
                  <a:cubicBezTo>
                    <a:pt x="10263" y="98480"/>
                    <a:pt x="15413" y="102428"/>
                    <a:pt x="21907" y="105328"/>
                  </a:cubicBezTo>
                  <a:cubicBezTo>
                    <a:pt x="28422" y="108249"/>
                    <a:pt x="35583" y="109709"/>
                    <a:pt x="43388" y="109709"/>
                  </a:cubicBezTo>
                  <a:cubicBezTo>
                    <a:pt x="55763" y="109709"/>
                    <a:pt x="65451" y="106608"/>
                    <a:pt x="72453" y="100407"/>
                  </a:cubicBezTo>
                  <a:cubicBezTo>
                    <a:pt x="79455" y="94226"/>
                    <a:pt x="83093" y="85717"/>
                    <a:pt x="83368" y="74880"/>
                  </a:cubicBezTo>
                  <a:lnTo>
                    <a:pt x="83368" y="25477"/>
                  </a:lnTo>
                  <a:cubicBezTo>
                    <a:pt x="83368" y="15613"/>
                    <a:pt x="84616" y="7771"/>
                    <a:pt x="87112" y="1950"/>
                  </a:cubicBezTo>
                  <a:lnTo>
                    <a:pt x="87112" y="362"/>
                  </a:lnTo>
                  <a:lnTo>
                    <a:pt x="67884" y="362"/>
                  </a:lnTo>
                  <a:close/>
                  <a:moveTo>
                    <a:pt x="37455" y="14364"/>
                  </a:moveTo>
                  <a:cubicBezTo>
                    <a:pt x="43208" y="14364"/>
                    <a:pt x="48656" y="15846"/>
                    <a:pt x="53796" y="18809"/>
                  </a:cubicBezTo>
                  <a:cubicBezTo>
                    <a:pt x="58957" y="21794"/>
                    <a:pt x="62691" y="25667"/>
                    <a:pt x="64996" y="30430"/>
                  </a:cubicBezTo>
                  <a:lnTo>
                    <a:pt x="64996" y="52464"/>
                  </a:lnTo>
                  <a:lnTo>
                    <a:pt x="50623" y="52464"/>
                  </a:lnTo>
                  <a:cubicBezTo>
                    <a:pt x="28158" y="52464"/>
                    <a:pt x="16926" y="45881"/>
                    <a:pt x="16926" y="32716"/>
                  </a:cubicBezTo>
                  <a:cubicBezTo>
                    <a:pt x="16926" y="26958"/>
                    <a:pt x="18840" y="22460"/>
                    <a:pt x="22669" y="19222"/>
                  </a:cubicBezTo>
                  <a:cubicBezTo>
                    <a:pt x="26498" y="15983"/>
                    <a:pt x="31426" y="14364"/>
                    <a:pt x="37455" y="14364"/>
                  </a:cubicBezTo>
                  <a:close/>
                </a:path>
              </a:pathLst>
            </a:custGeom>
            <a:solidFill>
              <a:srgbClr val="000000"/>
            </a:solidFill>
            <a:ln w="32" cap="flat">
              <a:noFill/>
              <a:prstDash val="solid"/>
              <a:round/>
            </a:ln>
          </p:spPr>
          <p:txBody>
            <a:bodyPr rtlCol="0" anchor="ctr"/>
            <a:lstStyle/>
            <a:p>
              <a:endParaRPr lang="en-GB"/>
            </a:p>
          </p:txBody>
        </p:sp>
        <p:sp>
          <p:nvSpPr>
            <p:cNvPr id="593" name="Freeform: Shape 592">
              <a:extLst>
                <a:ext uri="{FF2B5EF4-FFF2-40B4-BE49-F238E27FC236}">
                  <a16:creationId xmlns:a16="http://schemas.microsoft.com/office/drawing/2014/main" id="{9DE2F9C8-D89E-EA4A-4AED-502A68A931FA}"/>
                </a:ext>
              </a:extLst>
            </p:cNvPr>
            <p:cNvSpPr/>
            <p:nvPr/>
          </p:nvSpPr>
          <p:spPr>
            <a:xfrm flipV="1">
              <a:off x="10316057" y="2530655"/>
              <a:ext cx="58414" cy="135350"/>
            </a:xfrm>
            <a:custGeom>
              <a:avLst/>
              <a:gdLst>
                <a:gd name="connsiteX0" fmla="*/ 37266 w 58414"/>
                <a:gd name="connsiteY0" fmla="*/ 133333 h 135350"/>
                <a:gd name="connsiteX1" fmla="*/ 37266 w 58414"/>
                <a:gd name="connsiteY1" fmla="*/ 107330 h 135350"/>
                <a:gd name="connsiteX2" fmla="*/ 57287 w 58414"/>
                <a:gd name="connsiteY2" fmla="*/ 107330 h 135350"/>
                <a:gd name="connsiteX3" fmla="*/ 57287 w 58414"/>
                <a:gd name="connsiteY3" fmla="*/ 93138 h 135350"/>
                <a:gd name="connsiteX4" fmla="*/ 37266 w 58414"/>
                <a:gd name="connsiteY4" fmla="*/ 93138 h 135350"/>
                <a:gd name="connsiteX5" fmla="*/ 37266 w 58414"/>
                <a:gd name="connsiteY5" fmla="*/ 26590 h 135350"/>
                <a:gd name="connsiteX6" fmla="*/ 39931 w 58414"/>
                <a:gd name="connsiteY6" fmla="*/ 16874 h 135350"/>
                <a:gd name="connsiteX7" fmla="*/ 49069 w 58414"/>
                <a:gd name="connsiteY7" fmla="*/ 13668 h 135350"/>
                <a:gd name="connsiteX8" fmla="*/ 57795 w 58414"/>
                <a:gd name="connsiteY8" fmla="*/ 14874 h 135350"/>
                <a:gd name="connsiteX9" fmla="*/ 57795 w 58414"/>
                <a:gd name="connsiteY9" fmla="*/ -17 h 135350"/>
                <a:gd name="connsiteX10" fmla="*/ 43707 w 58414"/>
                <a:gd name="connsiteY10" fmla="*/ -2017 h 135350"/>
                <a:gd name="connsiteX11" fmla="*/ 25177 w 58414"/>
                <a:gd name="connsiteY11" fmla="*/ 5413 h 135350"/>
                <a:gd name="connsiteX12" fmla="*/ 18926 w 58414"/>
                <a:gd name="connsiteY12" fmla="*/ 26590 h 135350"/>
                <a:gd name="connsiteX13" fmla="*/ 18926 w 58414"/>
                <a:gd name="connsiteY13" fmla="*/ 93138 h 135350"/>
                <a:gd name="connsiteX14" fmla="*/ -620 w 58414"/>
                <a:gd name="connsiteY14" fmla="*/ 93138 h 135350"/>
                <a:gd name="connsiteX15" fmla="*/ -620 w 58414"/>
                <a:gd name="connsiteY15" fmla="*/ 107330 h 135350"/>
                <a:gd name="connsiteX16" fmla="*/ 18926 w 58414"/>
                <a:gd name="connsiteY16" fmla="*/ 107330 h 135350"/>
                <a:gd name="connsiteX17" fmla="*/ 18926 w 58414"/>
                <a:gd name="connsiteY17" fmla="*/ 133333 h 135350"/>
                <a:gd name="connsiteX18" fmla="*/ 3726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33"/>
                  </a:moveTo>
                  <a:lnTo>
                    <a:pt x="37266" y="107330"/>
                  </a:lnTo>
                  <a:lnTo>
                    <a:pt x="57287" y="107330"/>
                  </a:lnTo>
                  <a:lnTo>
                    <a:pt x="57287" y="93138"/>
                  </a:lnTo>
                  <a:lnTo>
                    <a:pt x="37266" y="93138"/>
                  </a:lnTo>
                  <a:lnTo>
                    <a:pt x="37266" y="26590"/>
                  </a:lnTo>
                  <a:cubicBezTo>
                    <a:pt x="37266" y="22272"/>
                    <a:pt x="38154" y="19033"/>
                    <a:pt x="39931" y="16874"/>
                  </a:cubicBezTo>
                  <a:cubicBezTo>
                    <a:pt x="41729" y="14737"/>
                    <a:pt x="44775" y="13668"/>
                    <a:pt x="49069" y="13668"/>
                  </a:cubicBezTo>
                  <a:cubicBezTo>
                    <a:pt x="51184" y="13668"/>
                    <a:pt x="54093" y="14070"/>
                    <a:pt x="57795" y="14874"/>
                  </a:cubicBezTo>
                  <a:lnTo>
                    <a:pt x="57795" y="-17"/>
                  </a:lnTo>
                  <a:cubicBezTo>
                    <a:pt x="52972" y="-1350"/>
                    <a:pt x="48276" y="-2017"/>
                    <a:pt x="43707" y="-2017"/>
                  </a:cubicBezTo>
                  <a:cubicBezTo>
                    <a:pt x="35520" y="-2017"/>
                    <a:pt x="29344" y="460"/>
                    <a:pt x="25177" y="5413"/>
                  </a:cubicBezTo>
                  <a:cubicBezTo>
                    <a:pt x="21009" y="10387"/>
                    <a:pt x="18926" y="17446"/>
                    <a:pt x="18926" y="26590"/>
                  </a:cubicBezTo>
                  <a:lnTo>
                    <a:pt x="18926" y="93138"/>
                  </a:lnTo>
                  <a:lnTo>
                    <a:pt x="-620" y="93138"/>
                  </a:lnTo>
                  <a:lnTo>
                    <a:pt x="-620" y="107330"/>
                  </a:lnTo>
                  <a:lnTo>
                    <a:pt x="18926" y="107330"/>
                  </a:lnTo>
                  <a:lnTo>
                    <a:pt x="18926" y="133333"/>
                  </a:lnTo>
                  <a:lnTo>
                    <a:pt x="37266" y="133333"/>
                  </a:lnTo>
                  <a:close/>
                </a:path>
              </a:pathLst>
            </a:custGeom>
            <a:solidFill>
              <a:srgbClr val="000000"/>
            </a:solidFill>
            <a:ln w="32" cap="flat">
              <a:noFill/>
              <a:prstDash val="solid"/>
              <a:round/>
            </a:ln>
          </p:spPr>
          <p:txBody>
            <a:bodyPr rtlCol="0" anchor="ctr"/>
            <a:lstStyle/>
            <a:p>
              <a:endParaRPr lang="en-GB"/>
            </a:p>
          </p:txBody>
        </p:sp>
        <p:sp>
          <p:nvSpPr>
            <p:cNvPr id="594" name="Freeform: Shape 593">
              <a:extLst>
                <a:ext uri="{FF2B5EF4-FFF2-40B4-BE49-F238E27FC236}">
                  <a16:creationId xmlns:a16="http://schemas.microsoft.com/office/drawing/2014/main" id="{2FCD4152-026A-B6BC-C4D2-166F5AC7C4B5}"/>
                </a:ext>
              </a:extLst>
            </p:cNvPr>
            <p:cNvSpPr/>
            <p:nvPr/>
          </p:nvSpPr>
          <p:spPr>
            <a:xfrm flipV="1">
              <a:off x="10392323" y="2554659"/>
              <a:ext cx="88525" cy="111347"/>
            </a:xfrm>
            <a:custGeom>
              <a:avLst/>
              <a:gdLst>
                <a:gd name="connsiteX0" fmla="*/ 67898 w 88525"/>
                <a:gd name="connsiteY0" fmla="*/ 362 h 111347"/>
                <a:gd name="connsiteX1" fmla="*/ 65328 w 88525"/>
                <a:gd name="connsiteY1" fmla="*/ 11665 h 111347"/>
                <a:gd name="connsiteX2" fmla="*/ 34772 w 88525"/>
                <a:gd name="connsiteY2" fmla="*/ -1638 h 111347"/>
                <a:gd name="connsiteX3" fmla="*/ 8753 w 88525"/>
                <a:gd name="connsiteY3" fmla="*/ 7347 h 111347"/>
                <a:gd name="connsiteX4" fmla="*/ -1400 w 88525"/>
                <a:gd name="connsiteY4" fmla="*/ 30144 h 111347"/>
                <a:gd name="connsiteX5" fmla="*/ 11324 w 88525"/>
                <a:gd name="connsiteY5" fmla="*/ 56179 h 111347"/>
                <a:gd name="connsiteX6" fmla="*/ 47178 w 88525"/>
                <a:gd name="connsiteY6" fmla="*/ 65450 h 111347"/>
                <a:gd name="connsiteX7" fmla="*/ 65010 w 88525"/>
                <a:gd name="connsiteY7" fmla="*/ 65450 h 111347"/>
                <a:gd name="connsiteX8" fmla="*/ 65010 w 88525"/>
                <a:gd name="connsiteY8" fmla="*/ 73895 h 111347"/>
                <a:gd name="connsiteX9" fmla="*/ 59267 w 88525"/>
                <a:gd name="connsiteY9" fmla="*/ 89199 h 111347"/>
                <a:gd name="connsiteX10" fmla="*/ 42324 w 88525"/>
                <a:gd name="connsiteY10" fmla="*/ 94914 h 111347"/>
                <a:gd name="connsiteX11" fmla="*/ 25856 w 88525"/>
                <a:gd name="connsiteY11" fmla="*/ 89961 h 111347"/>
                <a:gd name="connsiteX12" fmla="*/ 19224 w 88525"/>
                <a:gd name="connsiteY12" fmla="*/ 77959 h 111347"/>
                <a:gd name="connsiteX13" fmla="*/ 758 w 88525"/>
                <a:gd name="connsiteY13" fmla="*/ 77959 h 111347"/>
                <a:gd name="connsiteX14" fmla="*/ 6469 w 88525"/>
                <a:gd name="connsiteY14" fmla="*/ 93485 h 111347"/>
                <a:gd name="connsiteX15" fmla="*/ 21921 w 88525"/>
                <a:gd name="connsiteY15" fmla="*/ 105328 h 111347"/>
                <a:gd name="connsiteX16" fmla="*/ 43402 w 88525"/>
                <a:gd name="connsiteY16" fmla="*/ 109709 h 111347"/>
                <a:gd name="connsiteX17" fmla="*/ 72467 w 88525"/>
                <a:gd name="connsiteY17" fmla="*/ 100407 h 111347"/>
                <a:gd name="connsiteX18" fmla="*/ 83382 w 88525"/>
                <a:gd name="connsiteY18" fmla="*/ 74880 h 111347"/>
                <a:gd name="connsiteX19" fmla="*/ 83382 w 88525"/>
                <a:gd name="connsiteY19" fmla="*/ 25477 h 111347"/>
                <a:gd name="connsiteX20" fmla="*/ 87126 w 88525"/>
                <a:gd name="connsiteY20" fmla="*/ 1950 h 111347"/>
                <a:gd name="connsiteX21" fmla="*/ 87126 w 88525"/>
                <a:gd name="connsiteY21" fmla="*/ 362 h 111347"/>
                <a:gd name="connsiteX22" fmla="*/ 67898 w 88525"/>
                <a:gd name="connsiteY22" fmla="*/ 362 h 111347"/>
                <a:gd name="connsiteX23" fmla="*/ 37469 w 88525"/>
                <a:gd name="connsiteY23" fmla="*/ 14364 h 111347"/>
                <a:gd name="connsiteX24" fmla="*/ 53810 w 88525"/>
                <a:gd name="connsiteY24" fmla="*/ 18809 h 111347"/>
                <a:gd name="connsiteX25" fmla="*/ 65010 w 88525"/>
                <a:gd name="connsiteY25" fmla="*/ 30430 h 111347"/>
                <a:gd name="connsiteX26" fmla="*/ 65010 w 88525"/>
                <a:gd name="connsiteY26" fmla="*/ 52464 h 111347"/>
                <a:gd name="connsiteX27" fmla="*/ 50637 w 88525"/>
                <a:gd name="connsiteY27" fmla="*/ 52464 h 111347"/>
                <a:gd name="connsiteX28" fmla="*/ 16940 w 88525"/>
                <a:gd name="connsiteY28" fmla="*/ 32716 h 111347"/>
                <a:gd name="connsiteX29" fmla="*/ 22683 w 88525"/>
                <a:gd name="connsiteY29" fmla="*/ 19222 h 111347"/>
                <a:gd name="connsiteX30" fmla="*/ 37469 w 88525"/>
                <a:gd name="connsiteY30" fmla="*/ 14364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98" y="362"/>
                  </a:moveTo>
                  <a:cubicBezTo>
                    <a:pt x="66840" y="2479"/>
                    <a:pt x="65983" y="6247"/>
                    <a:pt x="65328" y="11665"/>
                  </a:cubicBezTo>
                  <a:cubicBezTo>
                    <a:pt x="56803" y="2797"/>
                    <a:pt x="46617" y="-1638"/>
                    <a:pt x="34772" y="-1638"/>
                  </a:cubicBezTo>
                  <a:cubicBezTo>
                    <a:pt x="24195" y="-1638"/>
                    <a:pt x="15522" y="1357"/>
                    <a:pt x="8753" y="7347"/>
                  </a:cubicBezTo>
                  <a:cubicBezTo>
                    <a:pt x="1985" y="13338"/>
                    <a:pt x="-1400" y="20936"/>
                    <a:pt x="-1400" y="30144"/>
                  </a:cubicBezTo>
                  <a:cubicBezTo>
                    <a:pt x="-1400" y="41320"/>
                    <a:pt x="2841" y="49998"/>
                    <a:pt x="11324" y="56179"/>
                  </a:cubicBezTo>
                  <a:cubicBezTo>
                    <a:pt x="19827" y="62360"/>
                    <a:pt x="31779" y="65450"/>
                    <a:pt x="47178" y="65450"/>
                  </a:cubicBezTo>
                  <a:lnTo>
                    <a:pt x="65010" y="65450"/>
                  </a:lnTo>
                  <a:lnTo>
                    <a:pt x="65010" y="73895"/>
                  </a:lnTo>
                  <a:cubicBezTo>
                    <a:pt x="65010" y="80309"/>
                    <a:pt x="63096" y="85410"/>
                    <a:pt x="59267" y="89199"/>
                  </a:cubicBezTo>
                  <a:cubicBezTo>
                    <a:pt x="55438" y="93009"/>
                    <a:pt x="49790" y="94914"/>
                    <a:pt x="42324" y="94914"/>
                  </a:cubicBezTo>
                  <a:cubicBezTo>
                    <a:pt x="35766" y="94914"/>
                    <a:pt x="30277" y="93263"/>
                    <a:pt x="25856" y="89961"/>
                  </a:cubicBezTo>
                  <a:cubicBezTo>
                    <a:pt x="21435" y="86659"/>
                    <a:pt x="19224" y="82658"/>
                    <a:pt x="19224" y="77959"/>
                  </a:cubicBezTo>
                  <a:lnTo>
                    <a:pt x="758" y="77959"/>
                  </a:lnTo>
                  <a:cubicBezTo>
                    <a:pt x="758" y="83315"/>
                    <a:pt x="2661" y="88490"/>
                    <a:pt x="6469" y="93485"/>
                  </a:cubicBezTo>
                  <a:cubicBezTo>
                    <a:pt x="10277" y="98480"/>
                    <a:pt x="15427" y="102428"/>
                    <a:pt x="21921" y="105328"/>
                  </a:cubicBezTo>
                  <a:cubicBezTo>
                    <a:pt x="28436" y="108249"/>
                    <a:pt x="35597" y="109709"/>
                    <a:pt x="43402" y="109709"/>
                  </a:cubicBezTo>
                  <a:cubicBezTo>
                    <a:pt x="55777" y="109709"/>
                    <a:pt x="65465" y="106608"/>
                    <a:pt x="72467" y="100407"/>
                  </a:cubicBezTo>
                  <a:cubicBezTo>
                    <a:pt x="79469" y="94226"/>
                    <a:pt x="83107" y="85717"/>
                    <a:pt x="83382" y="74880"/>
                  </a:cubicBezTo>
                  <a:lnTo>
                    <a:pt x="83382" y="25477"/>
                  </a:lnTo>
                  <a:cubicBezTo>
                    <a:pt x="83382" y="15613"/>
                    <a:pt x="84630" y="7771"/>
                    <a:pt x="87126" y="1950"/>
                  </a:cubicBezTo>
                  <a:lnTo>
                    <a:pt x="87126" y="362"/>
                  </a:lnTo>
                  <a:lnTo>
                    <a:pt x="67898" y="362"/>
                  </a:lnTo>
                  <a:close/>
                  <a:moveTo>
                    <a:pt x="37469" y="14364"/>
                  </a:moveTo>
                  <a:cubicBezTo>
                    <a:pt x="43222" y="14364"/>
                    <a:pt x="48669" y="15846"/>
                    <a:pt x="53810" y="18809"/>
                  </a:cubicBezTo>
                  <a:cubicBezTo>
                    <a:pt x="58971" y="21794"/>
                    <a:pt x="62704" y="25667"/>
                    <a:pt x="65010" y="30430"/>
                  </a:cubicBezTo>
                  <a:lnTo>
                    <a:pt x="65010" y="52464"/>
                  </a:lnTo>
                  <a:lnTo>
                    <a:pt x="50637" y="52464"/>
                  </a:lnTo>
                  <a:cubicBezTo>
                    <a:pt x="28172" y="52464"/>
                    <a:pt x="16940" y="45881"/>
                    <a:pt x="16940" y="32716"/>
                  </a:cubicBezTo>
                  <a:cubicBezTo>
                    <a:pt x="16940" y="26958"/>
                    <a:pt x="18854" y="22460"/>
                    <a:pt x="22683" y="19222"/>
                  </a:cubicBezTo>
                  <a:cubicBezTo>
                    <a:pt x="26512" y="15983"/>
                    <a:pt x="31440" y="14364"/>
                    <a:pt x="37469" y="14364"/>
                  </a:cubicBezTo>
                  <a:close/>
                </a:path>
              </a:pathLst>
            </a:custGeom>
            <a:solidFill>
              <a:srgbClr val="000000"/>
            </a:solidFill>
            <a:ln w="32" cap="flat">
              <a:noFill/>
              <a:prstDash val="solid"/>
              <a:round/>
            </a:ln>
          </p:spPr>
          <p:txBody>
            <a:bodyPr rtlCol="0" anchor="ctr"/>
            <a:lstStyle/>
            <a:p>
              <a:endParaRPr lang="en-GB"/>
            </a:p>
          </p:txBody>
        </p:sp>
        <p:sp>
          <p:nvSpPr>
            <p:cNvPr id="595" name="Freeform: Shape 594">
              <a:extLst>
                <a:ext uri="{FF2B5EF4-FFF2-40B4-BE49-F238E27FC236}">
                  <a16:creationId xmlns:a16="http://schemas.microsoft.com/office/drawing/2014/main" id="{4154A1B7-3E96-C083-85FD-F38771C6C93A}"/>
                </a:ext>
              </a:extLst>
            </p:cNvPr>
            <p:cNvSpPr/>
            <p:nvPr/>
          </p:nvSpPr>
          <p:spPr>
            <a:xfrm flipV="1">
              <a:off x="10501387" y="2554659"/>
              <a:ext cx="85257" cy="111347"/>
            </a:xfrm>
            <a:custGeom>
              <a:avLst/>
              <a:gdLst>
                <a:gd name="connsiteX0" fmla="*/ 65622 w 85257"/>
                <a:gd name="connsiteY0" fmla="*/ 28842 h 111347"/>
                <a:gd name="connsiteX1" fmla="*/ 60006 w 85257"/>
                <a:gd name="connsiteY1" fmla="*/ 40399 h 111347"/>
                <a:gd name="connsiteX2" fmla="*/ 40492 w 85257"/>
                <a:gd name="connsiteY2" fmla="*/ 47479 h 111347"/>
                <a:gd name="connsiteX3" fmla="*/ 18376 w 85257"/>
                <a:gd name="connsiteY3" fmla="*/ 54623 h 111347"/>
                <a:gd name="connsiteX4" fmla="*/ 6287 w 85257"/>
                <a:gd name="connsiteY4" fmla="*/ 64561 h 111347"/>
                <a:gd name="connsiteX5" fmla="*/ 2385 w 85257"/>
                <a:gd name="connsiteY5" fmla="*/ 78245 h 111347"/>
                <a:gd name="connsiteX6" fmla="*/ 13522 w 85257"/>
                <a:gd name="connsiteY6" fmla="*/ 100565 h 111347"/>
                <a:gd name="connsiteX7" fmla="*/ 42047 w 85257"/>
                <a:gd name="connsiteY7" fmla="*/ 109709 h 111347"/>
                <a:gd name="connsiteX8" fmla="*/ 71619 w 85257"/>
                <a:gd name="connsiteY8" fmla="*/ 100280 h 111347"/>
                <a:gd name="connsiteX9" fmla="*/ 82978 w 85257"/>
                <a:gd name="connsiteY9" fmla="*/ 76181 h 111347"/>
                <a:gd name="connsiteX10" fmla="*/ 64543 w 85257"/>
                <a:gd name="connsiteY10" fmla="*/ 76181 h 111347"/>
                <a:gd name="connsiteX11" fmla="*/ 58134 w 85257"/>
                <a:gd name="connsiteY11" fmla="*/ 89167 h 111347"/>
                <a:gd name="connsiteX12" fmla="*/ 42047 w 85257"/>
                <a:gd name="connsiteY12" fmla="*/ 94628 h 111347"/>
                <a:gd name="connsiteX13" fmla="*/ 26372 w 85257"/>
                <a:gd name="connsiteY13" fmla="*/ 90247 h 111347"/>
                <a:gd name="connsiteX14" fmla="*/ 20724 w 85257"/>
                <a:gd name="connsiteY14" fmla="*/ 78848 h 111347"/>
                <a:gd name="connsiteX15" fmla="*/ 25960 w 85257"/>
                <a:gd name="connsiteY15" fmla="*/ 68815 h 111347"/>
                <a:gd name="connsiteX16" fmla="*/ 44966 w 85257"/>
                <a:gd name="connsiteY16" fmla="*/ 62370 h 111347"/>
                <a:gd name="connsiteX17" fmla="*/ 67208 w 85257"/>
                <a:gd name="connsiteY17" fmla="*/ 55036 h 111347"/>
                <a:gd name="connsiteX18" fmla="*/ 79837 w 85257"/>
                <a:gd name="connsiteY18" fmla="*/ 44749 h 111347"/>
                <a:gd name="connsiteX19" fmla="*/ 83962 w 85257"/>
                <a:gd name="connsiteY19" fmla="*/ 30144 h 111347"/>
                <a:gd name="connsiteX20" fmla="*/ 72444 w 85257"/>
                <a:gd name="connsiteY20" fmla="*/ 7030 h 111347"/>
                <a:gd name="connsiteX21" fmla="*/ 42618 w 85257"/>
                <a:gd name="connsiteY21" fmla="*/ -1638 h 111347"/>
                <a:gd name="connsiteX22" fmla="*/ 19804 w 85257"/>
                <a:gd name="connsiteY22" fmla="*/ 2934 h 111347"/>
                <a:gd name="connsiteX23" fmla="*/ 4288 w 85257"/>
                <a:gd name="connsiteY23" fmla="*/ 15698 h 111347"/>
                <a:gd name="connsiteX24" fmla="*/ -1296 w 85257"/>
                <a:gd name="connsiteY24" fmla="*/ 33414 h 111347"/>
                <a:gd name="connsiteX25" fmla="*/ 17044 w 85257"/>
                <a:gd name="connsiteY25" fmla="*/ 33414 h 111347"/>
                <a:gd name="connsiteX26" fmla="*/ 24437 w 85257"/>
                <a:gd name="connsiteY26" fmla="*/ 18746 h 111347"/>
                <a:gd name="connsiteX27" fmla="*/ 42618 w 85257"/>
                <a:gd name="connsiteY27" fmla="*/ 13348 h 111347"/>
                <a:gd name="connsiteX28" fmla="*/ 59308 w 85257"/>
                <a:gd name="connsiteY28" fmla="*/ 17571 h 111347"/>
                <a:gd name="connsiteX29" fmla="*/ 65622 w 85257"/>
                <a:gd name="connsiteY29" fmla="*/ 28842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5257" h="111347">
                  <a:moveTo>
                    <a:pt x="65622" y="28842"/>
                  </a:moveTo>
                  <a:cubicBezTo>
                    <a:pt x="65622" y="33795"/>
                    <a:pt x="63750" y="37647"/>
                    <a:pt x="60006" y="40399"/>
                  </a:cubicBezTo>
                  <a:cubicBezTo>
                    <a:pt x="56283" y="43151"/>
                    <a:pt x="49778" y="45511"/>
                    <a:pt x="40492" y="47479"/>
                  </a:cubicBezTo>
                  <a:cubicBezTo>
                    <a:pt x="31206" y="49469"/>
                    <a:pt x="23834" y="51850"/>
                    <a:pt x="18376" y="54623"/>
                  </a:cubicBezTo>
                  <a:cubicBezTo>
                    <a:pt x="12919" y="57417"/>
                    <a:pt x="8889" y="60730"/>
                    <a:pt x="6287" y="64561"/>
                  </a:cubicBezTo>
                  <a:cubicBezTo>
                    <a:pt x="3686" y="68392"/>
                    <a:pt x="2385" y="72953"/>
                    <a:pt x="2385" y="78245"/>
                  </a:cubicBezTo>
                  <a:cubicBezTo>
                    <a:pt x="2385" y="87050"/>
                    <a:pt x="6097" y="94491"/>
                    <a:pt x="13522" y="100565"/>
                  </a:cubicBezTo>
                  <a:cubicBezTo>
                    <a:pt x="20968" y="106661"/>
                    <a:pt x="30476" y="109709"/>
                    <a:pt x="42047" y="109709"/>
                  </a:cubicBezTo>
                  <a:cubicBezTo>
                    <a:pt x="54210" y="109709"/>
                    <a:pt x="64067" y="106566"/>
                    <a:pt x="71619" y="100280"/>
                  </a:cubicBezTo>
                  <a:cubicBezTo>
                    <a:pt x="79192" y="93993"/>
                    <a:pt x="82978" y="85960"/>
                    <a:pt x="82978" y="76181"/>
                  </a:cubicBezTo>
                  <a:lnTo>
                    <a:pt x="64543" y="76181"/>
                  </a:lnTo>
                  <a:cubicBezTo>
                    <a:pt x="64543" y="81198"/>
                    <a:pt x="62407" y="85526"/>
                    <a:pt x="58134" y="89167"/>
                  </a:cubicBezTo>
                  <a:cubicBezTo>
                    <a:pt x="53882" y="92808"/>
                    <a:pt x="48520" y="94628"/>
                    <a:pt x="42047" y="94628"/>
                  </a:cubicBezTo>
                  <a:cubicBezTo>
                    <a:pt x="35362" y="94628"/>
                    <a:pt x="30138" y="93168"/>
                    <a:pt x="26372" y="90247"/>
                  </a:cubicBezTo>
                  <a:cubicBezTo>
                    <a:pt x="22607" y="87347"/>
                    <a:pt x="20724" y="83547"/>
                    <a:pt x="20724" y="78848"/>
                  </a:cubicBezTo>
                  <a:cubicBezTo>
                    <a:pt x="20724" y="74425"/>
                    <a:pt x="22470" y="71080"/>
                    <a:pt x="25960" y="68815"/>
                  </a:cubicBezTo>
                  <a:cubicBezTo>
                    <a:pt x="29471" y="66572"/>
                    <a:pt x="35806" y="64423"/>
                    <a:pt x="44966" y="62370"/>
                  </a:cubicBezTo>
                  <a:cubicBezTo>
                    <a:pt x="54125" y="60317"/>
                    <a:pt x="61539" y="57872"/>
                    <a:pt x="67208" y="55036"/>
                  </a:cubicBezTo>
                  <a:cubicBezTo>
                    <a:pt x="72898" y="52200"/>
                    <a:pt x="77108" y="48771"/>
                    <a:pt x="79837" y="44749"/>
                  </a:cubicBezTo>
                  <a:cubicBezTo>
                    <a:pt x="82587" y="40748"/>
                    <a:pt x="83962" y="35880"/>
                    <a:pt x="83962" y="30144"/>
                  </a:cubicBezTo>
                  <a:cubicBezTo>
                    <a:pt x="83962" y="20534"/>
                    <a:pt x="80122" y="12830"/>
                    <a:pt x="72444" y="7030"/>
                  </a:cubicBezTo>
                  <a:cubicBezTo>
                    <a:pt x="64786" y="1251"/>
                    <a:pt x="54844" y="-1638"/>
                    <a:pt x="42618" y="-1638"/>
                  </a:cubicBezTo>
                  <a:cubicBezTo>
                    <a:pt x="34030" y="-1638"/>
                    <a:pt x="26425" y="-114"/>
                    <a:pt x="19804" y="2934"/>
                  </a:cubicBezTo>
                  <a:cubicBezTo>
                    <a:pt x="13204" y="5982"/>
                    <a:pt x="8032" y="10237"/>
                    <a:pt x="4288" y="15698"/>
                  </a:cubicBezTo>
                  <a:cubicBezTo>
                    <a:pt x="565" y="21159"/>
                    <a:pt x="-1296" y="27064"/>
                    <a:pt x="-1296" y="33414"/>
                  </a:cubicBezTo>
                  <a:lnTo>
                    <a:pt x="17044" y="33414"/>
                  </a:lnTo>
                  <a:cubicBezTo>
                    <a:pt x="17382" y="27255"/>
                    <a:pt x="19847" y="22365"/>
                    <a:pt x="24437" y="18746"/>
                  </a:cubicBezTo>
                  <a:cubicBezTo>
                    <a:pt x="29027" y="15147"/>
                    <a:pt x="35087" y="13348"/>
                    <a:pt x="42618" y="13348"/>
                  </a:cubicBezTo>
                  <a:cubicBezTo>
                    <a:pt x="49556" y="13348"/>
                    <a:pt x="55119" y="14756"/>
                    <a:pt x="59308" y="17571"/>
                  </a:cubicBezTo>
                  <a:cubicBezTo>
                    <a:pt x="63517" y="20386"/>
                    <a:pt x="65622" y="24143"/>
                    <a:pt x="65622" y="28842"/>
                  </a:cubicBezTo>
                  <a:close/>
                </a:path>
              </a:pathLst>
            </a:custGeom>
            <a:solidFill>
              <a:srgbClr val="000000"/>
            </a:solidFill>
            <a:ln w="32" cap="flat">
              <a:noFill/>
              <a:prstDash val="solid"/>
              <a:round/>
            </a:ln>
          </p:spPr>
          <p:txBody>
            <a:bodyPr rtlCol="0" anchor="ctr"/>
            <a:lstStyle/>
            <a:p>
              <a:endParaRPr lang="en-GB"/>
            </a:p>
          </p:txBody>
        </p:sp>
        <p:sp>
          <p:nvSpPr>
            <p:cNvPr id="596" name="Freeform: Shape 595">
              <a:extLst>
                <a:ext uri="{FF2B5EF4-FFF2-40B4-BE49-F238E27FC236}">
                  <a16:creationId xmlns:a16="http://schemas.microsoft.com/office/drawing/2014/main" id="{9D6F5F2A-BF07-6ACB-EE45-BDF9483AB6F7}"/>
                </a:ext>
              </a:extLst>
            </p:cNvPr>
            <p:cNvSpPr/>
            <p:nvPr/>
          </p:nvSpPr>
          <p:spPr>
            <a:xfrm flipV="1">
              <a:off x="10605903" y="2554659"/>
              <a:ext cx="91000" cy="111347"/>
            </a:xfrm>
            <a:custGeom>
              <a:avLst/>
              <a:gdLst>
                <a:gd name="connsiteX0" fmla="*/ 47809 w 91000"/>
                <a:gd name="connsiteY0" fmla="*/ -1638 h 111347"/>
                <a:gd name="connsiteX1" fmla="*/ 12303 w 91000"/>
                <a:gd name="connsiteY1" fmla="*/ 12713 h 111347"/>
                <a:gd name="connsiteX2" fmla="*/ -1372 w 91000"/>
                <a:gd name="connsiteY2" fmla="*/ 51067 h 111347"/>
                <a:gd name="connsiteX3" fmla="*/ -1372 w 91000"/>
                <a:gd name="connsiteY3" fmla="*/ 54433 h 111347"/>
                <a:gd name="connsiteX4" fmla="*/ 4720 w 91000"/>
                <a:gd name="connsiteY4" fmla="*/ 82944 h 111347"/>
                <a:gd name="connsiteX5" fmla="*/ 21759 w 91000"/>
                <a:gd name="connsiteY5" fmla="*/ 102597 h 111347"/>
                <a:gd name="connsiteX6" fmla="*/ 45524 w 91000"/>
                <a:gd name="connsiteY6" fmla="*/ 109709 h 111347"/>
                <a:gd name="connsiteX7" fmla="*/ 78016 w 91000"/>
                <a:gd name="connsiteY7" fmla="*/ 95898 h 111347"/>
                <a:gd name="connsiteX8" fmla="*/ 89629 w 91000"/>
                <a:gd name="connsiteY8" fmla="*/ 56433 h 111347"/>
                <a:gd name="connsiteX9" fmla="*/ 89629 w 91000"/>
                <a:gd name="connsiteY9" fmla="*/ 48781 h 111347"/>
                <a:gd name="connsiteX10" fmla="*/ 16968 w 91000"/>
                <a:gd name="connsiteY10" fmla="*/ 48781 h 111347"/>
                <a:gd name="connsiteX11" fmla="*/ 26233 w 91000"/>
                <a:gd name="connsiteY11" fmla="*/ 23127 h 111347"/>
                <a:gd name="connsiteX12" fmla="*/ 48793 w 91000"/>
                <a:gd name="connsiteY12" fmla="*/ 13348 h 111347"/>
                <a:gd name="connsiteX13" fmla="*/ 65229 w 91000"/>
                <a:gd name="connsiteY13" fmla="*/ 17317 h 111347"/>
                <a:gd name="connsiteX14" fmla="*/ 77064 w 91000"/>
                <a:gd name="connsiteY14" fmla="*/ 27858 h 111347"/>
                <a:gd name="connsiteX15" fmla="*/ 88264 w 91000"/>
                <a:gd name="connsiteY15" fmla="*/ 19127 h 111347"/>
                <a:gd name="connsiteX16" fmla="*/ 47809 w 91000"/>
                <a:gd name="connsiteY16" fmla="*/ -1638 h 111347"/>
                <a:gd name="connsiteX17" fmla="*/ 45524 w 91000"/>
                <a:gd name="connsiteY17" fmla="*/ 94628 h 111347"/>
                <a:gd name="connsiteX18" fmla="*/ 26867 w 91000"/>
                <a:gd name="connsiteY18" fmla="*/ 86532 h 111347"/>
                <a:gd name="connsiteX19" fmla="*/ 17571 w 91000"/>
                <a:gd name="connsiteY19" fmla="*/ 63862 h 111347"/>
                <a:gd name="connsiteX20" fmla="*/ 71289 w 91000"/>
                <a:gd name="connsiteY20" fmla="*/ 63862 h 111347"/>
                <a:gd name="connsiteX21" fmla="*/ 71289 w 91000"/>
                <a:gd name="connsiteY21" fmla="*/ 65259 h 111347"/>
                <a:gd name="connsiteX22" fmla="*/ 63737 w 91000"/>
                <a:gd name="connsiteY22" fmla="*/ 86913 h 111347"/>
                <a:gd name="connsiteX23" fmla="*/ 45524 w 91000"/>
                <a:gd name="connsiteY23" fmla="*/ 94628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000" h="111347">
                  <a:moveTo>
                    <a:pt x="47809" y="-1638"/>
                  </a:moveTo>
                  <a:cubicBezTo>
                    <a:pt x="33255" y="-1638"/>
                    <a:pt x="21420" y="3146"/>
                    <a:pt x="12303" y="12713"/>
                  </a:cubicBezTo>
                  <a:cubicBezTo>
                    <a:pt x="3186" y="22280"/>
                    <a:pt x="-1372" y="35065"/>
                    <a:pt x="-1372" y="51067"/>
                  </a:cubicBezTo>
                  <a:lnTo>
                    <a:pt x="-1372" y="54433"/>
                  </a:lnTo>
                  <a:cubicBezTo>
                    <a:pt x="-1372" y="65079"/>
                    <a:pt x="659" y="74583"/>
                    <a:pt x="4720" y="82944"/>
                  </a:cubicBezTo>
                  <a:cubicBezTo>
                    <a:pt x="8781" y="91326"/>
                    <a:pt x="14461" y="97877"/>
                    <a:pt x="21759" y="102597"/>
                  </a:cubicBezTo>
                  <a:cubicBezTo>
                    <a:pt x="29078" y="107339"/>
                    <a:pt x="37000" y="109709"/>
                    <a:pt x="45524" y="109709"/>
                  </a:cubicBezTo>
                  <a:cubicBezTo>
                    <a:pt x="59464" y="109709"/>
                    <a:pt x="70295" y="105106"/>
                    <a:pt x="78016" y="95898"/>
                  </a:cubicBezTo>
                  <a:cubicBezTo>
                    <a:pt x="85758" y="86712"/>
                    <a:pt x="89629" y="73557"/>
                    <a:pt x="89629" y="56433"/>
                  </a:cubicBezTo>
                  <a:lnTo>
                    <a:pt x="89629" y="48781"/>
                  </a:lnTo>
                  <a:lnTo>
                    <a:pt x="16968" y="48781"/>
                  </a:lnTo>
                  <a:cubicBezTo>
                    <a:pt x="17222" y="38198"/>
                    <a:pt x="20310" y="29646"/>
                    <a:pt x="26233" y="23127"/>
                  </a:cubicBezTo>
                  <a:cubicBezTo>
                    <a:pt x="32156" y="16608"/>
                    <a:pt x="39676" y="13348"/>
                    <a:pt x="48793" y="13348"/>
                  </a:cubicBezTo>
                  <a:cubicBezTo>
                    <a:pt x="55265" y="13348"/>
                    <a:pt x="60744" y="14671"/>
                    <a:pt x="65229" y="17317"/>
                  </a:cubicBezTo>
                  <a:cubicBezTo>
                    <a:pt x="69734" y="19963"/>
                    <a:pt x="73679" y="23476"/>
                    <a:pt x="77064" y="27858"/>
                  </a:cubicBezTo>
                  <a:lnTo>
                    <a:pt x="88264" y="19127"/>
                  </a:lnTo>
                  <a:cubicBezTo>
                    <a:pt x="79274" y="5284"/>
                    <a:pt x="65789" y="-1638"/>
                    <a:pt x="47809" y="-1638"/>
                  </a:cubicBezTo>
                  <a:close/>
                  <a:moveTo>
                    <a:pt x="45524" y="94628"/>
                  </a:moveTo>
                  <a:cubicBezTo>
                    <a:pt x="38121" y="94628"/>
                    <a:pt x="31902" y="91929"/>
                    <a:pt x="26867" y="86532"/>
                  </a:cubicBezTo>
                  <a:cubicBezTo>
                    <a:pt x="21854" y="81134"/>
                    <a:pt x="18755" y="73578"/>
                    <a:pt x="17571" y="63862"/>
                  </a:cubicBezTo>
                  <a:lnTo>
                    <a:pt x="71289" y="63862"/>
                  </a:lnTo>
                  <a:lnTo>
                    <a:pt x="71289" y="65259"/>
                  </a:lnTo>
                  <a:cubicBezTo>
                    <a:pt x="70760" y="74573"/>
                    <a:pt x="68243" y="81791"/>
                    <a:pt x="63737" y="86913"/>
                  </a:cubicBezTo>
                  <a:cubicBezTo>
                    <a:pt x="59253" y="92056"/>
                    <a:pt x="53182" y="94628"/>
                    <a:pt x="45524" y="94628"/>
                  </a:cubicBezTo>
                  <a:close/>
                </a:path>
              </a:pathLst>
            </a:custGeom>
            <a:solidFill>
              <a:srgbClr val="000000"/>
            </a:solidFill>
            <a:ln w="32" cap="flat">
              <a:noFill/>
              <a:prstDash val="solid"/>
              <a:round/>
            </a:ln>
          </p:spPr>
          <p:txBody>
            <a:bodyPr rtlCol="0" anchor="ctr"/>
            <a:lstStyle/>
            <a:p>
              <a:endParaRPr lang="en-GB"/>
            </a:p>
          </p:txBody>
        </p:sp>
        <p:sp>
          <p:nvSpPr>
            <p:cNvPr id="597" name="Freeform: Shape 596">
              <a:extLst>
                <a:ext uri="{FF2B5EF4-FFF2-40B4-BE49-F238E27FC236}">
                  <a16:creationId xmlns:a16="http://schemas.microsoft.com/office/drawing/2014/main" id="{4312197C-1DDA-5F25-85F2-560A572662CE}"/>
                </a:ext>
              </a:extLst>
            </p:cNvPr>
            <p:cNvSpPr/>
            <p:nvPr/>
          </p:nvSpPr>
          <p:spPr>
            <a:xfrm flipV="1">
              <a:off x="10705143" y="2530655"/>
              <a:ext cx="58414" cy="135350"/>
            </a:xfrm>
            <a:custGeom>
              <a:avLst/>
              <a:gdLst>
                <a:gd name="connsiteX0" fmla="*/ 37296 w 58414"/>
                <a:gd name="connsiteY0" fmla="*/ 133333 h 135350"/>
                <a:gd name="connsiteX1" fmla="*/ 37296 w 58414"/>
                <a:gd name="connsiteY1" fmla="*/ 107330 h 135350"/>
                <a:gd name="connsiteX2" fmla="*/ 57318 w 58414"/>
                <a:gd name="connsiteY2" fmla="*/ 107330 h 135350"/>
                <a:gd name="connsiteX3" fmla="*/ 57318 w 58414"/>
                <a:gd name="connsiteY3" fmla="*/ 93138 h 135350"/>
                <a:gd name="connsiteX4" fmla="*/ 37296 w 58414"/>
                <a:gd name="connsiteY4" fmla="*/ 93138 h 135350"/>
                <a:gd name="connsiteX5" fmla="*/ 37296 w 58414"/>
                <a:gd name="connsiteY5" fmla="*/ 26590 h 135350"/>
                <a:gd name="connsiteX6" fmla="*/ 39962 w 58414"/>
                <a:gd name="connsiteY6" fmla="*/ 16874 h 135350"/>
                <a:gd name="connsiteX7" fmla="*/ 49100 w 58414"/>
                <a:gd name="connsiteY7" fmla="*/ 13668 h 135350"/>
                <a:gd name="connsiteX8" fmla="*/ 57825 w 58414"/>
                <a:gd name="connsiteY8" fmla="*/ 14874 h 135350"/>
                <a:gd name="connsiteX9" fmla="*/ 57825 w 58414"/>
                <a:gd name="connsiteY9" fmla="*/ -17 h 135350"/>
                <a:gd name="connsiteX10" fmla="*/ 43737 w 58414"/>
                <a:gd name="connsiteY10" fmla="*/ -2017 h 135350"/>
                <a:gd name="connsiteX11" fmla="*/ 25207 w 58414"/>
                <a:gd name="connsiteY11" fmla="*/ 5413 h 135350"/>
                <a:gd name="connsiteX12" fmla="*/ 18956 w 58414"/>
                <a:gd name="connsiteY12" fmla="*/ 26590 h 135350"/>
                <a:gd name="connsiteX13" fmla="*/ 18956 w 58414"/>
                <a:gd name="connsiteY13" fmla="*/ 93138 h 135350"/>
                <a:gd name="connsiteX14" fmla="*/ -589 w 58414"/>
                <a:gd name="connsiteY14" fmla="*/ 93138 h 135350"/>
                <a:gd name="connsiteX15" fmla="*/ -589 w 58414"/>
                <a:gd name="connsiteY15" fmla="*/ 107330 h 135350"/>
                <a:gd name="connsiteX16" fmla="*/ 18956 w 58414"/>
                <a:gd name="connsiteY16" fmla="*/ 107330 h 135350"/>
                <a:gd name="connsiteX17" fmla="*/ 18956 w 58414"/>
                <a:gd name="connsiteY17" fmla="*/ 133333 h 135350"/>
                <a:gd name="connsiteX18" fmla="*/ 37296 w 58414"/>
                <a:gd name="connsiteY18" fmla="*/ 133333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96" y="133333"/>
                  </a:moveTo>
                  <a:lnTo>
                    <a:pt x="37296" y="107330"/>
                  </a:lnTo>
                  <a:lnTo>
                    <a:pt x="57318" y="107330"/>
                  </a:lnTo>
                  <a:lnTo>
                    <a:pt x="57318" y="93138"/>
                  </a:lnTo>
                  <a:lnTo>
                    <a:pt x="37296" y="93138"/>
                  </a:lnTo>
                  <a:lnTo>
                    <a:pt x="37296" y="26590"/>
                  </a:lnTo>
                  <a:cubicBezTo>
                    <a:pt x="37296" y="22272"/>
                    <a:pt x="38185" y="19033"/>
                    <a:pt x="39962" y="16874"/>
                  </a:cubicBezTo>
                  <a:cubicBezTo>
                    <a:pt x="41760" y="14737"/>
                    <a:pt x="44806" y="13668"/>
                    <a:pt x="49100" y="13668"/>
                  </a:cubicBezTo>
                  <a:cubicBezTo>
                    <a:pt x="51215" y="13668"/>
                    <a:pt x="54123" y="14070"/>
                    <a:pt x="57825" y="14874"/>
                  </a:cubicBezTo>
                  <a:lnTo>
                    <a:pt x="57825" y="-17"/>
                  </a:lnTo>
                  <a:cubicBezTo>
                    <a:pt x="53002" y="-1350"/>
                    <a:pt x="48306" y="-2017"/>
                    <a:pt x="43737" y="-2017"/>
                  </a:cubicBezTo>
                  <a:cubicBezTo>
                    <a:pt x="35551" y="-2017"/>
                    <a:pt x="29374" y="460"/>
                    <a:pt x="25207" y="5413"/>
                  </a:cubicBezTo>
                  <a:cubicBezTo>
                    <a:pt x="21040" y="10387"/>
                    <a:pt x="18956" y="17446"/>
                    <a:pt x="18956" y="26590"/>
                  </a:cubicBezTo>
                  <a:lnTo>
                    <a:pt x="18956" y="93138"/>
                  </a:lnTo>
                  <a:lnTo>
                    <a:pt x="-589" y="93138"/>
                  </a:lnTo>
                  <a:lnTo>
                    <a:pt x="-589" y="107330"/>
                  </a:lnTo>
                  <a:lnTo>
                    <a:pt x="18956" y="107330"/>
                  </a:lnTo>
                  <a:lnTo>
                    <a:pt x="18956" y="133333"/>
                  </a:lnTo>
                  <a:lnTo>
                    <a:pt x="37296" y="133333"/>
                  </a:lnTo>
                  <a:close/>
                </a:path>
              </a:pathLst>
            </a:custGeom>
            <a:solidFill>
              <a:srgbClr val="000000"/>
            </a:solidFill>
            <a:ln w="32" cap="flat">
              <a:noFill/>
              <a:prstDash val="solid"/>
              <a:round/>
            </a:ln>
          </p:spPr>
          <p:txBody>
            <a:bodyPr rtlCol="0" anchor="ctr"/>
            <a:lstStyle/>
            <a:p>
              <a:endParaRPr lang="en-GB"/>
            </a:p>
          </p:txBody>
        </p:sp>
      </p:grpSp>
      <p:grpSp>
        <p:nvGrpSpPr>
          <p:cNvPr id="598" name="Graphic 410">
            <a:extLst>
              <a:ext uri="{FF2B5EF4-FFF2-40B4-BE49-F238E27FC236}">
                <a16:creationId xmlns:a16="http://schemas.microsoft.com/office/drawing/2014/main" id="{61EDD9E3-5EE7-988F-08E9-4CCB36BA2BA7}"/>
              </a:ext>
            </a:extLst>
          </p:cNvPr>
          <p:cNvGrpSpPr/>
          <p:nvPr/>
        </p:nvGrpSpPr>
        <p:grpSpPr>
          <a:xfrm>
            <a:off x="9660928" y="2850061"/>
            <a:ext cx="406140" cy="76200"/>
            <a:chOff x="9521589" y="2850061"/>
            <a:chExt cx="406140" cy="76200"/>
          </a:xfrm>
        </p:grpSpPr>
        <p:sp>
          <p:nvSpPr>
            <p:cNvPr id="599" name="Freeform: Shape 598">
              <a:extLst>
                <a:ext uri="{FF2B5EF4-FFF2-40B4-BE49-F238E27FC236}">
                  <a16:creationId xmlns:a16="http://schemas.microsoft.com/office/drawing/2014/main" id="{F1FEF5AF-419A-A654-3604-B30544AE7E90}"/>
                </a:ext>
              </a:extLst>
            </p:cNvPr>
            <p:cNvSpPr/>
            <p:nvPr/>
          </p:nvSpPr>
          <p:spPr>
            <a:xfrm>
              <a:off x="9521589" y="2888161"/>
              <a:ext cx="406140" cy="12700"/>
            </a:xfrm>
            <a:custGeom>
              <a:avLst/>
              <a:gdLst>
                <a:gd name="connsiteX0" fmla="*/ 0 w 406140"/>
                <a:gd name="connsiteY0" fmla="*/ 0 h 12700"/>
                <a:gd name="connsiteX1" fmla="*/ 203070 w 406140"/>
                <a:gd name="connsiteY1" fmla="*/ 0 h 12700"/>
                <a:gd name="connsiteX2" fmla="*/ 406140 w 406140"/>
                <a:gd name="connsiteY2" fmla="*/ 0 h 12700"/>
              </a:gdLst>
              <a:ahLst/>
              <a:cxnLst>
                <a:cxn ang="0">
                  <a:pos x="connsiteX0" y="connsiteY0"/>
                </a:cxn>
                <a:cxn ang="0">
                  <a:pos x="connsiteX1" y="connsiteY1"/>
                </a:cxn>
                <a:cxn ang="0">
                  <a:pos x="connsiteX2" y="connsiteY2"/>
                </a:cxn>
              </a:cxnLst>
              <a:rect l="l" t="t" r="r" b="b"/>
              <a:pathLst>
                <a:path w="406140" h="12700">
                  <a:moveTo>
                    <a:pt x="0" y="0"/>
                  </a:moveTo>
                  <a:lnTo>
                    <a:pt x="203070" y="0"/>
                  </a:lnTo>
                  <a:lnTo>
                    <a:pt x="406140" y="0"/>
                  </a:lnTo>
                </a:path>
              </a:pathLst>
            </a:custGeom>
            <a:noFill/>
            <a:ln w="19038" cap="sq">
              <a:solidFill>
                <a:srgbClr val="D50032"/>
              </a:solidFill>
              <a:prstDash val="solid"/>
              <a:round/>
            </a:ln>
          </p:spPr>
          <p:txBody>
            <a:bodyPr rtlCol="0" anchor="ctr"/>
            <a:lstStyle/>
            <a:p>
              <a:endParaRPr lang="en-GB"/>
            </a:p>
          </p:txBody>
        </p:sp>
        <p:sp>
          <p:nvSpPr>
            <p:cNvPr id="600" name="Freeform: Shape 599">
              <a:extLst>
                <a:ext uri="{FF2B5EF4-FFF2-40B4-BE49-F238E27FC236}">
                  <a16:creationId xmlns:a16="http://schemas.microsoft.com/office/drawing/2014/main" id="{8D355C41-1279-08E4-4DBF-15B8D6C8F522}"/>
                </a:ext>
              </a:extLst>
            </p:cNvPr>
            <p:cNvSpPr/>
            <p:nvPr/>
          </p:nvSpPr>
          <p:spPr>
            <a:xfrm>
              <a:off x="9686583" y="2850061"/>
              <a:ext cx="76151" cy="76200"/>
            </a:xfrm>
            <a:custGeom>
              <a:avLst/>
              <a:gdLst>
                <a:gd name="connsiteX0" fmla="*/ 38356 w 76151"/>
                <a:gd name="connsiteY0" fmla="*/ 76275 h 76200"/>
                <a:gd name="connsiteX1" fmla="*/ 65279 w 76151"/>
                <a:gd name="connsiteY1" fmla="*/ 65115 h 76200"/>
                <a:gd name="connsiteX2" fmla="*/ 76431 w 76151"/>
                <a:gd name="connsiteY2" fmla="*/ 38175 h 76200"/>
                <a:gd name="connsiteX3" fmla="*/ 65279 w 76151"/>
                <a:gd name="connsiteY3" fmla="*/ 11234 h 76200"/>
                <a:gd name="connsiteX4" fmla="*/ 38356 w 76151"/>
                <a:gd name="connsiteY4" fmla="*/ 75 h 76200"/>
                <a:gd name="connsiteX5" fmla="*/ 11432 w 76151"/>
                <a:gd name="connsiteY5" fmla="*/ 11234 h 76200"/>
                <a:gd name="connsiteX6" fmla="*/ 280 w 76151"/>
                <a:gd name="connsiteY6" fmla="*/ 38175 h 76200"/>
                <a:gd name="connsiteX7" fmla="*/ 11432 w 76151"/>
                <a:gd name="connsiteY7" fmla="*/ 65115 h 76200"/>
                <a:gd name="connsiteX8" fmla="*/ 38356 w 76151"/>
                <a:gd name="connsiteY8" fmla="*/ 76275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51" h="76200">
                  <a:moveTo>
                    <a:pt x="38356" y="76275"/>
                  </a:moveTo>
                  <a:cubicBezTo>
                    <a:pt x="48453" y="76275"/>
                    <a:pt x="58139" y="72260"/>
                    <a:pt x="65279" y="65115"/>
                  </a:cubicBezTo>
                  <a:cubicBezTo>
                    <a:pt x="72419" y="57971"/>
                    <a:pt x="76431" y="48279"/>
                    <a:pt x="76431" y="38175"/>
                  </a:cubicBezTo>
                  <a:cubicBezTo>
                    <a:pt x="76431" y="28070"/>
                    <a:pt x="72419" y="18379"/>
                    <a:pt x="65279" y="11234"/>
                  </a:cubicBezTo>
                  <a:cubicBezTo>
                    <a:pt x="58139" y="4089"/>
                    <a:pt x="48453" y="75"/>
                    <a:pt x="38356" y="75"/>
                  </a:cubicBezTo>
                  <a:cubicBezTo>
                    <a:pt x="28258" y="75"/>
                    <a:pt x="18572" y="4089"/>
                    <a:pt x="11432" y="11234"/>
                  </a:cubicBezTo>
                  <a:cubicBezTo>
                    <a:pt x="4292" y="18379"/>
                    <a:pt x="280" y="28070"/>
                    <a:pt x="280" y="38175"/>
                  </a:cubicBezTo>
                  <a:cubicBezTo>
                    <a:pt x="280" y="48279"/>
                    <a:pt x="4292" y="57971"/>
                    <a:pt x="11432" y="65115"/>
                  </a:cubicBezTo>
                  <a:cubicBezTo>
                    <a:pt x="18572" y="72260"/>
                    <a:pt x="28258" y="76275"/>
                    <a:pt x="38356" y="76275"/>
                  </a:cubicBezTo>
                  <a:close/>
                </a:path>
              </a:pathLst>
            </a:custGeom>
            <a:solidFill>
              <a:srgbClr val="D50032"/>
            </a:solidFill>
            <a:ln w="12692" cap="flat">
              <a:solidFill>
                <a:srgbClr val="D50032"/>
              </a:solidFill>
              <a:prstDash val="solid"/>
              <a:round/>
            </a:ln>
          </p:spPr>
          <p:txBody>
            <a:bodyPr rtlCol="0" anchor="ctr"/>
            <a:lstStyle/>
            <a:p>
              <a:endParaRPr lang="en-GB"/>
            </a:p>
          </p:txBody>
        </p:sp>
      </p:grpSp>
      <p:grpSp>
        <p:nvGrpSpPr>
          <p:cNvPr id="601" name="Graphic 410">
            <a:extLst>
              <a:ext uri="{FF2B5EF4-FFF2-40B4-BE49-F238E27FC236}">
                <a16:creationId xmlns:a16="http://schemas.microsoft.com/office/drawing/2014/main" id="{29A04E23-824C-55A3-7181-C2579F9DD08B}"/>
              </a:ext>
            </a:extLst>
          </p:cNvPr>
          <p:cNvGrpSpPr/>
          <p:nvPr/>
        </p:nvGrpSpPr>
        <p:grpSpPr>
          <a:xfrm>
            <a:off x="10243421" y="2806881"/>
            <a:ext cx="481387" cy="154400"/>
            <a:chOff x="10104082" y="2806881"/>
            <a:chExt cx="481387" cy="154400"/>
          </a:xfrm>
          <a:solidFill>
            <a:srgbClr val="000000"/>
          </a:solidFill>
        </p:grpSpPr>
        <p:sp>
          <p:nvSpPr>
            <p:cNvPr id="602" name="Freeform: Shape 601">
              <a:extLst>
                <a:ext uri="{FF2B5EF4-FFF2-40B4-BE49-F238E27FC236}">
                  <a16:creationId xmlns:a16="http://schemas.microsoft.com/office/drawing/2014/main" id="{EC0B6860-8AF1-8876-91AE-44A0E68D1081}"/>
                </a:ext>
              </a:extLst>
            </p:cNvPr>
            <p:cNvSpPr/>
            <p:nvPr/>
          </p:nvSpPr>
          <p:spPr>
            <a:xfrm flipV="1">
              <a:off x="10104082" y="2806880"/>
              <a:ext cx="90810" cy="154400"/>
            </a:xfrm>
            <a:custGeom>
              <a:avLst/>
              <a:gdLst>
                <a:gd name="connsiteX0" fmla="*/ 89255 w 90810"/>
                <a:gd name="connsiteY0" fmla="*/ 52189 h 154400"/>
                <a:gd name="connsiteX1" fmla="*/ 77959 w 90810"/>
                <a:gd name="connsiteY1" fmla="*/ 12628 h 154400"/>
                <a:gd name="connsiteX2" fmla="*/ 47625 w 90810"/>
                <a:gd name="connsiteY2" fmla="*/ -2294 h 154400"/>
                <a:gd name="connsiteX3" fmla="*/ 16181 w 90810"/>
                <a:gd name="connsiteY3" fmla="*/ 12120 h 154400"/>
                <a:gd name="connsiteX4" fmla="*/ 15293 w 90810"/>
                <a:gd name="connsiteY4" fmla="*/ -294 h 154400"/>
                <a:gd name="connsiteX5" fmla="*/ -1556 w 90810"/>
                <a:gd name="connsiteY5" fmla="*/ -294 h 154400"/>
                <a:gd name="connsiteX6" fmla="*/ -1556 w 90810"/>
                <a:gd name="connsiteY6" fmla="*/ 152106 h 154400"/>
                <a:gd name="connsiteX7" fmla="*/ 16784 w 90810"/>
                <a:gd name="connsiteY7" fmla="*/ 152106 h 154400"/>
                <a:gd name="connsiteX8" fmla="*/ 16784 w 90810"/>
                <a:gd name="connsiteY8" fmla="*/ 95242 h 154400"/>
                <a:gd name="connsiteX9" fmla="*/ 47403 w 90810"/>
                <a:gd name="connsiteY9" fmla="*/ 109053 h 154400"/>
                <a:gd name="connsiteX10" fmla="*/ 78086 w 90810"/>
                <a:gd name="connsiteY10" fmla="*/ 94257 h 154400"/>
                <a:gd name="connsiteX11" fmla="*/ 89255 w 90810"/>
                <a:gd name="connsiteY11" fmla="*/ 53776 h 154400"/>
                <a:gd name="connsiteX12" fmla="*/ 89255 w 90810"/>
                <a:gd name="connsiteY12" fmla="*/ 52189 h 154400"/>
                <a:gd name="connsiteX13" fmla="*/ 70915 w 90810"/>
                <a:gd name="connsiteY13" fmla="*/ 54284 h 154400"/>
                <a:gd name="connsiteX14" fmla="*/ 63681 w 90810"/>
                <a:gd name="connsiteY14" fmla="*/ 83240 h 154400"/>
                <a:gd name="connsiteX15" fmla="*/ 42866 w 90810"/>
                <a:gd name="connsiteY15" fmla="*/ 93464 h 154400"/>
                <a:gd name="connsiteX16" fmla="*/ 16784 w 90810"/>
                <a:gd name="connsiteY16" fmla="*/ 76604 h 154400"/>
                <a:gd name="connsiteX17" fmla="*/ 16784 w 90810"/>
                <a:gd name="connsiteY17" fmla="*/ 30154 h 154400"/>
                <a:gd name="connsiteX18" fmla="*/ 43056 w 90810"/>
                <a:gd name="connsiteY18" fmla="*/ 13295 h 154400"/>
                <a:gd name="connsiteX19" fmla="*/ 63554 w 90810"/>
                <a:gd name="connsiteY19" fmla="*/ 23518 h 154400"/>
                <a:gd name="connsiteX20" fmla="*/ 70915 w 90810"/>
                <a:gd name="connsiteY20" fmla="*/ 54284 h 1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10" h="154400">
                  <a:moveTo>
                    <a:pt x="89255" y="52189"/>
                  </a:moveTo>
                  <a:cubicBezTo>
                    <a:pt x="89255" y="35784"/>
                    <a:pt x="85489" y="22598"/>
                    <a:pt x="77959" y="12628"/>
                  </a:cubicBezTo>
                  <a:cubicBezTo>
                    <a:pt x="70429" y="2680"/>
                    <a:pt x="60317" y="-2294"/>
                    <a:pt x="47625" y="-2294"/>
                  </a:cubicBezTo>
                  <a:cubicBezTo>
                    <a:pt x="34066" y="-2294"/>
                    <a:pt x="23585" y="2511"/>
                    <a:pt x="16181" y="12120"/>
                  </a:cubicBezTo>
                  <a:lnTo>
                    <a:pt x="15293" y="-294"/>
                  </a:lnTo>
                  <a:lnTo>
                    <a:pt x="-1556" y="-294"/>
                  </a:lnTo>
                  <a:lnTo>
                    <a:pt x="-1556" y="152106"/>
                  </a:lnTo>
                  <a:lnTo>
                    <a:pt x="16784" y="152106"/>
                  </a:lnTo>
                  <a:lnTo>
                    <a:pt x="16784" y="95242"/>
                  </a:lnTo>
                  <a:cubicBezTo>
                    <a:pt x="24188" y="104449"/>
                    <a:pt x="34394" y="109053"/>
                    <a:pt x="47403" y="109053"/>
                  </a:cubicBezTo>
                  <a:cubicBezTo>
                    <a:pt x="60434" y="109053"/>
                    <a:pt x="70661" y="104121"/>
                    <a:pt x="78086" y="94257"/>
                  </a:cubicBezTo>
                  <a:cubicBezTo>
                    <a:pt x="85532" y="84415"/>
                    <a:pt x="89255" y="70921"/>
                    <a:pt x="89255" y="53776"/>
                  </a:cubicBezTo>
                  <a:lnTo>
                    <a:pt x="89255" y="52189"/>
                  </a:lnTo>
                  <a:close/>
                  <a:moveTo>
                    <a:pt x="70915" y="54284"/>
                  </a:moveTo>
                  <a:cubicBezTo>
                    <a:pt x="70915" y="66772"/>
                    <a:pt x="68504" y="76424"/>
                    <a:pt x="63681" y="83240"/>
                  </a:cubicBezTo>
                  <a:cubicBezTo>
                    <a:pt x="58858" y="90056"/>
                    <a:pt x="51919" y="93464"/>
                    <a:pt x="42866" y="93464"/>
                  </a:cubicBezTo>
                  <a:cubicBezTo>
                    <a:pt x="30766" y="93464"/>
                    <a:pt x="22073" y="87844"/>
                    <a:pt x="16784" y="76604"/>
                  </a:cubicBezTo>
                  <a:lnTo>
                    <a:pt x="16784" y="30154"/>
                  </a:lnTo>
                  <a:cubicBezTo>
                    <a:pt x="22390" y="18915"/>
                    <a:pt x="31147" y="13295"/>
                    <a:pt x="43056" y="13295"/>
                  </a:cubicBezTo>
                  <a:cubicBezTo>
                    <a:pt x="51835" y="13295"/>
                    <a:pt x="58667" y="16703"/>
                    <a:pt x="63554" y="23518"/>
                  </a:cubicBezTo>
                  <a:cubicBezTo>
                    <a:pt x="68461" y="30334"/>
                    <a:pt x="70915" y="40589"/>
                    <a:pt x="70915" y="54284"/>
                  </a:cubicBezTo>
                  <a:close/>
                </a:path>
              </a:pathLst>
            </a:custGeom>
            <a:solidFill>
              <a:srgbClr val="000000"/>
            </a:solidFill>
            <a:ln w="32" cap="flat">
              <a:noFill/>
              <a:prstDash val="solid"/>
              <a:round/>
            </a:ln>
          </p:spPr>
          <p:txBody>
            <a:bodyPr rtlCol="0" anchor="ctr"/>
            <a:lstStyle/>
            <a:p>
              <a:endParaRPr lang="en-GB"/>
            </a:p>
          </p:txBody>
        </p:sp>
        <p:sp>
          <p:nvSpPr>
            <p:cNvPr id="603" name="Freeform: Shape 602">
              <a:extLst>
                <a:ext uri="{FF2B5EF4-FFF2-40B4-BE49-F238E27FC236}">
                  <a16:creationId xmlns:a16="http://schemas.microsoft.com/office/drawing/2014/main" id="{5BE3C89D-1FD1-C42A-7AA6-B62F77A4A45E}"/>
                </a:ext>
              </a:extLst>
            </p:cNvPr>
            <p:cNvSpPr/>
            <p:nvPr/>
          </p:nvSpPr>
          <p:spPr>
            <a:xfrm flipV="1">
              <a:off x="10214934" y="2849934"/>
              <a:ext cx="88525" cy="111347"/>
            </a:xfrm>
            <a:custGeom>
              <a:avLst/>
              <a:gdLst>
                <a:gd name="connsiteX0" fmla="*/ 67884 w 88525"/>
                <a:gd name="connsiteY0" fmla="*/ 386 h 111347"/>
                <a:gd name="connsiteX1" fmla="*/ 65314 w 88525"/>
                <a:gd name="connsiteY1" fmla="*/ 11689 h 111347"/>
                <a:gd name="connsiteX2" fmla="*/ 34758 w 88525"/>
                <a:gd name="connsiteY2" fmla="*/ -1615 h 111347"/>
                <a:gd name="connsiteX3" fmla="*/ 8740 w 88525"/>
                <a:gd name="connsiteY3" fmla="*/ 7371 h 111347"/>
                <a:gd name="connsiteX4" fmla="*/ -1414 w 88525"/>
                <a:gd name="connsiteY4" fmla="*/ 30167 h 111347"/>
                <a:gd name="connsiteX5" fmla="*/ 11310 w 88525"/>
                <a:gd name="connsiteY5" fmla="*/ 56202 h 111347"/>
                <a:gd name="connsiteX6" fmla="*/ 47164 w 88525"/>
                <a:gd name="connsiteY6" fmla="*/ 65473 h 111347"/>
                <a:gd name="connsiteX7" fmla="*/ 64996 w 88525"/>
                <a:gd name="connsiteY7" fmla="*/ 65473 h 111347"/>
                <a:gd name="connsiteX8" fmla="*/ 64996 w 88525"/>
                <a:gd name="connsiteY8" fmla="*/ 73919 h 111347"/>
                <a:gd name="connsiteX9" fmla="*/ 59253 w 88525"/>
                <a:gd name="connsiteY9" fmla="*/ 89222 h 111347"/>
                <a:gd name="connsiteX10" fmla="*/ 42310 w 88525"/>
                <a:gd name="connsiteY10" fmla="*/ 94937 h 111347"/>
                <a:gd name="connsiteX11" fmla="*/ 25842 w 88525"/>
                <a:gd name="connsiteY11" fmla="*/ 89984 h 111347"/>
                <a:gd name="connsiteX12" fmla="*/ 19210 w 88525"/>
                <a:gd name="connsiteY12" fmla="*/ 77983 h 111347"/>
                <a:gd name="connsiteX13" fmla="*/ 744 w 88525"/>
                <a:gd name="connsiteY13" fmla="*/ 77983 h 111347"/>
                <a:gd name="connsiteX14" fmla="*/ 6455 w 88525"/>
                <a:gd name="connsiteY14" fmla="*/ 93508 h 111347"/>
                <a:gd name="connsiteX15" fmla="*/ 21907 w 88525"/>
                <a:gd name="connsiteY15" fmla="*/ 105351 h 111347"/>
                <a:gd name="connsiteX16" fmla="*/ 43388 w 88525"/>
                <a:gd name="connsiteY16" fmla="*/ 109733 h 111347"/>
                <a:gd name="connsiteX17" fmla="*/ 72453 w 88525"/>
                <a:gd name="connsiteY17" fmla="*/ 100430 h 111347"/>
                <a:gd name="connsiteX18" fmla="*/ 83368 w 88525"/>
                <a:gd name="connsiteY18" fmla="*/ 74903 h 111347"/>
                <a:gd name="connsiteX19" fmla="*/ 83368 w 88525"/>
                <a:gd name="connsiteY19" fmla="*/ 25500 h 111347"/>
                <a:gd name="connsiteX20" fmla="*/ 87112 w 88525"/>
                <a:gd name="connsiteY20" fmla="*/ 1973 h 111347"/>
                <a:gd name="connsiteX21" fmla="*/ 87112 w 88525"/>
                <a:gd name="connsiteY21" fmla="*/ 386 h 111347"/>
                <a:gd name="connsiteX22" fmla="*/ 67884 w 88525"/>
                <a:gd name="connsiteY22" fmla="*/ 386 h 111347"/>
                <a:gd name="connsiteX23" fmla="*/ 37455 w 88525"/>
                <a:gd name="connsiteY23" fmla="*/ 14387 h 111347"/>
                <a:gd name="connsiteX24" fmla="*/ 53796 w 88525"/>
                <a:gd name="connsiteY24" fmla="*/ 18832 h 111347"/>
                <a:gd name="connsiteX25" fmla="*/ 64996 w 88525"/>
                <a:gd name="connsiteY25" fmla="*/ 30453 h 111347"/>
                <a:gd name="connsiteX26" fmla="*/ 64996 w 88525"/>
                <a:gd name="connsiteY26" fmla="*/ 52487 h 111347"/>
                <a:gd name="connsiteX27" fmla="*/ 50623 w 88525"/>
                <a:gd name="connsiteY27" fmla="*/ 52487 h 111347"/>
                <a:gd name="connsiteX28" fmla="*/ 16926 w 88525"/>
                <a:gd name="connsiteY28" fmla="*/ 32739 h 111347"/>
                <a:gd name="connsiteX29" fmla="*/ 22669 w 88525"/>
                <a:gd name="connsiteY29" fmla="*/ 19245 h 111347"/>
                <a:gd name="connsiteX30" fmla="*/ 37455 w 88525"/>
                <a:gd name="connsiteY30" fmla="*/ 14387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8525" h="111347">
                  <a:moveTo>
                    <a:pt x="67884" y="386"/>
                  </a:moveTo>
                  <a:cubicBezTo>
                    <a:pt x="66826" y="2502"/>
                    <a:pt x="65969" y="6270"/>
                    <a:pt x="65314" y="11689"/>
                  </a:cubicBezTo>
                  <a:cubicBezTo>
                    <a:pt x="56789" y="2820"/>
                    <a:pt x="46604" y="-1615"/>
                    <a:pt x="34758" y="-1615"/>
                  </a:cubicBezTo>
                  <a:cubicBezTo>
                    <a:pt x="24181" y="-1615"/>
                    <a:pt x="15509" y="1380"/>
                    <a:pt x="8740" y="7371"/>
                  </a:cubicBezTo>
                  <a:cubicBezTo>
                    <a:pt x="1971" y="13361"/>
                    <a:pt x="-1414" y="20960"/>
                    <a:pt x="-1414" y="30167"/>
                  </a:cubicBezTo>
                  <a:cubicBezTo>
                    <a:pt x="-1414" y="41343"/>
                    <a:pt x="2827" y="50021"/>
                    <a:pt x="11310" y="56202"/>
                  </a:cubicBezTo>
                  <a:cubicBezTo>
                    <a:pt x="19813" y="62383"/>
                    <a:pt x="31765" y="65473"/>
                    <a:pt x="47164" y="65473"/>
                  </a:cubicBezTo>
                  <a:lnTo>
                    <a:pt x="64996" y="65473"/>
                  </a:lnTo>
                  <a:lnTo>
                    <a:pt x="64996" y="73919"/>
                  </a:lnTo>
                  <a:cubicBezTo>
                    <a:pt x="64996" y="80332"/>
                    <a:pt x="63082" y="85433"/>
                    <a:pt x="59253" y="89222"/>
                  </a:cubicBezTo>
                  <a:cubicBezTo>
                    <a:pt x="55424" y="93032"/>
                    <a:pt x="49776" y="94937"/>
                    <a:pt x="42310" y="94937"/>
                  </a:cubicBezTo>
                  <a:cubicBezTo>
                    <a:pt x="35752" y="94937"/>
                    <a:pt x="30263" y="93286"/>
                    <a:pt x="25842" y="89984"/>
                  </a:cubicBezTo>
                  <a:cubicBezTo>
                    <a:pt x="21421" y="86682"/>
                    <a:pt x="19210" y="82682"/>
                    <a:pt x="19210" y="77983"/>
                  </a:cubicBezTo>
                  <a:lnTo>
                    <a:pt x="744" y="77983"/>
                  </a:lnTo>
                  <a:cubicBezTo>
                    <a:pt x="744" y="83338"/>
                    <a:pt x="2647" y="88513"/>
                    <a:pt x="6455" y="93508"/>
                  </a:cubicBezTo>
                  <a:cubicBezTo>
                    <a:pt x="10263" y="98504"/>
                    <a:pt x="15413" y="102451"/>
                    <a:pt x="21907" y="105351"/>
                  </a:cubicBezTo>
                  <a:cubicBezTo>
                    <a:pt x="28422" y="108272"/>
                    <a:pt x="35583" y="109733"/>
                    <a:pt x="43388" y="109733"/>
                  </a:cubicBezTo>
                  <a:cubicBezTo>
                    <a:pt x="55763" y="109733"/>
                    <a:pt x="65451" y="106632"/>
                    <a:pt x="72453" y="100430"/>
                  </a:cubicBezTo>
                  <a:cubicBezTo>
                    <a:pt x="79455" y="94249"/>
                    <a:pt x="83093" y="85740"/>
                    <a:pt x="83368" y="74903"/>
                  </a:cubicBezTo>
                  <a:lnTo>
                    <a:pt x="83368" y="25500"/>
                  </a:lnTo>
                  <a:cubicBezTo>
                    <a:pt x="83368" y="15636"/>
                    <a:pt x="84616" y="7794"/>
                    <a:pt x="87112" y="1973"/>
                  </a:cubicBezTo>
                  <a:lnTo>
                    <a:pt x="87112" y="386"/>
                  </a:lnTo>
                  <a:lnTo>
                    <a:pt x="67884" y="386"/>
                  </a:lnTo>
                  <a:close/>
                  <a:moveTo>
                    <a:pt x="37455" y="14387"/>
                  </a:moveTo>
                  <a:cubicBezTo>
                    <a:pt x="43208" y="14387"/>
                    <a:pt x="48655" y="15869"/>
                    <a:pt x="53796" y="18832"/>
                  </a:cubicBezTo>
                  <a:cubicBezTo>
                    <a:pt x="58957" y="21817"/>
                    <a:pt x="62690" y="25690"/>
                    <a:pt x="64996" y="30453"/>
                  </a:cubicBezTo>
                  <a:lnTo>
                    <a:pt x="64996" y="52487"/>
                  </a:lnTo>
                  <a:lnTo>
                    <a:pt x="50623" y="52487"/>
                  </a:lnTo>
                  <a:cubicBezTo>
                    <a:pt x="28158" y="52487"/>
                    <a:pt x="16926" y="45905"/>
                    <a:pt x="16926" y="32739"/>
                  </a:cubicBezTo>
                  <a:cubicBezTo>
                    <a:pt x="16926" y="26982"/>
                    <a:pt x="18840" y="22484"/>
                    <a:pt x="22669" y="19245"/>
                  </a:cubicBezTo>
                  <a:cubicBezTo>
                    <a:pt x="26498" y="16007"/>
                    <a:pt x="31426" y="14387"/>
                    <a:pt x="37455" y="14387"/>
                  </a:cubicBezTo>
                  <a:close/>
                </a:path>
              </a:pathLst>
            </a:custGeom>
            <a:solidFill>
              <a:srgbClr val="000000"/>
            </a:solidFill>
            <a:ln w="32" cap="flat">
              <a:noFill/>
              <a:prstDash val="solid"/>
              <a:round/>
            </a:ln>
          </p:spPr>
          <p:txBody>
            <a:bodyPr rtlCol="0" anchor="ctr"/>
            <a:lstStyle/>
            <a:p>
              <a:endParaRPr lang="en-GB"/>
            </a:p>
          </p:txBody>
        </p:sp>
        <p:sp>
          <p:nvSpPr>
            <p:cNvPr id="604" name="Freeform: Shape 603">
              <a:extLst>
                <a:ext uri="{FF2B5EF4-FFF2-40B4-BE49-F238E27FC236}">
                  <a16:creationId xmlns:a16="http://schemas.microsoft.com/office/drawing/2014/main" id="{6EFC5405-3F85-A17C-D45A-F3EDB9D1928C}"/>
                </a:ext>
              </a:extLst>
            </p:cNvPr>
            <p:cNvSpPr/>
            <p:nvPr/>
          </p:nvSpPr>
          <p:spPr>
            <a:xfrm flipV="1">
              <a:off x="10315462" y="2825930"/>
              <a:ext cx="58414" cy="135350"/>
            </a:xfrm>
            <a:custGeom>
              <a:avLst/>
              <a:gdLst>
                <a:gd name="connsiteX0" fmla="*/ 37266 w 58414"/>
                <a:gd name="connsiteY0" fmla="*/ 133357 h 135350"/>
                <a:gd name="connsiteX1" fmla="*/ 37266 w 58414"/>
                <a:gd name="connsiteY1" fmla="*/ 107353 h 135350"/>
                <a:gd name="connsiteX2" fmla="*/ 57287 w 58414"/>
                <a:gd name="connsiteY2" fmla="*/ 107353 h 135350"/>
                <a:gd name="connsiteX3" fmla="*/ 57287 w 58414"/>
                <a:gd name="connsiteY3" fmla="*/ 93161 h 135350"/>
                <a:gd name="connsiteX4" fmla="*/ 37266 w 58414"/>
                <a:gd name="connsiteY4" fmla="*/ 93161 h 135350"/>
                <a:gd name="connsiteX5" fmla="*/ 37266 w 58414"/>
                <a:gd name="connsiteY5" fmla="*/ 26613 h 135350"/>
                <a:gd name="connsiteX6" fmla="*/ 39931 w 58414"/>
                <a:gd name="connsiteY6" fmla="*/ 16898 h 135350"/>
                <a:gd name="connsiteX7" fmla="*/ 49069 w 58414"/>
                <a:gd name="connsiteY7" fmla="*/ 13691 h 135350"/>
                <a:gd name="connsiteX8" fmla="*/ 57795 w 58414"/>
                <a:gd name="connsiteY8" fmla="*/ 14897 h 135350"/>
                <a:gd name="connsiteX9" fmla="*/ 57795 w 58414"/>
                <a:gd name="connsiteY9" fmla="*/ 7 h 135350"/>
                <a:gd name="connsiteX10" fmla="*/ 43707 w 58414"/>
                <a:gd name="connsiteY10" fmla="*/ -1994 h 135350"/>
                <a:gd name="connsiteX11" fmla="*/ 25176 w 58414"/>
                <a:gd name="connsiteY11" fmla="*/ 5436 h 135350"/>
                <a:gd name="connsiteX12" fmla="*/ 18926 w 58414"/>
                <a:gd name="connsiteY12" fmla="*/ 26613 h 135350"/>
                <a:gd name="connsiteX13" fmla="*/ 18926 w 58414"/>
                <a:gd name="connsiteY13" fmla="*/ 93161 h 135350"/>
                <a:gd name="connsiteX14" fmla="*/ -620 w 58414"/>
                <a:gd name="connsiteY14" fmla="*/ 93161 h 135350"/>
                <a:gd name="connsiteX15" fmla="*/ -620 w 58414"/>
                <a:gd name="connsiteY15" fmla="*/ 107353 h 135350"/>
                <a:gd name="connsiteX16" fmla="*/ 18926 w 58414"/>
                <a:gd name="connsiteY16" fmla="*/ 107353 h 135350"/>
                <a:gd name="connsiteX17" fmla="*/ 18926 w 58414"/>
                <a:gd name="connsiteY17" fmla="*/ 133357 h 135350"/>
                <a:gd name="connsiteX18" fmla="*/ 37266 w 58414"/>
                <a:gd name="connsiteY18" fmla="*/ 133357 h 13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414" h="135350">
                  <a:moveTo>
                    <a:pt x="37266" y="133357"/>
                  </a:moveTo>
                  <a:lnTo>
                    <a:pt x="37266" y="107353"/>
                  </a:lnTo>
                  <a:lnTo>
                    <a:pt x="57287" y="107353"/>
                  </a:lnTo>
                  <a:lnTo>
                    <a:pt x="57287" y="93161"/>
                  </a:lnTo>
                  <a:lnTo>
                    <a:pt x="37266" y="93161"/>
                  </a:lnTo>
                  <a:lnTo>
                    <a:pt x="37266" y="26613"/>
                  </a:lnTo>
                  <a:cubicBezTo>
                    <a:pt x="37266" y="22295"/>
                    <a:pt x="38154" y="19057"/>
                    <a:pt x="39931" y="16898"/>
                  </a:cubicBezTo>
                  <a:cubicBezTo>
                    <a:pt x="41729" y="14760"/>
                    <a:pt x="44775" y="13691"/>
                    <a:pt x="49069" y="13691"/>
                  </a:cubicBezTo>
                  <a:cubicBezTo>
                    <a:pt x="51184" y="13691"/>
                    <a:pt x="54093" y="14093"/>
                    <a:pt x="57795" y="14897"/>
                  </a:cubicBezTo>
                  <a:lnTo>
                    <a:pt x="57795" y="7"/>
                  </a:lnTo>
                  <a:cubicBezTo>
                    <a:pt x="52972" y="-1327"/>
                    <a:pt x="48276" y="-1994"/>
                    <a:pt x="43707" y="-1994"/>
                  </a:cubicBezTo>
                  <a:cubicBezTo>
                    <a:pt x="35520" y="-1994"/>
                    <a:pt x="29344" y="483"/>
                    <a:pt x="25176" y="5436"/>
                  </a:cubicBezTo>
                  <a:cubicBezTo>
                    <a:pt x="21009" y="10410"/>
                    <a:pt x="18926" y="17469"/>
                    <a:pt x="18926" y="26613"/>
                  </a:cubicBezTo>
                  <a:lnTo>
                    <a:pt x="18926" y="93161"/>
                  </a:lnTo>
                  <a:lnTo>
                    <a:pt x="-620" y="93161"/>
                  </a:lnTo>
                  <a:lnTo>
                    <a:pt x="-620" y="107353"/>
                  </a:lnTo>
                  <a:lnTo>
                    <a:pt x="18926" y="107353"/>
                  </a:lnTo>
                  <a:lnTo>
                    <a:pt x="18926" y="133357"/>
                  </a:lnTo>
                  <a:lnTo>
                    <a:pt x="37266" y="133357"/>
                  </a:lnTo>
                  <a:close/>
                </a:path>
              </a:pathLst>
            </a:custGeom>
            <a:solidFill>
              <a:srgbClr val="000000"/>
            </a:solidFill>
            <a:ln w="32" cap="flat">
              <a:noFill/>
              <a:prstDash val="solid"/>
              <a:round/>
            </a:ln>
          </p:spPr>
          <p:txBody>
            <a:bodyPr rtlCol="0" anchor="ctr"/>
            <a:lstStyle/>
            <a:p>
              <a:endParaRPr lang="en-GB"/>
            </a:p>
          </p:txBody>
        </p:sp>
        <p:sp>
          <p:nvSpPr>
            <p:cNvPr id="605" name="Freeform: Shape 604">
              <a:extLst>
                <a:ext uri="{FF2B5EF4-FFF2-40B4-BE49-F238E27FC236}">
                  <a16:creationId xmlns:a16="http://schemas.microsoft.com/office/drawing/2014/main" id="{10CBFF2E-AEA2-1D38-D03B-F600B9F68390}"/>
                </a:ext>
              </a:extLst>
            </p:cNvPr>
            <p:cNvSpPr/>
            <p:nvPr/>
          </p:nvSpPr>
          <p:spPr>
            <a:xfrm flipV="1">
              <a:off x="10390046" y="2849934"/>
              <a:ext cx="90429" cy="111347"/>
            </a:xfrm>
            <a:custGeom>
              <a:avLst/>
              <a:gdLst>
                <a:gd name="connsiteX0" fmla="*/ 46408 w 90429"/>
                <a:gd name="connsiteY0" fmla="*/ 13371 h 111347"/>
                <a:gd name="connsiteX1" fmla="*/ 63542 w 90429"/>
                <a:gd name="connsiteY1" fmla="*/ 19309 h 111347"/>
                <a:gd name="connsiteX2" fmla="*/ 71696 w 90429"/>
                <a:gd name="connsiteY2" fmla="*/ 34231 h 111347"/>
                <a:gd name="connsiteX3" fmla="*/ 89053 w 90429"/>
                <a:gd name="connsiteY3" fmla="*/ 34231 h 111347"/>
                <a:gd name="connsiteX4" fmla="*/ 82675 w 90429"/>
                <a:gd name="connsiteY4" fmla="*/ 16642 h 111347"/>
                <a:gd name="connsiteX5" fmla="*/ 67064 w 90429"/>
                <a:gd name="connsiteY5" fmla="*/ 3338 h 111347"/>
                <a:gd name="connsiteX6" fmla="*/ 46408 w 90429"/>
                <a:gd name="connsiteY6" fmla="*/ -1615 h 111347"/>
                <a:gd name="connsiteX7" fmla="*/ 11537 w 90429"/>
                <a:gd name="connsiteY7" fmla="*/ 13022 h 111347"/>
                <a:gd name="connsiteX8" fmla="*/ -1377 w 90429"/>
                <a:gd name="connsiteY8" fmla="*/ 53059 h 111347"/>
                <a:gd name="connsiteX9" fmla="*/ -1377 w 90429"/>
                <a:gd name="connsiteY9" fmla="*/ 56139 h 111347"/>
                <a:gd name="connsiteX10" fmla="*/ 4366 w 90429"/>
                <a:gd name="connsiteY10" fmla="*/ 84015 h 111347"/>
                <a:gd name="connsiteX11" fmla="*/ 20865 w 90429"/>
                <a:gd name="connsiteY11" fmla="*/ 102970 h 111347"/>
                <a:gd name="connsiteX12" fmla="*/ 46313 w 90429"/>
                <a:gd name="connsiteY12" fmla="*/ 109733 h 111347"/>
                <a:gd name="connsiteX13" fmla="*/ 76297 w 90429"/>
                <a:gd name="connsiteY13" fmla="*/ 98906 h 111347"/>
                <a:gd name="connsiteX14" fmla="*/ 89053 w 90429"/>
                <a:gd name="connsiteY14" fmla="*/ 70839 h 111347"/>
                <a:gd name="connsiteX15" fmla="*/ 71696 w 90429"/>
                <a:gd name="connsiteY15" fmla="*/ 70839 h 111347"/>
                <a:gd name="connsiteX16" fmla="*/ 63796 w 90429"/>
                <a:gd name="connsiteY16" fmla="*/ 87952 h 111347"/>
                <a:gd name="connsiteX17" fmla="*/ 46313 w 90429"/>
                <a:gd name="connsiteY17" fmla="*/ 94651 h 111347"/>
                <a:gd name="connsiteX18" fmla="*/ 24641 w 90429"/>
                <a:gd name="connsiteY18" fmla="*/ 84555 h 111347"/>
                <a:gd name="connsiteX19" fmla="*/ 16963 w 90429"/>
                <a:gd name="connsiteY19" fmla="*/ 55440 h 111347"/>
                <a:gd name="connsiteX20" fmla="*/ 16963 w 90429"/>
                <a:gd name="connsiteY20" fmla="*/ 51979 h 111347"/>
                <a:gd name="connsiteX21" fmla="*/ 24578 w 90429"/>
                <a:gd name="connsiteY21" fmla="*/ 23404 h 111347"/>
                <a:gd name="connsiteX22" fmla="*/ 46408 w 90429"/>
                <a:gd name="connsiteY22" fmla="*/ 13371 h 111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429" h="111347">
                  <a:moveTo>
                    <a:pt x="46408" y="13371"/>
                  </a:moveTo>
                  <a:cubicBezTo>
                    <a:pt x="52944" y="13371"/>
                    <a:pt x="58655" y="15350"/>
                    <a:pt x="63542" y="19309"/>
                  </a:cubicBezTo>
                  <a:cubicBezTo>
                    <a:pt x="68449" y="23288"/>
                    <a:pt x="71167" y="28262"/>
                    <a:pt x="71696" y="34231"/>
                  </a:cubicBezTo>
                  <a:lnTo>
                    <a:pt x="89053" y="34231"/>
                  </a:lnTo>
                  <a:cubicBezTo>
                    <a:pt x="88714" y="28072"/>
                    <a:pt x="86588" y="22208"/>
                    <a:pt x="82675" y="16642"/>
                  </a:cubicBezTo>
                  <a:cubicBezTo>
                    <a:pt x="78783" y="11096"/>
                    <a:pt x="73579" y="6662"/>
                    <a:pt x="67064" y="3338"/>
                  </a:cubicBezTo>
                  <a:cubicBezTo>
                    <a:pt x="60570" y="36"/>
                    <a:pt x="53684" y="-1615"/>
                    <a:pt x="46408" y="-1615"/>
                  </a:cubicBezTo>
                  <a:cubicBezTo>
                    <a:pt x="31791" y="-1615"/>
                    <a:pt x="20167" y="3264"/>
                    <a:pt x="11537" y="13022"/>
                  </a:cubicBezTo>
                  <a:cubicBezTo>
                    <a:pt x="2928" y="22780"/>
                    <a:pt x="-1377" y="36126"/>
                    <a:pt x="-1377" y="53059"/>
                  </a:cubicBezTo>
                  <a:lnTo>
                    <a:pt x="-1377" y="56139"/>
                  </a:lnTo>
                  <a:cubicBezTo>
                    <a:pt x="-1377" y="66595"/>
                    <a:pt x="537" y="75887"/>
                    <a:pt x="4366" y="84015"/>
                  </a:cubicBezTo>
                  <a:cubicBezTo>
                    <a:pt x="8195" y="92164"/>
                    <a:pt x="13694" y="98483"/>
                    <a:pt x="20865" y="102970"/>
                  </a:cubicBezTo>
                  <a:cubicBezTo>
                    <a:pt x="28036" y="107478"/>
                    <a:pt x="36519" y="109733"/>
                    <a:pt x="46313" y="109733"/>
                  </a:cubicBezTo>
                  <a:cubicBezTo>
                    <a:pt x="58328" y="109733"/>
                    <a:pt x="68323" y="106124"/>
                    <a:pt x="76297" y="98906"/>
                  </a:cubicBezTo>
                  <a:cubicBezTo>
                    <a:pt x="84272" y="91709"/>
                    <a:pt x="88524" y="82354"/>
                    <a:pt x="89053" y="70839"/>
                  </a:cubicBezTo>
                  <a:lnTo>
                    <a:pt x="71696" y="70839"/>
                  </a:lnTo>
                  <a:cubicBezTo>
                    <a:pt x="71167" y="77782"/>
                    <a:pt x="68534" y="83486"/>
                    <a:pt x="63796" y="87952"/>
                  </a:cubicBezTo>
                  <a:cubicBezTo>
                    <a:pt x="59078" y="92418"/>
                    <a:pt x="53251" y="94651"/>
                    <a:pt x="46313" y="94651"/>
                  </a:cubicBezTo>
                  <a:cubicBezTo>
                    <a:pt x="36984" y="94651"/>
                    <a:pt x="29760" y="91286"/>
                    <a:pt x="24641" y="84555"/>
                  </a:cubicBezTo>
                  <a:cubicBezTo>
                    <a:pt x="19522" y="77845"/>
                    <a:pt x="16963" y="68140"/>
                    <a:pt x="16963" y="55440"/>
                  </a:cubicBezTo>
                  <a:lnTo>
                    <a:pt x="16963" y="51979"/>
                  </a:lnTo>
                  <a:cubicBezTo>
                    <a:pt x="16963" y="39618"/>
                    <a:pt x="19501" y="30093"/>
                    <a:pt x="24578" y="23404"/>
                  </a:cubicBezTo>
                  <a:cubicBezTo>
                    <a:pt x="29676" y="16716"/>
                    <a:pt x="36952" y="13371"/>
                    <a:pt x="46408" y="13371"/>
                  </a:cubicBezTo>
                  <a:close/>
                </a:path>
              </a:pathLst>
            </a:custGeom>
            <a:solidFill>
              <a:srgbClr val="000000"/>
            </a:solidFill>
            <a:ln w="32" cap="flat">
              <a:noFill/>
              <a:prstDash val="solid"/>
              <a:round/>
            </a:ln>
          </p:spPr>
          <p:txBody>
            <a:bodyPr rtlCol="0" anchor="ctr"/>
            <a:lstStyle/>
            <a:p>
              <a:endParaRPr lang="en-GB"/>
            </a:p>
          </p:txBody>
        </p:sp>
        <p:sp>
          <p:nvSpPr>
            <p:cNvPr id="606" name="Freeform: Shape 605">
              <a:extLst>
                <a:ext uri="{FF2B5EF4-FFF2-40B4-BE49-F238E27FC236}">
                  <a16:creationId xmlns:a16="http://schemas.microsoft.com/office/drawing/2014/main" id="{FE37E10F-5AB1-0604-3E91-79882E59BEFE}"/>
                </a:ext>
              </a:extLst>
            </p:cNvPr>
            <p:cNvSpPr/>
            <p:nvPr/>
          </p:nvSpPr>
          <p:spPr>
            <a:xfrm flipV="1">
              <a:off x="10501101" y="2806880"/>
              <a:ext cx="84369" cy="152400"/>
            </a:xfrm>
            <a:custGeom>
              <a:avLst/>
              <a:gdLst>
                <a:gd name="connsiteX0" fmla="*/ 16917 w 84369"/>
                <a:gd name="connsiteY0" fmla="*/ 92035 h 152400"/>
                <a:gd name="connsiteX1" fmla="*/ 48646 w 84369"/>
                <a:gd name="connsiteY1" fmla="*/ 107021 h 152400"/>
                <a:gd name="connsiteX2" fmla="*/ 82946 w 84369"/>
                <a:gd name="connsiteY2" fmla="*/ 68604 h 152400"/>
                <a:gd name="connsiteX3" fmla="*/ 82946 w 84369"/>
                <a:gd name="connsiteY3" fmla="*/ -2326 h 152400"/>
                <a:gd name="connsiteX4" fmla="*/ 64606 w 84369"/>
                <a:gd name="connsiteY4" fmla="*/ -2326 h 152400"/>
                <a:gd name="connsiteX5" fmla="*/ 64606 w 84369"/>
                <a:gd name="connsiteY5" fmla="*/ 68731 h 152400"/>
                <a:gd name="connsiteX6" fmla="*/ 59308 w 84369"/>
                <a:gd name="connsiteY6" fmla="*/ 85876 h 152400"/>
                <a:gd name="connsiteX7" fmla="*/ 43094 w 84369"/>
                <a:gd name="connsiteY7" fmla="*/ 91432 h 152400"/>
                <a:gd name="connsiteX8" fmla="*/ 27387 w 84369"/>
                <a:gd name="connsiteY8" fmla="*/ 86669 h 152400"/>
                <a:gd name="connsiteX9" fmla="*/ 16917 w 84369"/>
                <a:gd name="connsiteY9" fmla="*/ 74160 h 152400"/>
                <a:gd name="connsiteX10" fmla="*/ 16917 w 84369"/>
                <a:gd name="connsiteY10" fmla="*/ -2326 h 152400"/>
                <a:gd name="connsiteX11" fmla="*/ -1423 w 84369"/>
                <a:gd name="connsiteY11" fmla="*/ -2326 h 152400"/>
                <a:gd name="connsiteX12" fmla="*/ -1423 w 84369"/>
                <a:gd name="connsiteY12" fmla="*/ 150074 h 152400"/>
                <a:gd name="connsiteX13" fmla="*/ 16917 w 84369"/>
                <a:gd name="connsiteY13" fmla="*/ 150074 h 152400"/>
                <a:gd name="connsiteX14" fmla="*/ 16917 w 84369"/>
                <a:gd name="connsiteY14" fmla="*/ 9203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369" h="152400">
                  <a:moveTo>
                    <a:pt x="16917" y="92035"/>
                  </a:moveTo>
                  <a:cubicBezTo>
                    <a:pt x="25039" y="102026"/>
                    <a:pt x="35616" y="107021"/>
                    <a:pt x="48646" y="107021"/>
                  </a:cubicBezTo>
                  <a:cubicBezTo>
                    <a:pt x="71323" y="107021"/>
                    <a:pt x="82756" y="94215"/>
                    <a:pt x="82946" y="68604"/>
                  </a:cubicBezTo>
                  <a:lnTo>
                    <a:pt x="82946" y="-2326"/>
                  </a:lnTo>
                  <a:lnTo>
                    <a:pt x="64606" y="-2326"/>
                  </a:lnTo>
                  <a:lnTo>
                    <a:pt x="64606" y="68731"/>
                  </a:lnTo>
                  <a:cubicBezTo>
                    <a:pt x="64543" y="76456"/>
                    <a:pt x="62777" y="82171"/>
                    <a:pt x="59308" y="85876"/>
                  </a:cubicBezTo>
                  <a:cubicBezTo>
                    <a:pt x="55839" y="89580"/>
                    <a:pt x="50434" y="91432"/>
                    <a:pt x="43094" y="91432"/>
                  </a:cubicBezTo>
                  <a:cubicBezTo>
                    <a:pt x="37128" y="91432"/>
                    <a:pt x="31893" y="89844"/>
                    <a:pt x="27387" y="86669"/>
                  </a:cubicBezTo>
                  <a:cubicBezTo>
                    <a:pt x="22903" y="83494"/>
                    <a:pt x="19413" y="79325"/>
                    <a:pt x="16917" y="74160"/>
                  </a:cubicBezTo>
                  <a:lnTo>
                    <a:pt x="16917" y="-2326"/>
                  </a:lnTo>
                  <a:lnTo>
                    <a:pt x="-1423" y="-2326"/>
                  </a:lnTo>
                  <a:lnTo>
                    <a:pt x="-1423" y="150074"/>
                  </a:lnTo>
                  <a:lnTo>
                    <a:pt x="16917" y="150074"/>
                  </a:lnTo>
                  <a:lnTo>
                    <a:pt x="16917" y="92035"/>
                  </a:lnTo>
                  <a:close/>
                </a:path>
              </a:pathLst>
            </a:custGeom>
            <a:solidFill>
              <a:srgbClr val="000000"/>
            </a:solidFill>
            <a:ln w="32" cap="flat">
              <a:noFill/>
              <a:prstDash val="solid"/>
              <a:round/>
            </a:ln>
          </p:spPr>
          <p:txBody>
            <a:bodyPr rtlCol="0" anchor="ctr"/>
            <a:lstStyle/>
            <a:p>
              <a:endParaRPr lang="en-GB"/>
            </a:p>
          </p:txBody>
        </p:sp>
      </p:grpSp>
    </p:spTree>
    <p:extLst>
      <p:ext uri="{BB962C8B-B14F-4D97-AF65-F5344CB8AC3E}">
        <p14:creationId xmlns:p14="http://schemas.microsoft.com/office/powerpoint/2010/main" val="209371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animEffect transition="in" filter="fade">
                                      <p:cBhvr>
                                        <p:cTn id="7" dur="500"/>
                                        <p:tgtEl>
                                          <p:spTgt spid="579"/>
                                        </p:tgtEl>
                                      </p:cBhvr>
                                    </p:animEffect>
                                  </p:childTnLst>
                                </p:cTn>
                              </p:par>
                              <p:par>
                                <p:cTn id="8" presetID="10" presetClass="entr" presetSubtype="0" fill="hold" nodeType="withEffect">
                                  <p:stCondLst>
                                    <p:cond delay="0"/>
                                  </p:stCondLst>
                                  <p:childTnLst>
                                    <p:set>
                                      <p:cBhvr>
                                        <p:cTn id="9" dur="1" fill="hold">
                                          <p:stCondLst>
                                            <p:cond delay="0"/>
                                          </p:stCondLst>
                                        </p:cTn>
                                        <p:tgtEl>
                                          <p:spTgt spid="576"/>
                                        </p:tgtEl>
                                        <p:attrNameLst>
                                          <p:attrName>style.visibility</p:attrName>
                                        </p:attrNameLst>
                                      </p:cBhvr>
                                      <p:to>
                                        <p:strVal val="visible"/>
                                      </p:to>
                                    </p:set>
                                    <p:animEffect transition="in" filter="fade">
                                      <p:cBhvr>
                                        <p:cTn id="10" dur="500"/>
                                        <p:tgtEl>
                                          <p:spTgt spid="576"/>
                                        </p:tgtEl>
                                      </p:cBhvr>
                                    </p:animEffect>
                                  </p:childTnLst>
                                </p:cTn>
                              </p:par>
                              <p:par>
                                <p:cTn id="11" presetID="10" presetClass="entr" presetSubtype="0" fill="hold" nodeType="withEffect">
                                  <p:stCondLst>
                                    <p:cond delay="0"/>
                                  </p:stCondLst>
                                  <p:childTnLst>
                                    <p:set>
                                      <p:cBhvr>
                                        <p:cTn id="12" dur="1" fill="hold">
                                          <p:stCondLst>
                                            <p:cond delay="0"/>
                                          </p:stCondLst>
                                        </p:cTn>
                                        <p:tgtEl>
                                          <p:spTgt spid="431"/>
                                        </p:tgtEl>
                                        <p:attrNameLst>
                                          <p:attrName>style.visibility</p:attrName>
                                        </p:attrNameLst>
                                      </p:cBhvr>
                                      <p:to>
                                        <p:strVal val="visible"/>
                                      </p:to>
                                    </p:set>
                                    <p:animEffect transition="in" filter="fade">
                                      <p:cBhvr>
                                        <p:cTn id="13" dur="500"/>
                                        <p:tgtEl>
                                          <p:spTgt spid="4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90"/>
                                        </p:tgtEl>
                                        <p:attrNameLst>
                                          <p:attrName>style.visibility</p:attrName>
                                        </p:attrNameLst>
                                      </p:cBhvr>
                                      <p:to>
                                        <p:strVal val="visible"/>
                                      </p:to>
                                    </p:set>
                                    <p:animEffect transition="in" filter="fade">
                                      <p:cBhvr>
                                        <p:cTn id="18" dur="500"/>
                                        <p:tgtEl>
                                          <p:spTgt spid="590"/>
                                        </p:tgtEl>
                                      </p:cBhvr>
                                    </p:animEffect>
                                  </p:childTnLst>
                                </p:cTn>
                              </p:par>
                              <p:par>
                                <p:cTn id="19" presetID="10" presetClass="entr" presetSubtype="0" fill="hold" nodeType="withEffect">
                                  <p:stCondLst>
                                    <p:cond delay="0"/>
                                  </p:stCondLst>
                                  <p:childTnLst>
                                    <p:set>
                                      <p:cBhvr>
                                        <p:cTn id="20" dur="1" fill="hold">
                                          <p:stCondLst>
                                            <p:cond delay="0"/>
                                          </p:stCondLst>
                                        </p:cTn>
                                        <p:tgtEl>
                                          <p:spTgt spid="587"/>
                                        </p:tgtEl>
                                        <p:attrNameLst>
                                          <p:attrName>style.visibility</p:attrName>
                                        </p:attrNameLst>
                                      </p:cBhvr>
                                      <p:to>
                                        <p:strVal val="visible"/>
                                      </p:to>
                                    </p:set>
                                    <p:animEffect transition="in" filter="fade">
                                      <p:cBhvr>
                                        <p:cTn id="21" dur="500"/>
                                        <p:tgtEl>
                                          <p:spTgt spid="587"/>
                                        </p:tgtEl>
                                      </p:cBhvr>
                                    </p:animEffect>
                                  </p:childTnLst>
                                </p:cTn>
                              </p:par>
                              <p:par>
                                <p:cTn id="22" presetID="10" presetClass="entr" presetSubtype="0" fill="hold" nodeType="withEffect">
                                  <p:stCondLst>
                                    <p:cond delay="0"/>
                                  </p:stCondLst>
                                  <p:childTnLst>
                                    <p:set>
                                      <p:cBhvr>
                                        <p:cTn id="23" dur="1" fill="hold">
                                          <p:stCondLst>
                                            <p:cond delay="0"/>
                                          </p:stCondLst>
                                        </p:cTn>
                                        <p:tgtEl>
                                          <p:spTgt spid="557"/>
                                        </p:tgtEl>
                                        <p:attrNameLst>
                                          <p:attrName>style.visibility</p:attrName>
                                        </p:attrNameLst>
                                      </p:cBhvr>
                                      <p:to>
                                        <p:strVal val="visible"/>
                                      </p:to>
                                    </p:set>
                                    <p:animEffect transition="in" filter="fade">
                                      <p:cBhvr>
                                        <p:cTn id="24" dur="500"/>
                                        <p:tgtEl>
                                          <p:spTgt spid="55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98"/>
                                        </p:tgtEl>
                                        <p:attrNameLst>
                                          <p:attrName>style.visibility</p:attrName>
                                        </p:attrNameLst>
                                      </p:cBhvr>
                                      <p:to>
                                        <p:strVal val="visible"/>
                                      </p:to>
                                    </p:set>
                                    <p:animEffect transition="in" filter="fade">
                                      <p:cBhvr>
                                        <p:cTn id="29" dur="500"/>
                                        <p:tgtEl>
                                          <p:spTgt spid="598"/>
                                        </p:tgtEl>
                                      </p:cBhvr>
                                    </p:animEffect>
                                  </p:childTnLst>
                                </p:cTn>
                              </p:par>
                              <p:par>
                                <p:cTn id="30" presetID="10" presetClass="entr" presetSubtype="0" fill="hold" nodeType="withEffect">
                                  <p:stCondLst>
                                    <p:cond delay="0"/>
                                  </p:stCondLst>
                                  <p:childTnLst>
                                    <p:set>
                                      <p:cBhvr>
                                        <p:cTn id="31" dur="1" fill="hold">
                                          <p:stCondLst>
                                            <p:cond delay="0"/>
                                          </p:stCondLst>
                                        </p:cTn>
                                        <p:tgtEl>
                                          <p:spTgt spid="601"/>
                                        </p:tgtEl>
                                        <p:attrNameLst>
                                          <p:attrName>style.visibility</p:attrName>
                                        </p:attrNameLst>
                                      </p:cBhvr>
                                      <p:to>
                                        <p:strVal val="visible"/>
                                      </p:to>
                                    </p:set>
                                    <p:animEffect transition="in" filter="fade">
                                      <p:cBhvr>
                                        <p:cTn id="32" dur="500"/>
                                        <p:tgtEl>
                                          <p:spTgt spid="601"/>
                                        </p:tgtEl>
                                      </p:cBhvr>
                                    </p:animEffect>
                                  </p:childTnLst>
                                </p:cTn>
                              </p:par>
                              <p:par>
                                <p:cTn id="33" presetID="10" presetClass="entr" presetSubtype="0" fill="hold" nodeType="withEffect">
                                  <p:stCondLst>
                                    <p:cond delay="0"/>
                                  </p:stCondLst>
                                  <p:childTnLst>
                                    <p:set>
                                      <p:cBhvr>
                                        <p:cTn id="34" dur="1" fill="hold">
                                          <p:stCondLst>
                                            <p:cond delay="0"/>
                                          </p:stCondLst>
                                        </p:cTn>
                                        <p:tgtEl>
                                          <p:spTgt spid="524"/>
                                        </p:tgtEl>
                                        <p:attrNameLst>
                                          <p:attrName>style.visibility</p:attrName>
                                        </p:attrNameLst>
                                      </p:cBhvr>
                                      <p:to>
                                        <p:strVal val="visible"/>
                                      </p:to>
                                    </p:set>
                                    <p:animEffect transition="in" filter="fade">
                                      <p:cBhvr>
                                        <p:cTn id="35" dur="500"/>
                                        <p:tgtEl>
                                          <p:spTgt spid="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0B100F-8173-A30E-1DE0-0227547E90E9}"/>
              </a:ext>
            </a:extLst>
          </p:cNvPr>
          <p:cNvPicPr>
            <a:picLocks noChangeAspect="1"/>
          </p:cNvPicPr>
          <p:nvPr/>
        </p:nvPicPr>
        <p:blipFill>
          <a:blip r:embed="rId2"/>
          <a:stretch>
            <a:fillRect/>
          </a:stretch>
        </p:blipFill>
        <p:spPr>
          <a:xfrm>
            <a:off x="1502228" y="929135"/>
            <a:ext cx="9187543" cy="5035972"/>
          </a:xfrm>
          <a:prstGeom prst="rect">
            <a:avLst/>
          </a:prstGeom>
        </p:spPr>
      </p:pic>
      <p:sp>
        <p:nvSpPr>
          <p:cNvPr id="6" name="Rectangle: Rounded Corners 5">
            <a:extLst>
              <a:ext uri="{FF2B5EF4-FFF2-40B4-BE49-F238E27FC236}">
                <a16:creationId xmlns:a16="http://schemas.microsoft.com/office/drawing/2014/main" id="{58FEC8F6-242C-1584-B813-45B991B59460}"/>
              </a:ext>
            </a:extLst>
          </p:cNvPr>
          <p:cNvSpPr/>
          <p:nvPr/>
        </p:nvSpPr>
        <p:spPr>
          <a:xfrm>
            <a:off x="1502228" y="6167259"/>
            <a:ext cx="9187543" cy="43172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bg1"/>
                </a:solidFill>
              </a:rPr>
              <a:t>https://playground.tensorflow.org/</a:t>
            </a:r>
          </a:p>
        </p:txBody>
      </p:sp>
      <p:sp>
        <p:nvSpPr>
          <p:cNvPr id="7" name="Rectangle 6">
            <a:extLst>
              <a:ext uri="{FF2B5EF4-FFF2-40B4-BE49-F238E27FC236}">
                <a16:creationId xmlns:a16="http://schemas.microsoft.com/office/drawing/2014/main" id="{58188B0F-0D54-C39A-C730-DCE927648AFC}"/>
              </a:ext>
            </a:extLst>
          </p:cNvPr>
          <p:cNvSpPr/>
          <p:nvPr/>
        </p:nvSpPr>
        <p:spPr>
          <a:xfrm>
            <a:off x="2917371" y="1001486"/>
            <a:ext cx="870858" cy="600891"/>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9494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1C6827-BFAF-6B8E-DCA5-633BC7774C75}"/>
              </a:ext>
            </a:extLst>
          </p:cNvPr>
          <p:cNvSpPr>
            <a:spLocks noGrp="1"/>
          </p:cNvSpPr>
          <p:nvPr>
            <p:ph type="title"/>
          </p:nvPr>
        </p:nvSpPr>
        <p:spPr/>
        <p:txBody>
          <a:bodyPr/>
          <a:lstStyle/>
          <a:p>
            <a:r>
              <a:rPr lang="en-GB" dirty="0"/>
              <a:t>Data and generalization</a:t>
            </a:r>
          </a:p>
        </p:txBody>
      </p:sp>
    </p:spTree>
    <p:extLst>
      <p:ext uri="{BB962C8B-B14F-4D97-AF65-F5344CB8AC3E}">
        <p14:creationId xmlns:p14="http://schemas.microsoft.com/office/powerpoint/2010/main" val="4256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importance of data</a:t>
            </a:r>
          </a:p>
        </p:txBody>
      </p:sp>
      <p:sp>
        <p:nvSpPr>
          <p:cNvPr id="3" name="Content Placeholder 2">
            <a:extLst>
              <a:ext uri="{FF2B5EF4-FFF2-40B4-BE49-F238E27FC236}">
                <a16:creationId xmlns:a16="http://schemas.microsoft.com/office/drawing/2014/main" id="{6057FCEF-6B33-D202-660B-E1E128141F7F}"/>
              </a:ext>
            </a:extLst>
          </p:cNvPr>
          <p:cNvSpPr>
            <a:spLocks noGrp="1"/>
          </p:cNvSpPr>
          <p:nvPr>
            <p:ph idx="1"/>
          </p:nvPr>
        </p:nvSpPr>
        <p:spPr/>
        <p:txBody>
          <a:bodyPr>
            <a:normAutofit/>
          </a:bodyPr>
          <a:lstStyle/>
          <a:p>
            <a:r>
              <a:rPr lang="en-GB" dirty="0"/>
              <a:t>Machine learning works by fitting a model to some data. Therefore, the </a:t>
            </a:r>
            <a:r>
              <a:rPr lang="en-GB" b="1" dirty="0"/>
              <a:t>availability of data </a:t>
            </a:r>
            <a:r>
              <a:rPr lang="en-GB" dirty="0"/>
              <a:t>is essential to success.</a:t>
            </a:r>
          </a:p>
          <a:p>
            <a:r>
              <a:rPr lang="en-GB" dirty="0"/>
              <a:t>In general, having more data allows us to build better models.</a:t>
            </a:r>
          </a:p>
          <a:p>
            <a:r>
              <a:rPr lang="en-GB" dirty="0"/>
              <a:t>Data </a:t>
            </a:r>
            <a:r>
              <a:rPr lang="en-GB" b="1" dirty="0"/>
              <a:t>quality</a:t>
            </a:r>
            <a:r>
              <a:rPr lang="en-GB" dirty="0"/>
              <a:t> (e.g., correct labels) is also very important, especially when the total amount of data is not very large.</a:t>
            </a:r>
          </a:p>
          <a:p>
            <a:r>
              <a:rPr lang="en-GB" dirty="0"/>
              <a:t>In medical imaging, training datasets are often relatively small (typically in the range of hundreds or a few thousand examples).</a:t>
            </a:r>
          </a:p>
          <a:p>
            <a:r>
              <a:rPr lang="en-GB" dirty="0"/>
              <a:t>There are techniques that help us make the most of the available data, such as </a:t>
            </a:r>
            <a:r>
              <a:rPr lang="en-GB" b="1" dirty="0"/>
              <a:t>data augmentation</a:t>
            </a:r>
            <a:r>
              <a:rPr lang="en-GB" dirty="0"/>
              <a:t>. You will learn more about these in the next sessions.</a:t>
            </a:r>
          </a:p>
        </p:txBody>
      </p:sp>
    </p:spTree>
    <p:extLst>
      <p:ext uri="{BB962C8B-B14F-4D97-AF65-F5344CB8AC3E}">
        <p14:creationId xmlns:p14="http://schemas.microsoft.com/office/powerpoint/2010/main" val="401679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and black wrist watch&#10;&#10;Description automatically generated with low confidence">
            <a:extLst>
              <a:ext uri="{FF2B5EF4-FFF2-40B4-BE49-F238E27FC236}">
                <a16:creationId xmlns:a16="http://schemas.microsoft.com/office/drawing/2014/main" id="{86E14437-41EB-801A-63BC-236C7EE6BF8A}"/>
              </a:ext>
            </a:extLst>
          </p:cNvPr>
          <p:cNvPicPr>
            <a:picLocks noChangeAspect="1"/>
          </p:cNvPicPr>
          <p:nvPr/>
        </p:nvPicPr>
        <p:blipFill rotWithShape="1">
          <a:blip r:embed="rId3">
            <a:extLst>
              <a:ext uri="{28A0092B-C50C-407E-A947-70E740481C1C}">
                <a14:useLocalDpi xmlns:a14="http://schemas.microsoft.com/office/drawing/2010/main" val="0"/>
              </a:ext>
            </a:extLst>
          </a:blip>
          <a:srcRect l="-33208" t="-5423" r="-32262" b="-1415"/>
          <a:stretch/>
        </p:blipFill>
        <p:spPr>
          <a:xfrm>
            <a:off x="8108982" y="3497082"/>
            <a:ext cx="1787067" cy="1800000"/>
          </a:xfrm>
          <a:prstGeom prst="rect">
            <a:avLst/>
          </a:prstGeom>
          <a:ln w="19050">
            <a:solidFill>
              <a:schemeClr val="tx1"/>
            </a:solidFill>
          </a:ln>
        </p:spPr>
      </p:pic>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Generalization</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To be useful, models need to generalize to previously unseen data.</a:t>
            </a:r>
          </a:p>
        </p:txBody>
      </p:sp>
    </p:spTree>
    <p:extLst>
      <p:ext uri="{BB962C8B-B14F-4D97-AF65-F5344CB8AC3E}">
        <p14:creationId xmlns:p14="http://schemas.microsoft.com/office/powerpoint/2010/main" val="290288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EEE4CA-8388-7589-A65E-0EF55706F327}"/>
              </a:ext>
            </a:extLst>
          </p:cNvPr>
          <p:cNvSpPr>
            <a:spLocks noGrp="1"/>
          </p:cNvSpPr>
          <p:nvPr>
            <p:ph type="title"/>
          </p:nvPr>
        </p:nvSpPr>
        <p:spPr/>
        <p:txBody>
          <a:bodyPr/>
          <a:lstStyle/>
          <a:p>
            <a:r>
              <a:rPr lang="en-GB" dirty="0"/>
              <a:t>Introduction to machine learning and artificial neural networks</a:t>
            </a:r>
          </a:p>
        </p:txBody>
      </p:sp>
    </p:spTree>
    <p:extLst>
      <p:ext uri="{BB962C8B-B14F-4D97-AF65-F5344CB8AC3E}">
        <p14:creationId xmlns:p14="http://schemas.microsoft.com/office/powerpoint/2010/main" val="1881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The bias-variance trade-off</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742601"/>
            <a:ext cx="10515600" cy="1397944"/>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GB" dirty="0"/>
              <a:t>We want the model to capture important regularities in the data while discarding noisy or unrepresentative information. The trade-off between these two requirements is called the </a:t>
            </a:r>
            <a:r>
              <a:rPr lang="en-GB" b="1" dirty="0"/>
              <a:t>bias-variance trade-off</a:t>
            </a:r>
            <a:r>
              <a:rPr lang="en-GB" dirty="0"/>
              <a:t>.</a:t>
            </a:r>
          </a:p>
        </p:txBody>
      </p:sp>
      <p:grpSp>
        <p:nvGrpSpPr>
          <p:cNvPr id="7" name="Graphic 15">
            <a:extLst>
              <a:ext uri="{FF2B5EF4-FFF2-40B4-BE49-F238E27FC236}">
                <a16:creationId xmlns:a16="http://schemas.microsoft.com/office/drawing/2014/main" id="{7C1AD873-3033-4E90-D296-B1D798A33DAD}"/>
              </a:ext>
            </a:extLst>
          </p:cNvPr>
          <p:cNvGrpSpPr/>
          <p:nvPr/>
        </p:nvGrpSpPr>
        <p:grpSpPr>
          <a:xfrm>
            <a:off x="4709829" y="4276324"/>
            <a:ext cx="2769289" cy="1850265"/>
            <a:chOff x="4709829" y="4276324"/>
            <a:chExt cx="2769289" cy="1850265"/>
          </a:xfrm>
        </p:grpSpPr>
        <p:sp>
          <p:nvSpPr>
            <p:cNvPr id="8" name="Freeform: Shape 7">
              <a:extLst>
                <a:ext uri="{FF2B5EF4-FFF2-40B4-BE49-F238E27FC236}">
                  <a16:creationId xmlns:a16="http://schemas.microsoft.com/office/drawing/2014/main" id="{FFC156C8-5DE5-FFE2-CC89-565ACD78E2DA}"/>
                </a:ext>
              </a:extLst>
            </p:cNvPr>
            <p:cNvSpPr/>
            <p:nvPr/>
          </p:nvSpPr>
          <p:spPr>
            <a:xfrm>
              <a:off x="470982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9" name="Freeform: Shape 8">
              <a:extLst>
                <a:ext uri="{FF2B5EF4-FFF2-40B4-BE49-F238E27FC236}">
                  <a16:creationId xmlns:a16="http://schemas.microsoft.com/office/drawing/2014/main" id="{59D0827A-425A-AA6B-F2BF-830FBD493990}"/>
                </a:ext>
              </a:extLst>
            </p:cNvPr>
            <p:cNvSpPr/>
            <p:nvPr/>
          </p:nvSpPr>
          <p:spPr>
            <a:xfrm>
              <a:off x="485223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0" name="Freeform: Shape 9">
              <a:extLst>
                <a:ext uri="{FF2B5EF4-FFF2-40B4-BE49-F238E27FC236}">
                  <a16:creationId xmlns:a16="http://schemas.microsoft.com/office/drawing/2014/main" id="{CBE3F35B-7F10-24D4-04B8-3E5FFC5D2C05}"/>
                </a:ext>
              </a:extLst>
            </p:cNvPr>
            <p:cNvSpPr/>
            <p:nvPr/>
          </p:nvSpPr>
          <p:spPr>
            <a:xfrm>
              <a:off x="499464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1" name="Freeform: Shape 10">
              <a:extLst>
                <a:ext uri="{FF2B5EF4-FFF2-40B4-BE49-F238E27FC236}">
                  <a16:creationId xmlns:a16="http://schemas.microsoft.com/office/drawing/2014/main" id="{1ABB478A-6C1B-E831-B350-C397508705E6}"/>
                </a:ext>
              </a:extLst>
            </p:cNvPr>
            <p:cNvSpPr/>
            <p:nvPr/>
          </p:nvSpPr>
          <p:spPr>
            <a:xfrm>
              <a:off x="513705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2" name="Freeform: Shape 11">
              <a:extLst>
                <a:ext uri="{FF2B5EF4-FFF2-40B4-BE49-F238E27FC236}">
                  <a16:creationId xmlns:a16="http://schemas.microsoft.com/office/drawing/2014/main" id="{D6C07F6A-42A0-6988-5E36-3098D58E9FD6}"/>
                </a:ext>
              </a:extLst>
            </p:cNvPr>
            <p:cNvSpPr/>
            <p:nvPr/>
          </p:nvSpPr>
          <p:spPr>
            <a:xfrm>
              <a:off x="527947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3" name="Freeform: Shape 12">
              <a:extLst>
                <a:ext uri="{FF2B5EF4-FFF2-40B4-BE49-F238E27FC236}">
                  <a16:creationId xmlns:a16="http://schemas.microsoft.com/office/drawing/2014/main" id="{C26DEFA6-C33D-7604-B9D5-B454B3C83949}"/>
                </a:ext>
              </a:extLst>
            </p:cNvPr>
            <p:cNvSpPr/>
            <p:nvPr/>
          </p:nvSpPr>
          <p:spPr>
            <a:xfrm>
              <a:off x="542188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D8290DF9-0435-9B80-1E5F-CC3411BE680E}"/>
                </a:ext>
              </a:extLst>
            </p:cNvPr>
            <p:cNvSpPr/>
            <p:nvPr/>
          </p:nvSpPr>
          <p:spPr>
            <a:xfrm>
              <a:off x="556429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15" name="Freeform: Shape 14">
              <a:extLst>
                <a:ext uri="{FF2B5EF4-FFF2-40B4-BE49-F238E27FC236}">
                  <a16:creationId xmlns:a16="http://schemas.microsoft.com/office/drawing/2014/main" id="{2077F484-A7EF-6B76-05DE-3E579D8A0362}"/>
                </a:ext>
              </a:extLst>
            </p:cNvPr>
            <p:cNvSpPr/>
            <p:nvPr/>
          </p:nvSpPr>
          <p:spPr>
            <a:xfrm>
              <a:off x="570670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2" name="Freeform: Shape 21">
              <a:extLst>
                <a:ext uri="{FF2B5EF4-FFF2-40B4-BE49-F238E27FC236}">
                  <a16:creationId xmlns:a16="http://schemas.microsoft.com/office/drawing/2014/main" id="{422C9382-BF84-3479-8D00-81D47745AC4B}"/>
                </a:ext>
              </a:extLst>
            </p:cNvPr>
            <p:cNvSpPr/>
            <p:nvPr/>
          </p:nvSpPr>
          <p:spPr>
            <a:xfrm>
              <a:off x="584911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F253A334-0844-D542-FCB7-1BB6C8D308D5}"/>
                </a:ext>
              </a:extLst>
            </p:cNvPr>
            <p:cNvSpPr/>
            <p:nvPr/>
          </p:nvSpPr>
          <p:spPr>
            <a:xfrm>
              <a:off x="599151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4" name="Freeform: Shape 23">
              <a:extLst>
                <a:ext uri="{FF2B5EF4-FFF2-40B4-BE49-F238E27FC236}">
                  <a16:creationId xmlns:a16="http://schemas.microsoft.com/office/drawing/2014/main" id="{B3F6011D-D3BF-55AE-8504-278459D08C12}"/>
                </a:ext>
              </a:extLst>
            </p:cNvPr>
            <p:cNvSpPr/>
            <p:nvPr/>
          </p:nvSpPr>
          <p:spPr>
            <a:xfrm>
              <a:off x="613393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5" name="Freeform: Shape 24">
              <a:extLst>
                <a:ext uri="{FF2B5EF4-FFF2-40B4-BE49-F238E27FC236}">
                  <a16:creationId xmlns:a16="http://schemas.microsoft.com/office/drawing/2014/main" id="{6EB89C11-CF3D-0A8A-9276-F346B959BCAE}"/>
                </a:ext>
              </a:extLst>
            </p:cNvPr>
            <p:cNvSpPr/>
            <p:nvPr/>
          </p:nvSpPr>
          <p:spPr>
            <a:xfrm>
              <a:off x="627634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9EF9C5B3-664A-7D5C-D243-00F75EB24321}"/>
                </a:ext>
              </a:extLst>
            </p:cNvPr>
            <p:cNvSpPr/>
            <p:nvPr/>
          </p:nvSpPr>
          <p:spPr>
            <a:xfrm>
              <a:off x="641874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7" name="Freeform: Shape 26">
              <a:extLst>
                <a:ext uri="{FF2B5EF4-FFF2-40B4-BE49-F238E27FC236}">
                  <a16:creationId xmlns:a16="http://schemas.microsoft.com/office/drawing/2014/main" id="{84E2CD3C-9692-DB9A-0C32-CA4591E9C7D2}"/>
                </a:ext>
              </a:extLst>
            </p:cNvPr>
            <p:cNvSpPr/>
            <p:nvPr/>
          </p:nvSpPr>
          <p:spPr>
            <a:xfrm>
              <a:off x="656116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8" name="Freeform: Shape 27">
              <a:extLst>
                <a:ext uri="{FF2B5EF4-FFF2-40B4-BE49-F238E27FC236}">
                  <a16:creationId xmlns:a16="http://schemas.microsoft.com/office/drawing/2014/main" id="{1DB92DCF-FAA1-ED8C-0DCE-EB2CFA127CA2}"/>
                </a:ext>
              </a:extLst>
            </p:cNvPr>
            <p:cNvSpPr/>
            <p:nvPr/>
          </p:nvSpPr>
          <p:spPr>
            <a:xfrm>
              <a:off x="670356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B41862DC-957F-AE98-8C1D-71E9E7244EFC}"/>
                </a:ext>
              </a:extLst>
            </p:cNvPr>
            <p:cNvSpPr/>
            <p:nvPr/>
          </p:nvSpPr>
          <p:spPr>
            <a:xfrm>
              <a:off x="684598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06ECC0DF-CDE0-E25A-A277-8E109C08288A}"/>
                </a:ext>
              </a:extLst>
            </p:cNvPr>
            <p:cNvSpPr/>
            <p:nvPr/>
          </p:nvSpPr>
          <p:spPr>
            <a:xfrm>
              <a:off x="698839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FE00F65B-D088-7BA2-D77B-0D07A09EBBEC}"/>
                </a:ext>
              </a:extLst>
            </p:cNvPr>
            <p:cNvSpPr/>
            <p:nvPr/>
          </p:nvSpPr>
          <p:spPr>
            <a:xfrm>
              <a:off x="713079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B6B0B1B4-8608-FCAA-EAE7-41028E43190E}"/>
                </a:ext>
              </a:extLst>
            </p:cNvPr>
            <p:cNvSpPr/>
            <p:nvPr/>
          </p:nvSpPr>
          <p:spPr>
            <a:xfrm>
              <a:off x="727321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33" name="Freeform: Shape 32">
              <a:extLst>
                <a:ext uri="{FF2B5EF4-FFF2-40B4-BE49-F238E27FC236}">
                  <a16:creationId xmlns:a16="http://schemas.microsoft.com/office/drawing/2014/main" id="{9F48245A-ABA6-1555-B411-B89B65E9D894}"/>
                </a:ext>
              </a:extLst>
            </p:cNvPr>
            <p:cNvSpPr/>
            <p:nvPr/>
          </p:nvSpPr>
          <p:spPr>
            <a:xfrm>
              <a:off x="741561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34" name="Freeform: Shape 33">
            <a:extLst>
              <a:ext uri="{FF2B5EF4-FFF2-40B4-BE49-F238E27FC236}">
                <a16:creationId xmlns:a16="http://schemas.microsoft.com/office/drawing/2014/main" id="{C5A1CB3B-1D46-F1D4-C026-9C83CC3503DF}"/>
              </a:ext>
            </a:extLst>
          </p:cNvPr>
          <p:cNvSpPr/>
          <p:nvPr/>
        </p:nvSpPr>
        <p:spPr>
          <a:xfrm>
            <a:off x="4741579" y="4442886"/>
            <a:ext cx="2705789" cy="1514746"/>
          </a:xfrm>
          <a:custGeom>
            <a:avLst/>
            <a:gdLst>
              <a:gd name="connsiteX0" fmla="*/ 0 w 2705789"/>
              <a:gd name="connsiteY0" fmla="*/ 1514746 h 1514746"/>
              <a:gd name="connsiteX1" fmla="*/ 138134 w 2705789"/>
              <a:gd name="connsiteY1" fmla="*/ 1285401 h 1514746"/>
              <a:gd name="connsiteX2" fmla="*/ 213972 w 2705789"/>
              <a:gd name="connsiteY2" fmla="*/ 1165131 h 1514746"/>
              <a:gd name="connsiteX3" fmla="*/ 276267 w 2705789"/>
              <a:gd name="connsiteY3" fmla="*/ 1071554 h 1514746"/>
              <a:gd name="connsiteX4" fmla="*/ 330438 w 2705789"/>
              <a:gd name="connsiteY4" fmla="*/ 995046 h 1514746"/>
              <a:gd name="connsiteX5" fmla="*/ 381899 w 2705789"/>
              <a:gd name="connsiteY5" fmla="*/ 927249 h 1514746"/>
              <a:gd name="connsiteX6" fmla="*/ 427943 w 2705789"/>
              <a:gd name="connsiteY6" fmla="*/ 871094 h 1514746"/>
              <a:gd name="connsiteX7" fmla="*/ 471279 w 2705789"/>
              <a:gd name="connsiteY7" fmla="*/ 822452 h 1514746"/>
              <a:gd name="connsiteX8" fmla="*/ 511907 w 2705789"/>
              <a:gd name="connsiteY8" fmla="*/ 780783 h 1514746"/>
              <a:gd name="connsiteX9" fmla="*/ 552535 w 2705789"/>
              <a:gd name="connsiteY9" fmla="*/ 743094 h 1514746"/>
              <a:gd name="connsiteX10" fmla="*/ 590454 w 2705789"/>
              <a:gd name="connsiteY10" fmla="*/ 711624 h 1514746"/>
              <a:gd name="connsiteX11" fmla="*/ 628373 w 2705789"/>
              <a:gd name="connsiteY11" fmla="*/ 683816 h 1514746"/>
              <a:gd name="connsiteX12" fmla="*/ 663583 w 2705789"/>
              <a:gd name="connsiteY12" fmla="*/ 661318 h 1514746"/>
              <a:gd name="connsiteX13" fmla="*/ 698793 w 2705789"/>
              <a:gd name="connsiteY13" fmla="*/ 642041 h 1514746"/>
              <a:gd name="connsiteX14" fmla="*/ 734004 w 2705789"/>
              <a:gd name="connsiteY14" fmla="*/ 625981 h 1514746"/>
              <a:gd name="connsiteX15" fmla="*/ 769215 w 2705789"/>
              <a:gd name="connsiteY15" fmla="*/ 613113 h 1514746"/>
              <a:gd name="connsiteX16" fmla="*/ 804426 w 2705789"/>
              <a:gd name="connsiteY16" fmla="*/ 603392 h 1514746"/>
              <a:gd name="connsiteX17" fmla="*/ 839636 w 2705789"/>
              <a:gd name="connsiteY17" fmla="*/ 596753 h 1514746"/>
              <a:gd name="connsiteX18" fmla="*/ 874846 w 2705789"/>
              <a:gd name="connsiteY18" fmla="*/ 593105 h 1514746"/>
              <a:gd name="connsiteX19" fmla="*/ 910057 w 2705789"/>
              <a:gd name="connsiteY19" fmla="*/ 592343 h 1514746"/>
              <a:gd name="connsiteX20" fmla="*/ 945267 w 2705789"/>
              <a:gd name="connsiteY20" fmla="*/ 594340 h 1514746"/>
              <a:gd name="connsiteX21" fmla="*/ 983186 w 2705789"/>
              <a:gd name="connsiteY21" fmla="*/ 599410 h 1514746"/>
              <a:gd name="connsiteX22" fmla="*/ 1021105 w 2705789"/>
              <a:gd name="connsiteY22" fmla="*/ 607308 h 1514746"/>
              <a:gd name="connsiteX23" fmla="*/ 1061737 w 2705789"/>
              <a:gd name="connsiteY23" fmla="*/ 618651 h 1514746"/>
              <a:gd name="connsiteX24" fmla="*/ 1105069 w 2705789"/>
              <a:gd name="connsiteY24" fmla="*/ 633700 h 1514746"/>
              <a:gd name="connsiteX25" fmla="*/ 1153824 w 2705789"/>
              <a:gd name="connsiteY25" fmla="*/ 653783 h 1514746"/>
              <a:gd name="connsiteX26" fmla="*/ 1207990 w 2705789"/>
              <a:gd name="connsiteY26" fmla="*/ 679298 h 1514746"/>
              <a:gd name="connsiteX27" fmla="*/ 1273001 w 2705789"/>
              <a:gd name="connsiteY27" fmla="*/ 713155 h 1514746"/>
              <a:gd name="connsiteX28" fmla="*/ 1386755 w 2705789"/>
              <a:gd name="connsiteY28" fmla="*/ 776287 h 1514746"/>
              <a:gd name="connsiteX29" fmla="*/ 1476138 w 2705789"/>
              <a:gd name="connsiteY29" fmla="*/ 824488 h 1514746"/>
              <a:gd name="connsiteX30" fmla="*/ 1535726 w 2705789"/>
              <a:gd name="connsiteY30" fmla="*/ 853627 h 1514746"/>
              <a:gd name="connsiteX31" fmla="*/ 1587186 w 2705789"/>
              <a:gd name="connsiteY31" fmla="*/ 875780 h 1514746"/>
              <a:gd name="connsiteX32" fmla="*/ 1633224 w 2705789"/>
              <a:gd name="connsiteY32" fmla="*/ 892604 h 1514746"/>
              <a:gd name="connsiteX33" fmla="*/ 1676569 w 2705789"/>
              <a:gd name="connsiteY33" fmla="*/ 905400 h 1514746"/>
              <a:gd name="connsiteX34" fmla="*/ 1717196 w 2705789"/>
              <a:gd name="connsiteY34" fmla="*/ 914375 h 1514746"/>
              <a:gd name="connsiteX35" fmla="*/ 1755106 w 2705789"/>
              <a:gd name="connsiteY35" fmla="*/ 919863 h 1514746"/>
              <a:gd name="connsiteX36" fmla="*/ 1790323 w 2705789"/>
              <a:gd name="connsiteY36" fmla="*/ 922271 h 1514746"/>
              <a:gd name="connsiteX37" fmla="*/ 1825527 w 2705789"/>
              <a:gd name="connsiteY37" fmla="*/ 921943 h 1514746"/>
              <a:gd name="connsiteX38" fmla="*/ 1860744 w 2705789"/>
              <a:gd name="connsiteY38" fmla="*/ 918747 h 1514746"/>
              <a:gd name="connsiteX39" fmla="*/ 1895949 w 2705789"/>
              <a:gd name="connsiteY39" fmla="*/ 912574 h 1514746"/>
              <a:gd name="connsiteX40" fmla="*/ 1931166 w 2705789"/>
              <a:gd name="connsiteY40" fmla="*/ 903332 h 1514746"/>
              <a:gd name="connsiteX41" fmla="*/ 1966370 w 2705789"/>
              <a:gd name="connsiteY41" fmla="*/ 890953 h 1514746"/>
              <a:gd name="connsiteX42" fmla="*/ 2001587 w 2705789"/>
              <a:gd name="connsiteY42" fmla="*/ 875385 h 1514746"/>
              <a:gd name="connsiteX43" fmla="*/ 2036792 w 2705789"/>
              <a:gd name="connsiteY43" fmla="*/ 856603 h 1514746"/>
              <a:gd name="connsiteX44" fmla="*/ 2072009 w 2705789"/>
              <a:gd name="connsiteY44" fmla="*/ 834600 h 1514746"/>
              <a:gd name="connsiteX45" fmla="*/ 2107213 w 2705789"/>
              <a:gd name="connsiteY45" fmla="*/ 809391 h 1514746"/>
              <a:gd name="connsiteX46" fmla="*/ 2145136 w 2705789"/>
              <a:gd name="connsiteY46" fmla="*/ 778701 h 1514746"/>
              <a:gd name="connsiteX47" fmla="*/ 2183058 w 2705789"/>
              <a:gd name="connsiteY47" fmla="*/ 744409 h 1514746"/>
              <a:gd name="connsiteX48" fmla="*/ 2223685 w 2705789"/>
              <a:gd name="connsiteY48" fmla="*/ 703786 h 1514746"/>
              <a:gd name="connsiteX49" fmla="*/ 2267017 w 2705789"/>
              <a:gd name="connsiteY49" fmla="*/ 656206 h 1514746"/>
              <a:gd name="connsiteX50" fmla="*/ 2310350 w 2705789"/>
              <a:gd name="connsiteY50" fmla="*/ 604473 h 1514746"/>
              <a:gd name="connsiteX51" fmla="*/ 2359105 w 2705789"/>
              <a:gd name="connsiteY51" fmla="*/ 541654 h 1514746"/>
              <a:gd name="connsiteX52" fmla="*/ 2410565 w 2705789"/>
              <a:gd name="connsiteY52" fmla="*/ 470528 h 1514746"/>
              <a:gd name="connsiteX53" fmla="*/ 2467449 w 2705789"/>
              <a:gd name="connsiteY53" fmla="*/ 386876 h 1514746"/>
              <a:gd name="connsiteX54" fmla="*/ 2532447 w 2705789"/>
              <a:gd name="connsiteY54" fmla="*/ 285924 h 1514746"/>
              <a:gd name="connsiteX55" fmla="*/ 2610997 w 2705789"/>
              <a:gd name="connsiteY55" fmla="*/ 158353 h 1514746"/>
              <a:gd name="connsiteX56" fmla="*/ 2705790 w 2705789"/>
              <a:gd name="connsiteY56" fmla="*/ 0 h 1514746"/>
              <a:gd name="connsiteX57" fmla="*/ 2705790 w 2705789"/>
              <a:gd name="connsiteY57" fmla="*/ 0 h 15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705789" h="1514746">
                <a:moveTo>
                  <a:pt x="0" y="1514746"/>
                </a:moveTo>
                <a:lnTo>
                  <a:pt x="138134" y="1285401"/>
                </a:lnTo>
                <a:lnTo>
                  <a:pt x="213972" y="1165131"/>
                </a:lnTo>
                <a:lnTo>
                  <a:pt x="276267" y="1071554"/>
                </a:lnTo>
                <a:lnTo>
                  <a:pt x="330438" y="995046"/>
                </a:lnTo>
                <a:lnTo>
                  <a:pt x="381899" y="927249"/>
                </a:lnTo>
                <a:lnTo>
                  <a:pt x="427943" y="871094"/>
                </a:lnTo>
                <a:lnTo>
                  <a:pt x="471279" y="822452"/>
                </a:lnTo>
                <a:lnTo>
                  <a:pt x="511907" y="780783"/>
                </a:lnTo>
                <a:lnTo>
                  <a:pt x="552535" y="743094"/>
                </a:lnTo>
                <a:lnTo>
                  <a:pt x="590454" y="711624"/>
                </a:lnTo>
                <a:lnTo>
                  <a:pt x="628373" y="683816"/>
                </a:lnTo>
                <a:lnTo>
                  <a:pt x="663583" y="661318"/>
                </a:lnTo>
                <a:lnTo>
                  <a:pt x="698793" y="642041"/>
                </a:lnTo>
                <a:lnTo>
                  <a:pt x="734004" y="625981"/>
                </a:lnTo>
                <a:lnTo>
                  <a:pt x="769215" y="613113"/>
                </a:lnTo>
                <a:lnTo>
                  <a:pt x="804426" y="603392"/>
                </a:lnTo>
                <a:lnTo>
                  <a:pt x="839636" y="596753"/>
                </a:lnTo>
                <a:lnTo>
                  <a:pt x="874846" y="593105"/>
                </a:lnTo>
                <a:lnTo>
                  <a:pt x="910057" y="592343"/>
                </a:lnTo>
                <a:lnTo>
                  <a:pt x="945267" y="594340"/>
                </a:lnTo>
                <a:lnTo>
                  <a:pt x="983186" y="599410"/>
                </a:lnTo>
                <a:lnTo>
                  <a:pt x="1021105" y="607308"/>
                </a:lnTo>
                <a:lnTo>
                  <a:pt x="1061737" y="618651"/>
                </a:lnTo>
                <a:lnTo>
                  <a:pt x="1105069" y="633700"/>
                </a:lnTo>
                <a:lnTo>
                  <a:pt x="1153824" y="653783"/>
                </a:lnTo>
                <a:lnTo>
                  <a:pt x="1207990" y="679298"/>
                </a:lnTo>
                <a:lnTo>
                  <a:pt x="1273001" y="713155"/>
                </a:lnTo>
                <a:lnTo>
                  <a:pt x="1386755" y="776287"/>
                </a:lnTo>
                <a:lnTo>
                  <a:pt x="1476138" y="824488"/>
                </a:lnTo>
                <a:lnTo>
                  <a:pt x="1535726" y="853627"/>
                </a:lnTo>
                <a:lnTo>
                  <a:pt x="1587186" y="875780"/>
                </a:lnTo>
                <a:lnTo>
                  <a:pt x="1633224" y="892604"/>
                </a:lnTo>
                <a:lnTo>
                  <a:pt x="1676569" y="905400"/>
                </a:lnTo>
                <a:lnTo>
                  <a:pt x="1717196" y="914375"/>
                </a:lnTo>
                <a:lnTo>
                  <a:pt x="1755106" y="919863"/>
                </a:lnTo>
                <a:lnTo>
                  <a:pt x="1790323" y="922271"/>
                </a:lnTo>
                <a:lnTo>
                  <a:pt x="1825527" y="921943"/>
                </a:lnTo>
                <a:lnTo>
                  <a:pt x="1860744" y="918747"/>
                </a:lnTo>
                <a:lnTo>
                  <a:pt x="1895949" y="912574"/>
                </a:lnTo>
                <a:lnTo>
                  <a:pt x="1931166" y="903332"/>
                </a:lnTo>
                <a:lnTo>
                  <a:pt x="1966370" y="890953"/>
                </a:lnTo>
                <a:lnTo>
                  <a:pt x="2001587" y="875385"/>
                </a:lnTo>
                <a:lnTo>
                  <a:pt x="2036792" y="856603"/>
                </a:lnTo>
                <a:lnTo>
                  <a:pt x="2072009" y="834600"/>
                </a:lnTo>
                <a:lnTo>
                  <a:pt x="2107213" y="809391"/>
                </a:lnTo>
                <a:lnTo>
                  <a:pt x="2145136" y="778701"/>
                </a:lnTo>
                <a:lnTo>
                  <a:pt x="2183058" y="744409"/>
                </a:lnTo>
                <a:lnTo>
                  <a:pt x="2223685" y="703786"/>
                </a:lnTo>
                <a:lnTo>
                  <a:pt x="2267017" y="656206"/>
                </a:lnTo>
                <a:lnTo>
                  <a:pt x="2310350" y="604473"/>
                </a:lnTo>
                <a:lnTo>
                  <a:pt x="2359105" y="541654"/>
                </a:lnTo>
                <a:lnTo>
                  <a:pt x="2410565" y="470528"/>
                </a:lnTo>
                <a:lnTo>
                  <a:pt x="2467449" y="386876"/>
                </a:lnTo>
                <a:lnTo>
                  <a:pt x="2532447" y="285924"/>
                </a:lnTo>
                <a:lnTo>
                  <a:pt x="2610997" y="158353"/>
                </a:lnTo>
                <a:lnTo>
                  <a:pt x="2705790" y="0"/>
                </a:lnTo>
                <a:lnTo>
                  <a:pt x="2705790" y="0"/>
                </a:lnTo>
              </a:path>
            </a:pathLst>
          </a:custGeom>
          <a:noFill/>
          <a:ln w="19050" cap="sq">
            <a:solidFill>
              <a:srgbClr val="00D5A3"/>
            </a:solidFill>
            <a:prstDash val="solid"/>
            <a:round/>
          </a:ln>
        </p:spPr>
        <p:txBody>
          <a:bodyPr rtlCol="0" anchor="ctr"/>
          <a:lstStyle/>
          <a:p>
            <a:endParaRPr lang="en-GB"/>
          </a:p>
        </p:txBody>
      </p:sp>
      <p:grpSp>
        <p:nvGrpSpPr>
          <p:cNvPr id="63" name="Graphic 16">
            <a:extLst>
              <a:ext uri="{FF2B5EF4-FFF2-40B4-BE49-F238E27FC236}">
                <a16:creationId xmlns:a16="http://schemas.microsoft.com/office/drawing/2014/main" id="{A882613D-3B2A-5FD4-A421-545FC7616FAE}"/>
              </a:ext>
            </a:extLst>
          </p:cNvPr>
          <p:cNvGrpSpPr/>
          <p:nvPr/>
        </p:nvGrpSpPr>
        <p:grpSpPr>
          <a:xfrm>
            <a:off x="8386479" y="4276324"/>
            <a:ext cx="2769289" cy="1850265"/>
            <a:chOff x="8386479" y="4276324"/>
            <a:chExt cx="2769289" cy="1850265"/>
          </a:xfrm>
        </p:grpSpPr>
        <p:sp>
          <p:nvSpPr>
            <p:cNvPr id="64" name="Freeform: Shape 63">
              <a:extLst>
                <a:ext uri="{FF2B5EF4-FFF2-40B4-BE49-F238E27FC236}">
                  <a16:creationId xmlns:a16="http://schemas.microsoft.com/office/drawing/2014/main" id="{91916ED7-4901-BF2B-8E10-92DE991B2915}"/>
                </a:ext>
              </a:extLst>
            </p:cNvPr>
            <p:cNvSpPr/>
            <p:nvPr/>
          </p:nvSpPr>
          <p:spPr>
            <a:xfrm>
              <a:off x="83864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5" name="Freeform: Shape 64">
              <a:extLst>
                <a:ext uri="{FF2B5EF4-FFF2-40B4-BE49-F238E27FC236}">
                  <a16:creationId xmlns:a16="http://schemas.microsoft.com/office/drawing/2014/main" id="{9B275C5C-2753-1374-D27D-FB1EAE795456}"/>
                </a:ext>
              </a:extLst>
            </p:cNvPr>
            <p:cNvSpPr/>
            <p:nvPr/>
          </p:nvSpPr>
          <p:spPr>
            <a:xfrm>
              <a:off x="85288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23B3B520-35B0-BD18-0F7A-4C509D130FF4}"/>
                </a:ext>
              </a:extLst>
            </p:cNvPr>
            <p:cNvSpPr/>
            <p:nvPr/>
          </p:nvSpPr>
          <p:spPr>
            <a:xfrm>
              <a:off x="86712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60F65F16-0179-1149-3EBE-4275529C5C5B}"/>
                </a:ext>
              </a:extLst>
            </p:cNvPr>
            <p:cNvSpPr/>
            <p:nvPr/>
          </p:nvSpPr>
          <p:spPr>
            <a:xfrm>
              <a:off x="88137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0A733628-BDAC-AD49-DCA8-BFE18697888B}"/>
                </a:ext>
              </a:extLst>
            </p:cNvPr>
            <p:cNvSpPr/>
            <p:nvPr/>
          </p:nvSpPr>
          <p:spPr>
            <a:xfrm>
              <a:off x="89561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69" name="Freeform: Shape 68">
              <a:extLst>
                <a:ext uri="{FF2B5EF4-FFF2-40B4-BE49-F238E27FC236}">
                  <a16:creationId xmlns:a16="http://schemas.microsoft.com/office/drawing/2014/main" id="{24410E01-A446-7011-291D-05286E58F961}"/>
                </a:ext>
              </a:extLst>
            </p:cNvPr>
            <p:cNvSpPr/>
            <p:nvPr/>
          </p:nvSpPr>
          <p:spPr>
            <a:xfrm>
              <a:off x="90985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0" name="Freeform: Shape 69">
              <a:extLst>
                <a:ext uri="{FF2B5EF4-FFF2-40B4-BE49-F238E27FC236}">
                  <a16:creationId xmlns:a16="http://schemas.microsoft.com/office/drawing/2014/main" id="{821A1B7A-FC5F-65BB-9DEE-25D057FB7D3D}"/>
                </a:ext>
              </a:extLst>
            </p:cNvPr>
            <p:cNvSpPr/>
            <p:nvPr/>
          </p:nvSpPr>
          <p:spPr>
            <a:xfrm>
              <a:off x="92409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1" name="Freeform: Shape 70">
              <a:extLst>
                <a:ext uri="{FF2B5EF4-FFF2-40B4-BE49-F238E27FC236}">
                  <a16:creationId xmlns:a16="http://schemas.microsoft.com/office/drawing/2014/main" id="{45E87800-1E0E-D992-06D7-58C9635BC19D}"/>
                </a:ext>
              </a:extLst>
            </p:cNvPr>
            <p:cNvSpPr/>
            <p:nvPr/>
          </p:nvSpPr>
          <p:spPr>
            <a:xfrm>
              <a:off x="93833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2" name="Freeform: Shape 71">
              <a:extLst>
                <a:ext uri="{FF2B5EF4-FFF2-40B4-BE49-F238E27FC236}">
                  <a16:creationId xmlns:a16="http://schemas.microsoft.com/office/drawing/2014/main" id="{07D73F58-10CA-6DDD-232A-C35FA75A019C}"/>
                </a:ext>
              </a:extLst>
            </p:cNvPr>
            <p:cNvSpPr/>
            <p:nvPr/>
          </p:nvSpPr>
          <p:spPr>
            <a:xfrm>
              <a:off x="95257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26F18889-F2D9-C173-5A86-873BD312F167}"/>
                </a:ext>
              </a:extLst>
            </p:cNvPr>
            <p:cNvSpPr/>
            <p:nvPr/>
          </p:nvSpPr>
          <p:spPr>
            <a:xfrm>
              <a:off x="96681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37217614-D49C-8C30-5C41-AF696CC776A0}"/>
                </a:ext>
              </a:extLst>
            </p:cNvPr>
            <p:cNvSpPr/>
            <p:nvPr/>
          </p:nvSpPr>
          <p:spPr>
            <a:xfrm>
              <a:off x="98105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124635B-AA07-06C5-B402-CEDC6E7D70DF}"/>
                </a:ext>
              </a:extLst>
            </p:cNvPr>
            <p:cNvSpPr/>
            <p:nvPr/>
          </p:nvSpPr>
          <p:spPr>
            <a:xfrm>
              <a:off x="99529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6" name="Freeform: Shape 75">
              <a:extLst>
                <a:ext uri="{FF2B5EF4-FFF2-40B4-BE49-F238E27FC236}">
                  <a16:creationId xmlns:a16="http://schemas.microsoft.com/office/drawing/2014/main" id="{5080E130-7DAA-E83A-DE61-C992BA2982AA}"/>
                </a:ext>
              </a:extLst>
            </p:cNvPr>
            <p:cNvSpPr/>
            <p:nvPr/>
          </p:nvSpPr>
          <p:spPr>
            <a:xfrm>
              <a:off x="100953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7" name="Freeform: Shape 76">
              <a:extLst>
                <a:ext uri="{FF2B5EF4-FFF2-40B4-BE49-F238E27FC236}">
                  <a16:creationId xmlns:a16="http://schemas.microsoft.com/office/drawing/2014/main" id="{6000A27F-074F-6359-C51D-17EFE3DEFEE7}"/>
                </a:ext>
              </a:extLst>
            </p:cNvPr>
            <p:cNvSpPr/>
            <p:nvPr/>
          </p:nvSpPr>
          <p:spPr>
            <a:xfrm>
              <a:off x="102378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DFB0F326-E5FF-3571-0E66-D961E7C3F33B}"/>
                </a:ext>
              </a:extLst>
            </p:cNvPr>
            <p:cNvSpPr/>
            <p:nvPr/>
          </p:nvSpPr>
          <p:spPr>
            <a:xfrm>
              <a:off x="103802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FD1CADB9-2628-B7D8-55A1-20AC81F539E4}"/>
                </a:ext>
              </a:extLst>
            </p:cNvPr>
            <p:cNvSpPr/>
            <p:nvPr/>
          </p:nvSpPr>
          <p:spPr>
            <a:xfrm>
              <a:off x="105226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5B252FE3-A8BF-1EEF-37C1-CCA19929887A}"/>
                </a:ext>
              </a:extLst>
            </p:cNvPr>
            <p:cNvSpPr/>
            <p:nvPr/>
          </p:nvSpPr>
          <p:spPr>
            <a:xfrm>
              <a:off x="106650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1" name="Freeform: Shape 80">
              <a:extLst>
                <a:ext uri="{FF2B5EF4-FFF2-40B4-BE49-F238E27FC236}">
                  <a16:creationId xmlns:a16="http://schemas.microsoft.com/office/drawing/2014/main" id="{8075A12C-6E14-C1C8-6236-A4147006E57D}"/>
                </a:ext>
              </a:extLst>
            </p:cNvPr>
            <p:cNvSpPr/>
            <p:nvPr/>
          </p:nvSpPr>
          <p:spPr>
            <a:xfrm>
              <a:off x="108074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787C2D0E-9840-7A25-33C1-14063F10F002}"/>
                </a:ext>
              </a:extLst>
            </p:cNvPr>
            <p:cNvSpPr/>
            <p:nvPr/>
          </p:nvSpPr>
          <p:spPr>
            <a:xfrm>
              <a:off x="109498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83" name="Freeform: Shape 82">
              <a:extLst>
                <a:ext uri="{FF2B5EF4-FFF2-40B4-BE49-F238E27FC236}">
                  <a16:creationId xmlns:a16="http://schemas.microsoft.com/office/drawing/2014/main" id="{17F83EC2-15E5-5C94-0B56-F6FFBAC539C5}"/>
                </a:ext>
              </a:extLst>
            </p:cNvPr>
            <p:cNvSpPr/>
            <p:nvPr/>
          </p:nvSpPr>
          <p:spPr>
            <a:xfrm>
              <a:off x="110922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84" name="Freeform: Shape 83">
            <a:extLst>
              <a:ext uri="{FF2B5EF4-FFF2-40B4-BE49-F238E27FC236}">
                <a16:creationId xmlns:a16="http://schemas.microsoft.com/office/drawing/2014/main" id="{D51E429D-4C85-4336-8A17-12D39AA95DEC}"/>
              </a:ext>
            </a:extLst>
          </p:cNvPr>
          <p:cNvSpPr/>
          <p:nvPr/>
        </p:nvSpPr>
        <p:spPr>
          <a:xfrm>
            <a:off x="8418229" y="4307980"/>
            <a:ext cx="2705789" cy="1786952"/>
          </a:xfrm>
          <a:custGeom>
            <a:avLst/>
            <a:gdLst>
              <a:gd name="connsiteX0" fmla="*/ 0 w 2705789"/>
              <a:gd name="connsiteY0" fmla="*/ 1786953 h 1786952"/>
              <a:gd name="connsiteX1" fmla="*/ 142410 w 2705789"/>
              <a:gd name="connsiteY1" fmla="*/ 1291501 h 1786952"/>
              <a:gd name="connsiteX2" fmla="*/ 284820 w 2705789"/>
              <a:gd name="connsiteY2" fmla="*/ 1278016 h 1786952"/>
              <a:gd name="connsiteX3" fmla="*/ 427231 w 2705789"/>
              <a:gd name="connsiteY3" fmla="*/ 1031826 h 1786952"/>
              <a:gd name="connsiteX4" fmla="*/ 569641 w 2705789"/>
              <a:gd name="connsiteY4" fmla="*/ 870618 h 1786952"/>
              <a:gd name="connsiteX5" fmla="*/ 712051 w 2705789"/>
              <a:gd name="connsiteY5" fmla="*/ 841967 h 1786952"/>
              <a:gd name="connsiteX6" fmla="*/ 854461 w 2705789"/>
              <a:gd name="connsiteY6" fmla="*/ 861661 h 1786952"/>
              <a:gd name="connsiteX7" fmla="*/ 996871 w 2705789"/>
              <a:gd name="connsiteY7" fmla="*/ 674277 h 1786952"/>
              <a:gd name="connsiteX8" fmla="*/ 1139283 w 2705789"/>
              <a:gd name="connsiteY8" fmla="*/ 747565 h 1786952"/>
              <a:gd name="connsiteX9" fmla="*/ 1281688 w 2705789"/>
              <a:gd name="connsiteY9" fmla="*/ 1041098 h 1786952"/>
              <a:gd name="connsiteX10" fmla="*/ 1424106 w 2705789"/>
              <a:gd name="connsiteY10" fmla="*/ 705413 h 1786952"/>
              <a:gd name="connsiteX11" fmla="*/ 1566511 w 2705789"/>
              <a:gd name="connsiteY11" fmla="*/ 908782 h 1786952"/>
              <a:gd name="connsiteX12" fmla="*/ 1708916 w 2705789"/>
              <a:gd name="connsiteY12" fmla="*/ 1120936 h 1786952"/>
              <a:gd name="connsiteX13" fmla="*/ 1851334 w 2705789"/>
              <a:gd name="connsiteY13" fmla="*/ 967793 h 1786952"/>
              <a:gd name="connsiteX14" fmla="*/ 1993739 w 2705789"/>
              <a:gd name="connsiteY14" fmla="*/ 1059063 h 1786952"/>
              <a:gd name="connsiteX15" fmla="*/ 2136157 w 2705789"/>
              <a:gd name="connsiteY15" fmla="*/ 927057 h 1786952"/>
              <a:gd name="connsiteX16" fmla="*/ 2278562 w 2705789"/>
              <a:gd name="connsiteY16" fmla="*/ 701654 h 1786952"/>
              <a:gd name="connsiteX17" fmla="*/ 2420967 w 2705789"/>
              <a:gd name="connsiteY17" fmla="*/ 711683 h 1786952"/>
              <a:gd name="connsiteX18" fmla="*/ 2563385 w 2705789"/>
              <a:gd name="connsiteY18" fmla="*/ 315654 h 1786952"/>
              <a:gd name="connsiteX19" fmla="*/ 2705790 w 2705789"/>
              <a:gd name="connsiteY19" fmla="*/ 0 h 178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05789" h="1786952">
                <a:moveTo>
                  <a:pt x="0" y="1786953"/>
                </a:moveTo>
                <a:lnTo>
                  <a:pt x="142410" y="1291501"/>
                </a:lnTo>
                <a:lnTo>
                  <a:pt x="284820" y="1278016"/>
                </a:lnTo>
                <a:lnTo>
                  <a:pt x="427231" y="1031826"/>
                </a:lnTo>
                <a:lnTo>
                  <a:pt x="569641" y="870618"/>
                </a:lnTo>
                <a:lnTo>
                  <a:pt x="712051" y="841967"/>
                </a:lnTo>
                <a:lnTo>
                  <a:pt x="854461" y="861661"/>
                </a:lnTo>
                <a:lnTo>
                  <a:pt x="996871" y="674277"/>
                </a:lnTo>
                <a:lnTo>
                  <a:pt x="1139283" y="747565"/>
                </a:lnTo>
                <a:lnTo>
                  <a:pt x="1281688" y="1041098"/>
                </a:lnTo>
                <a:lnTo>
                  <a:pt x="1424106" y="705413"/>
                </a:lnTo>
                <a:lnTo>
                  <a:pt x="1566511" y="908782"/>
                </a:lnTo>
                <a:lnTo>
                  <a:pt x="1708916" y="1120936"/>
                </a:lnTo>
                <a:lnTo>
                  <a:pt x="1851334" y="967793"/>
                </a:lnTo>
                <a:lnTo>
                  <a:pt x="1993739" y="1059063"/>
                </a:lnTo>
                <a:lnTo>
                  <a:pt x="2136157" y="927057"/>
                </a:lnTo>
                <a:lnTo>
                  <a:pt x="2278562" y="701654"/>
                </a:lnTo>
                <a:lnTo>
                  <a:pt x="2420967" y="711683"/>
                </a:lnTo>
                <a:lnTo>
                  <a:pt x="2563385" y="315654"/>
                </a:lnTo>
                <a:lnTo>
                  <a:pt x="2705790" y="0"/>
                </a:lnTo>
              </a:path>
            </a:pathLst>
          </a:custGeom>
          <a:noFill/>
          <a:ln w="19050" cap="sq">
            <a:solidFill>
              <a:srgbClr val="00D5A3"/>
            </a:solidFill>
            <a:prstDash val="solid"/>
            <a:round/>
          </a:ln>
        </p:spPr>
        <p:txBody>
          <a:bodyPr rtlCol="0" anchor="ctr"/>
          <a:lstStyle/>
          <a:p>
            <a:endParaRPr lang="en-GB"/>
          </a:p>
        </p:txBody>
      </p:sp>
      <p:grpSp>
        <p:nvGrpSpPr>
          <p:cNvPr id="38" name="Graphic 17">
            <a:extLst>
              <a:ext uri="{FF2B5EF4-FFF2-40B4-BE49-F238E27FC236}">
                <a16:creationId xmlns:a16="http://schemas.microsoft.com/office/drawing/2014/main" id="{252E976C-690E-6E64-B67E-F3BDF60AB919}"/>
              </a:ext>
            </a:extLst>
          </p:cNvPr>
          <p:cNvGrpSpPr/>
          <p:nvPr/>
        </p:nvGrpSpPr>
        <p:grpSpPr>
          <a:xfrm>
            <a:off x="1033179" y="4276324"/>
            <a:ext cx="2769289" cy="1850265"/>
            <a:chOff x="1033179" y="4276324"/>
            <a:chExt cx="2769289" cy="1850265"/>
          </a:xfrm>
        </p:grpSpPr>
        <p:sp>
          <p:nvSpPr>
            <p:cNvPr id="39" name="Freeform: Shape 38">
              <a:extLst>
                <a:ext uri="{FF2B5EF4-FFF2-40B4-BE49-F238E27FC236}">
                  <a16:creationId xmlns:a16="http://schemas.microsoft.com/office/drawing/2014/main" id="{CBCF998B-AB27-5777-FB74-72209E845F8B}"/>
                </a:ext>
              </a:extLst>
            </p:cNvPr>
            <p:cNvSpPr/>
            <p:nvPr/>
          </p:nvSpPr>
          <p:spPr>
            <a:xfrm>
              <a:off x="1033179" y="6063276"/>
              <a:ext cx="63500" cy="63313"/>
            </a:xfrm>
            <a:custGeom>
              <a:avLst/>
              <a:gdLst>
                <a:gd name="connsiteX0" fmla="*/ 31768 w 63500"/>
                <a:gd name="connsiteY0" fmla="*/ 63469 h 63313"/>
                <a:gd name="connsiteX1" fmla="*/ 54219 w 63500"/>
                <a:gd name="connsiteY1" fmla="*/ 54197 h 63313"/>
                <a:gd name="connsiteX2" fmla="*/ 63518 w 63500"/>
                <a:gd name="connsiteY2" fmla="*/ 31812 h 63313"/>
                <a:gd name="connsiteX3" fmla="*/ 54219 w 63500"/>
                <a:gd name="connsiteY3" fmla="*/ 9427 h 63313"/>
                <a:gd name="connsiteX4" fmla="*/ 31768 w 63500"/>
                <a:gd name="connsiteY4" fmla="*/ 155 h 63313"/>
                <a:gd name="connsiteX5" fmla="*/ 9317 w 63500"/>
                <a:gd name="connsiteY5" fmla="*/ 9427 h 63313"/>
                <a:gd name="connsiteX6" fmla="*/ 18 w 63500"/>
                <a:gd name="connsiteY6" fmla="*/ 31812 h 63313"/>
                <a:gd name="connsiteX7" fmla="*/ 9317 w 63500"/>
                <a:gd name="connsiteY7" fmla="*/ 54197 h 63313"/>
                <a:gd name="connsiteX8" fmla="*/ 31768 w 63500"/>
                <a:gd name="connsiteY8" fmla="*/ 6346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68" y="63469"/>
                  </a:moveTo>
                  <a:cubicBezTo>
                    <a:pt x="40188" y="63469"/>
                    <a:pt x="48265" y="60133"/>
                    <a:pt x="54219" y="54197"/>
                  </a:cubicBezTo>
                  <a:cubicBezTo>
                    <a:pt x="60172" y="48260"/>
                    <a:pt x="63518" y="40207"/>
                    <a:pt x="63518" y="31812"/>
                  </a:cubicBezTo>
                  <a:cubicBezTo>
                    <a:pt x="63518" y="23417"/>
                    <a:pt x="60172" y="15364"/>
                    <a:pt x="54219" y="9427"/>
                  </a:cubicBezTo>
                  <a:cubicBezTo>
                    <a:pt x="48265" y="3491"/>
                    <a:pt x="40188" y="155"/>
                    <a:pt x="31768" y="155"/>
                  </a:cubicBezTo>
                  <a:cubicBezTo>
                    <a:pt x="23348" y="155"/>
                    <a:pt x="15271" y="3491"/>
                    <a:pt x="9317" y="9427"/>
                  </a:cubicBezTo>
                  <a:cubicBezTo>
                    <a:pt x="3363" y="15364"/>
                    <a:pt x="18" y="23417"/>
                    <a:pt x="18" y="31812"/>
                  </a:cubicBezTo>
                  <a:cubicBezTo>
                    <a:pt x="18" y="40207"/>
                    <a:pt x="3363" y="48260"/>
                    <a:pt x="9317" y="54197"/>
                  </a:cubicBezTo>
                  <a:cubicBezTo>
                    <a:pt x="15271" y="60133"/>
                    <a:pt x="23348" y="63469"/>
                    <a:pt x="31768" y="6346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972D0020-1CDF-B28C-0F05-7355788E1F79}"/>
                </a:ext>
              </a:extLst>
            </p:cNvPr>
            <p:cNvSpPr/>
            <p:nvPr/>
          </p:nvSpPr>
          <p:spPr>
            <a:xfrm>
              <a:off x="1175589" y="5567825"/>
              <a:ext cx="63500" cy="63313"/>
            </a:xfrm>
            <a:custGeom>
              <a:avLst/>
              <a:gdLst>
                <a:gd name="connsiteX0" fmla="*/ 31779 w 63500"/>
                <a:gd name="connsiteY0" fmla="*/ 63429 h 63313"/>
                <a:gd name="connsiteX1" fmla="*/ 54230 w 63500"/>
                <a:gd name="connsiteY1" fmla="*/ 54158 h 63313"/>
                <a:gd name="connsiteX2" fmla="*/ 63529 w 63500"/>
                <a:gd name="connsiteY2" fmla="*/ 31773 h 63313"/>
                <a:gd name="connsiteX3" fmla="*/ 54230 w 63500"/>
                <a:gd name="connsiteY3" fmla="*/ 9388 h 63313"/>
                <a:gd name="connsiteX4" fmla="*/ 31779 w 63500"/>
                <a:gd name="connsiteY4" fmla="*/ 116 h 63313"/>
                <a:gd name="connsiteX5" fmla="*/ 9328 w 63500"/>
                <a:gd name="connsiteY5" fmla="*/ 9388 h 63313"/>
                <a:gd name="connsiteX6" fmla="*/ 29 w 63500"/>
                <a:gd name="connsiteY6" fmla="*/ 31773 h 63313"/>
                <a:gd name="connsiteX7" fmla="*/ 9328 w 63500"/>
                <a:gd name="connsiteY7" fmla="*/ 54158 h 63313"/>
                <a:gd name="connsiteX8" fmla="*/ 31779 w 63500"/>
                <a:gd name="connsiteY8" fmla="*/ 6342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79" y="63429"/>
                  </a:moveTo>
                  <a:cubicBezTo>
                    <a:pt x="40199" y="63429"/>
                    <a:pt x="48276" y="60094"/>
                    <a:pt x="54230" y="54158"/>
                  </a:cubicBezTo>
                  <a:cubicBezTo>
                    <a:pt x="60184" y="48221"/>
                    <a:pt x="63529" y="40168"/>
                    <a:pt x="63529" y="31773"/>
                  </a:cubicBezTo>
                  <a:cubicBezTo>
                    <a:pt x="63529" y="23377"/>
                    <a:pt x="60184" y="15325"/>
                    <a:pt x="54230" y="9388"/>
                  </a:cubicBezTo>
                  <a:cubicBezTo>
                    <a:pt x="48276" y="3452"/>
                    <a:pt x="40199" y="116"/>
                    <a:pt x="31779" y="116"/>
                  </a:cubicBezTo>
                  <a:cubicBezTo>
                    <a:pt x="23359" y="116"/>
                    <a:pt x="15282" y="3452"/>
                    <a:pt x="9328" y="9388"/>
                  </a:cubicBezTo>
                  <a:cubicBezTo>
                    <a:pt x="3375" y="15325"/>
                    <a:pt x="29" y="23377"/>
                    <a:pt x="29" y="31773"/>
                  </a:cubicBezTo>
                  <a:cubicBezTo>
                    <a:pt x="29" y="40168"/>
                    <a:pt x="3375" y="48221"/>
                    <a:pt x="9328" y="54158"/>
                  </a:cubicBezTo>
                  <a:cubicBezTo>
                    <a:pt x="15282" y="60094"/>
                    <a:pt x="23359" y="63429"/>
                    <a:pt x="31779" y="6342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1" name="Freeform: Shape 40">
              <a:extLst>
                <a:ext uri="{FF2B5EF4-FFF2-40B4-BE49-F238E27FC236}">
                  <a16:creationId xmlns:a16="http://schemas.microsoft.com/office/drawing/2014/main" id="{C050CF37-5EDD-6337-86F8-47D445C04DDB}"/>
                </a:ext>
              </a:extLst>
            </p:cNvPr>
            <p:cNvSpPr/>
            <p:nvPr/>
          </p:nvSpPr>
          <p:spPr>
            <a:xfrm>
              <a:off x="1317999" y="5554339"/>
              <a:ext cx="63500" cy="63313"/>
            </a:xfrm>
            <a:custGeom>
              <a:avLst/>
              <a:gdLst>
                <a:gd name="connsiteX0" fmla="*/ 31790 w 63500"/>
                <a:gd name="connsiteY0" fmla="*/ 63428 h 63313"/>
                <a:gd name="connsiteX1" fmla="*/ 54241 w 63500"/>
                <a:gd name="connsiteY1" fmla="*/ 54156 h 63313"/>
                <a:gd name="connsiteX2" fmla="*/ 63540 w 63500"/>
                <a:gd name="connsiteY2" fmla="*/ 31772 h 63313"/>
                <a:gd name="connsiteX3" fmla="*/ 54241 w 63500"/>
                <a:gd name="connsiteY3" fmla="*/ 9387 h 63313"/>
                <a:gd name="connsiteX4" fmla="*/ 31790 w 63500"/>
                <a:gd name="connsiteY4" fmla="*/ 115 h 63313"/>
                <a:gd name="connsiteX5" fmla="*/ 9340 w 63500"/>
                <a:gd name="connsiteY5" fmla="*/ 9387 h 63313"/>
                <a:gd name="connsiteX6" fmla="*/ 40 w 63500"/>
                <a:gd name="connsiteY6" fmla="*/ 31772 h 63313"/>
                <a:gd name="connsiteX7" fmla="*/ 9340 w 63500"/>
                <a:gd name="connsiteY7" fmla="*/ 54156 h 63313"/>
                <a:gd name="connsiteX8" fmla="*/ 31790 w 63500"/>
                <a:gd name="connsiteY8" fmla="*/ 63428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790" y="63428"/>
                  </a:moveTo>
                  <a:cubicBezTo>
                    <a:pt x="40210" y="63428"/>
                    <a:pt x="48287" y="60093"/>
                    <a:pt x="54241" y="54156"/>
                  </a:cubicBezTo>
                  <a:cubicBezTo>
                    <a:pt x="60195" y="48220"/>
                    <a:pt x="63540" y="40167"/>
                    <a:pt x="63540" y="31772"/>
                  </a:cubicBezTo>
                  <a:cubicBezTo>
                    <a:pt x="63540" y="23376"/>
                    <a:pt x="60195" y="15324"/>
                    <a:pt x="54241" y="9387"/>
                  </a:cubicBezTo>
                  <a:cubicBezTo>
                    <a:pt x="48287" y="3451"/>
                    <a:pt x="40210" y="115"/>
                    <a:pt x="31790" y="115"/>
                  </a:cubicBezTo>
                  <a:cubicBezTo>
                    <a:pt x="23370" y="115"/>
                    <a:pt x="15294" y="3451"/>
                    <a:pt x="9340" y="9387"/>
                  </a:cubicBezTo>
                  <a:cubicBezTo>
                    <a:pt x="3386" y="15324"/>
                    <a:pt x="40" y="23376"/>
                    <a:pt x="40" y="31772"/>
                  </a:cubicBezTo>
                  <a:cubicBezTo>
                    <a:pt x="40" y="40167"/>
                    <a:pt x="3386" y="48220"/>
                    <a:pt x="9340" y="54156"/>
                  </a:cubicBezTo>
                  <a:cubicBezTo>
                    <a:pt x="15294" y="60093"/>
                    <a:pt x="23370" y="63428"/>
                    <a:pt x="31790" y="63428"/>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2" name="Freeform: Shape 41">
              <a:extLst>
                <a:ext uri="{FF2B5EF4-FFF2-40B4-BE49-F238E27FC236}">
                  <a16:creationId xmlns:a16="http://schemas.microsoft.com/office/drawing/2014/main" id="{87E0951D-FB23-89AE-1A52-625439D926B2}"/>
                </a:ext>
              </a:extLst>
            </p:cNvPr>
            <p:cNvSpPr/>
            <p:nvPr/>
          </p:nvSpPr>
          <p:spPr>
            <a:xfrm>
              <a:off x="1460409" y="5308150"/>
              <a:ext cx="63500" cy="63313"/>
            </a:xfrm>
            <a:custGeom>
              <a:avLst/>
              <a:gdLst>
                <a:gd name="connsiteX0" fmla="*/ 31801 w 63500"/>
                <a:gd name="connsiteY0" fmla="*/ 63409 h 63313"/>
                <a:gd name="connsiteX1" fmla="*/ 54252 w 63500"/>
                <a:gd name="connsiteY1" fmla="*/ 54137 h 63313"/>
                <a:gd name="connsiteX2" fmla="*/ 63551 w 63500"/>
                <a:gd name="connsiteY2" fmla="*/ 31752 h 63313"/>
                <a:gd name="connsiteX3" fmla="*/ 54252 w 63500"/>
                <a:gd name="connsiteY3" fmla="*/ 9368 h 63313"/>
                <a:gd name="connsiteX4" fmla="*/ 31801 w 63500"/>
                <a:gd name="connsiteY4" fmla="*/ 96 h 63313"/>
                <a:gd name="connsiteX5" fmla="*/ 9351 w 63500"/>
                <a:gd name="connsiteY5" fmla="*/ 9368 h 63313"/>
                <a:gd name="connsiteX6" fmla="*/ 51 w 63500"/>
                <a:gd name="connsiteY6" fmla="*/ 31752 h 63313"/>
                <a:gd name="connsiteX7" fmla="*/ 9351 w 63500"/>
                <a:gd name="connsiteY7" fmla="*/ 54137 h 63313"/>
                <a:gd name="connsiteX8" fmla="*/ 31801 w 63500"/>
                <a:gd name="connsiteY8" fmla="*/ 6340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01" y="63409"/>
                  </a:moveTo>
                  <a:cubicBezTo>
                    <a:pt x="40222" y="63409"/>
                    <a:pt x="48298" y="60073"/>
                    <a:pt x="54252" y="54137"/>
                  </a:cubicBezTo>
                  <a:cubicBezTo>
                    <a:pt x="60206" y="48201"/>
                    <a:pt x="63551" y="40148"/>
                    <a:pt x="63551" y="31752"/>
                  </a:cubicBezTo>
                  <a:cubicBezTo>
                    <a:pt x="63551" y="23357"/>
                    <a:pt x="60206" y="15304"/>
                    <a:pt x="54252" y="9368"/>
                  </a:cubicBezTo>
                  <a:cubicBezTo>
                    <a:pt x="48298" y="3431"/>
                    <a:pt x="40222" y="96"/>
                    <a:pt x="31801" y="96"/>
                  </a:cubicBezTo>
                  <a:cubicBezTo>
                    <a:pt x="23381" y="96"/>
                    <a:pt x="15305" y="3431"/>
                    <a:pt x="9351" y="9368"/>
                  </a:cubicBezTo>
                  <a:cubicBezTo>
                    <a:pt x="3397" y="15304"/>
                    <a:pt x="51" y="23357"/>
                    <a:pt x="51" y="31752"/>
                  </a:cubicBezTo>
                  <a:cubicBezTo>
                    <a:pt x="51" y="40148"/>
                    <a:pt x="3397" y="48201"/>
                    <a:pt x="9351" y="54137"/>
                  </a:cubicBezTo>
                  <a:cubicBezTo>
                    <a:pt x="15305" y="60073"/>
                    <a:pt x="23381" y="63409"/>
                    <a:pt x="31801" y="6340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3" name="Freeform: Shape 42">
              <a:extLst>
                <a:ext uri="{FF2B5EF4-FFF2-40B4-BE49-F238E27FC236}">
                  <a16:creationId xmlns:a16="http://schemas.microsoft.com/office/drawing/2014/main" id="{3A87FDC6-883C-4C44-1735-9C03CC9782A4}"/>
                </a:ext>
              </a:extLst>
            </p:cNvPr>
            <p:cNvSpPr/>
            <p:nvPr/>
          </p:nvSpPr>
          <p:spPr>
            <a:xfrm>
              <a:off x="1602820" y="5146941"/>
              <a:ext cx="63500" cy="63313"/>
            </a:xfrm>
            <a:custGeom>
              <a:avLst/>
              <a:gdLst>
                <a:gd name="connsiteX0" fmla="*/ 31813 w 63500"/>
                <a:gd name="connsiteY0" fmla="*/ 63396 h 63313"/>
                <a:gd name="connsiteX1" fmla="*/ 54263 w 63500"/>
                <a:gd name="connsiteY1" fmla="*/ 54124 h 63313"/>
                <a:gd name="connsiteX2" fmla="*/ 63563 w 63500"/>
                <a:gd name="connsiteY2" fmla="*/ 31740 h 63313"/>
                <a:gd name="connsiteX3" fmla="*/ 54263 w 63500"/>
                <a:gd name="connsiteY3" fmla="*/ 9355 h 63313"/>
                <a:gd name="connsiteX4" fmla="*/ 31813 w 63500"/>
                <a:gd name="connsiteY4" fmla="*/ 83 h 63313"/>
                <a:gd name="connsiteX5" fmla="*/ 9362 w 63500"/>
                <a:gd name="connsiteY5" fmla="*/ 9355 h 63313"/>
                <a:gd name="connsiteX6" fmla="*/ 63 w 63500"/>
                <a:gd name="connsiteY6" fmla="*/ 31740 h 63313"/>
                <a:gd name="connsiteX7" fmla="*/ 9362 w 63500"/>
                <a:gd name="connsiteY7" fmla="*/ 54124 h 63313"/>
                <a:gd name="connsiteX8" fmla="*/ 31813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13" y="63396"/>
                  </a:moveTo>
                  <a:cubicBezTo>
                    <a:pt x="40233" y="63396"/>
                    <a:pt x="48309" y="60061"/>
                    <a:pt x="54263" y="54124"/>
                  </a:cubicBezTo>
                  <a:cubicBezTo>
                    <a:pt x="60217" y="48188"/>
                    <a:pt x="63563" y="40135"/>
                    <a:pt x="63563" y="31740"/>
                  </a:cubicBezTo>
                  <a:cubicBezTo>
                    <a:pt x="63563" y="23344"/>
                    <a:pt x="60217" y="15291"/>
                    <a:pt x="54263" y="9355"/>
                  </a:cubicBezTo>
                  <a:cubicBezTo>
                    <a:pt x="48309" y="3419"/>
                    <a:pt x="40233" y="83"/>
                    <a:pt x="31813" y="83"/>
                  </a:cubicBezTo>
                  <a:cubicBezTo>
                    <a:pt x="23393" y="83"/>
                    <a:pt x="15316" y="3419"/>
                    <a:pt x="9362" y="9355"/>
                  </a:cubicBezTo>
                  <a:cubicBezTo>
                    <a:pt x="3408" y="15291"/>
                    <a:pt x="63" y="23344"/>
                    <a:pt x="63" y="31740"/>
                  </a:cubicBezTo>
                  <a:cubicBezTo>
                    <a:pt x="63" y="40135"/>
                    <a:pt x="3408" y="48188"/>
                    <a:pt x="9362" y="54124"/>
                  </a:cubicBezTo>
                  <a:cubicBezTo>
                    <a:pt x="15316" y="60061"/>
                    <a:pt x="23393" y="63396"/>
                    <a:pt x="31813"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4" name="Freeform: Shape 43">
              <a:extLst>
                <a:ext uri="{FF2B5EF4-FFF2-40B4-BE49-F238E27FC236}">
                  <a16:creationId xmlns:a16="http://schemas.microsoft.com/office/drawing/2014/main" id="{D3E0DA50-F028-AB8E-18D4-6964EFFBE7DE}"/>
                </a:ext>
              </a:extLst>
            </p:cNvPr>
            <p:cNvSpPr/>
            <p:nvPr/>
          </p:nvSpPr>
          <p:spPr>
            <a:xfrm>
              <a:off x="1745230" y="5118291"/>
              <a:ext cx="63500" cy="63313"/>
            </a:xfrm>
            <a:custGeom>
              <a:avLst/>
              <a:gdLst>
                <a:gd name="connsiteX0" fmla="*/ 31824 w 63500"/>
                <a:gd name="connsiteY0" fmla="*/ 63394 h 63313"/>
                <a:gd name="connsiteX1" fmla="*/ 54275 w 63500"/>
                <a:gd name="connsiteY1" fmla="*/ 54122 h 63313"/>
                <a:gd name="connsiteX2" fmla="*/ 63574 w 63500"/>
                <a:gd name="connsiteY2" fmla="*/ 31737 h 63313"/>
                <a:gd name="connsiteX3" fmla="*/ 54275 w 63500"/>
                <a:gd name="connsiteY3" fmla="*/ 9353 h 63313"/>
                <a:gd name="connsiteX4" fmla="*/ 31824 w 63500"/>
                <a:gd name="connsiteY4" fmla="*/ 81 h 63313"/>
                <a:gd name="connsiteX5" fmla="*/ 9373 w 63500"/>
                <a:gd name="connsiteY5" fmla="*/ 9353 h 63313"/>
                <a:gd name="connsiteX6" fmla="*/ 74 w 63500"/>
                <a:gd name="connsiteY6" fmla="*/ 31737 h 63313"/>
                <a:gd name="connsiteX7" fmla="*/ 9373 w 63500"/>
                <a:gd name="connsiteY7" fmla="*/ 54122 h 63313"/>
                <a:gd name="connsiteX8" fmla="*/ 31824 w 63500"/>
                <a:gd name="connsiteY8" fmla="*/ 6339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24" y="63394"/>
                  </a:moveTo>
                  <a:cubicBezTo>
                    <a:pt x="40244" y="63394"/>
                    <a:pt x="48321" y="60058"/>
                    <a:pt x="54275" y="54122"/>
                  </a:cubicBezTo>
                  <a:cubicBezTo>
                    <a:pt x="60228" y="48186"/>
                    <a:pt x="63574" y="40133"/>
                    <a:pt x="63574" y="31737"/>
                  </a:cubicBezTo>
                  <a:cubicBezTo>
                    <a:pt x="63574" y="23342"/>
                    <a:pt x="60228" y="15289"/>
                    <a:pt x="54275" y="9353"/>
                  </a:cubicBezTo>
                  <a:cubicBezTo>
                    <a:pt x="48321" y="3416"/>
                    <a:pt x="40244" y="81"/>
                    <a:pt x="31824" y="81"/>
                  </a:cubicBezTo>
                  <a:cubicBezTo>
                    <a:pt x="23404" y="81"/>
                    <a:pt x="15327" y="3416"/>
                    <a:pt x="9373" y="9353"/>
                  </a:cubicBezTo>
                  <a:cubicBezTo>
                    <a:pt x="3419" y="15289"/>
                    <a:pt x="74" y="23342"/>
                    <a:pt x="74" y="31737"/>
                  </a:cubicBezTo>
                  <a:cubicBezTo>
                    <a:pt x="74" y="40133"/>
                    <a:pt x="3419" y="48186"/>
                    <a:pt x="9373" y="54122"/>
                  </a:cubicBezTo>
                  <a:cubicBezTo>
                    <a:pt x="15327" y="60058"/>
                    <a:pt x="23404" y="63394"/>
                    <a:pt x="31824" y="6339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976403B-1110-1C0E-20E8-FDB7D7972B33}"/>
                </a:ext>
              </a:extLst>
            </p:cNvPr>
            <p:cNvSpPr/>
            <p:nvPr/>
          </p:nvSpPr>
          <p:spPr>
            <a:xfrm>
              <a:off x="1887640" y="5137985"/>
              <a:ext cx="63500" cy="63313"/>
            </a:xfrm>
            <a:custGeom>
              <a:avLst/>
              <a:gdLst>
                <a:gd name="connsiteX0" fmla="*/ 31835 w 63500"/>
                <a:gd name="connsiteY0" fmla="*/ 63396 h 63313"/>
                <a:gd name="connsiteX1" fmla="*/ 54286 w 63500"/>
                <a:gd name="connsiteY1" fmla="*/ 54124 h 63313"/>
                <a:gd name="connsiteX2" fmla="*/ 63585 w 63500"/>
                <a:gd name="connsiteY2" fmla="*/ 31739 h 63313"/>
                <a:gd name="connsiteX3" fmla="*/ 54286 w 63500"/>
                <a:gd name="connsiteY3" fmla="*/ 9354 h 63313"/>
                <a:gd name="connsiteX4" fmla="*/ 31835 w 63500"/>
                <a:gd name="connsiteY4" fmla="*/ 82 h 63313"/>
                <a:gd name="connsiteX5" fmla="*/ 9384 w 63500"/>
                <a:gd name="connsiteY5" fmla="*/ 9354 h 63313"/>
                <a:gd name="connsiteX6" fmla="*/ 85 w 63500"/>
                <a:gd name="connsiteY6" fmla="*/ 31739 h 63313"/>
                <a:gd name="connsiteX7" fmla="*/ 9384 w 63500"/>
                <a:gd name="connsiteY7" fmla="*/ 54124 h 63313"/>
                <a:gd name="connsiteX8" fmla="*/ 31835 w 63500"/>
                <a:gd name="connsiteY8" fmla="*/ 6339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35" y="63396"/>
                  </a:moveTo>
                  <a:cubicBezTo>
                    <a:pt x="40255" y="63396"/>
                    <a:pt x="48332" y="60060"/>
                    <a:pt x="54286" y="54124"/>
                  </a:cubicBezTo>
                  <a:cubicBezTo>
                    <a:pt x="60240" y="48187"/>
                    <a:pt x="63585" y="40134"/>
                    <a:pt x="63585" y="31739"/>
                  </a:cubicBezTo>
                  <a:cubicBezTo>
                    <a:pt x="63585" y="23343"/>
                    <a:pt x="60240" y="15291"/>
                    <a:pt x="54286" y="9354"/>
                  </a:cubicBezTo>
                  <a:cubicBezTo>
                    <a:pt x="48332" y="3418"/>
                    <a:pt x="40255" y="82"/>
                    <a:pt x="31835" y="82"/>
                  </a:cubicBezTo>
                  <a:cubicBezTo>
                    <a:pt x="23415" y="82"/>
                    <a:pt x="15338" y="3418"/>
                    <a:pt x="9384" y="9354"/>
                  </a:cubicBezTo>
                  <a:cubicBezTo>
                    <a:pt x="3431" y="15291"/>
                    <a:pt x="85" y="23343"/>
                    <a:pt x="85" y="31739"/>
                  </a:cubicBezTo>
                  <a:cubicBezTo>
                    <a:pt x="85" y="40134"/>
                    <a:pt x="3431" y="48187"/>
                    <a:pt x="9384" y="54124"/>
                  </a:cubicBezTo>
                  <a:cubicBezTo>
                    <a:pt x="15338" y="60060"/>
                    <a:pt x="23415" y="63396"/>
                    <a:pt x="31835" y="6339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48615-05E3-91D6-5338-B94E0DDB28F1}"/>
                </a:ext>
              </a:extLst>
            </p:cNvPr>
            <p:cNvSpPr/>
            <p:nvPr/>
          </p:nvSpPr>
          <p:spPr>
            <a:xfrm>
              <a:off x="2030050" y="4950602"/>
              <a:ext cx="63500" cy="63313"/>
            </a:xfrm>
            <a:custGeom>
              <a:avLst/>
              <a:gdLst>
                <a:gd name="connsiteX0" fmla="*/ 31846 w 63500"/>
                <a:gd name="connsiteY0" fmla="*/ 63381 h 63313"/>
                <a:gd name="connsiteX1" fmla="*/ 54297 w 63500"/>
                <a:gd name="connsiteY1" fmla="*/ 54109 h 63313"/>
                <a:gd name="connsiteX2" fmla="*/ 63596 w 63500"/>
                <a:gd name="connsiteY2" fmla="*/ 31724 h 63313"/>
                <a:gd name="connsiteX3" fmla="*/ 54297 w 63500"/>
                <a:gd name="connsiteY3" fmla="*/ 9339 h 63313"/>
                <a:gd name="connsiteX4" fmla="*/ 31846 w 63500"/>
                <a:gd name="connsiteY4" fmla="*/ 68 h 63313"/>
                <a:gd name="connsiteX5" fmla="*/ 9396 w 63500"/>
                <a:gd name="connsiteY5" fmla="*/ 9339 h 63313"/>
                <a:gd name="connsiteX6" fmla="*/ 96 w 63500"/>
                <a:gd name="connsiteY6" fmla="*/ 31724 h 63313"/>
                <a:gd name="connsiteX7" fmla="*/ 9396 w 63500"/>
                <a:gd name="connsiteY7" fmla="*/ 54109 h 63313"/>
                <a:gd name="connsiteX8" fmla="*/ 31846 w 63500"/>
                <a:gd name="connsiteY8" fmla="*/ 6338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46" y="63381"/>
                  </a:moveTo>
                  <a:cubicBezTo>
                    <a:pt x="40267" y="63381"/>
                    <a:pt x="48343" y="60045"/>
                    <a:pt x="54297" y="54109"/>
                  </a:cubicBezTo>
                  <a:cubicBezTo>
                    <a:pt x="60251" y="48172"/>
                    <a:pt x="63596" y="40120"/>
                    <a:pt x="63596" y="31724"/>
                  </a:cubicBezTo>
                  <a:cubicBezTo>
                    <a:pt x="63596" y="23329"/>
                    <a:pt x="60251" y="15276"/>
                    <a:pt x="54297" y="9339"/>
                  </a:cubicBezTo>
                  <a:cubicBezTo>
                    <a:pt x="48343" y="3403"/>
                    <a:pt x="40267" y="68"/>
                    <a:pt x="31846" y="68"/>
                  </a:cubicBezTo>
                  <a:cubicBezTo>
                    <a:pt x="23426" y="68"/>
                    <a:pt x="15350" y="3403"/>
                    <a:pt x="9396" y="9339"/>
                  </a:cubicBezTo>
                  <a:cubicBezTo>
                    <a:pt x="3442" y="15276"/>
                    <a:pt x="96" y="23329"/>
                    <a:pt x="96" y="31724"/>
                  </a:cubicBezTo>
                  <a:cubicBezTo>
                    <a:pt x="96" y="40120"/>
                    <a:pt x="3442" y="48172"/>
                    <a:pt x="9396" y="54109"/>
                  </a:cubicBezTo>
                  <a:cubicBezTo>
                    <a:pt x="15350" y="60045"/>
                    <a:pt x="23426" y="63381"/>
                    <a:pt x="31846" y="6338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9C06944F-65F0-4CCC-50A7-FABFB390813D}"/>
                </a:ext>
              </a:extLst>
            </p:cNvPr>
            <p:cNvSpPr/>
            <p:nvPr/>
          </p:nvSpPr>
          <p:spPr>
            <a:xfrm>
              <a:off x="2172462" y="5023888"/>
              <a:ext cx="63500" cy="63313"/>
            </a:xfrm>
            <a:custGeom>
              <a:avLst/>
              <a:gdLst>
                <a:gd name="connsiteX0" fmla="*/ 31858 w 63500"/>
                <a:gd name="connsiteY0" fmla="*/ 63387 h 63313"/>
                <a:gd name="connsiteX1" fmla="*/ 54308 w 63500"/>
                <a:gd name="connsiteY1" fmla="*/ 54115 h 63313"/>
                <a:gd name="connsiteX2" fmla="*/ 63608 w 63500"/>
                <a:gd name="connsiteY2" fmla="*/ 31730 h 63313"/>
                <a:gd name="connsiteX3" fmla="*/ 54308 w 63500"/>
                <a:gd name="connsiteY3" fmla="*/ 9345 h 63313"/>
                <a:gd name="connsiteX4" fmla="*/ 31858 w 63500"/>
                <a:gd name="connsiteY4" fmla="*/ 73 h 63313"/>
                <a:gd name="connsiteX5" fmla="*/ 9407 w 63500"/>
                <a:gd name="connsiteY5" fmla="*/ 9345 h 63313"/>
                <a:gd name="connsiteX6" fmla="*/ 108 w 63500"/>
                <a:gd name="connsiteY6" fmla="*/ 31730 h 63313"/>
                <a:gd name="connsiteX7" fmla="*/ 9407 w 63500"/>
                <a:gd name="connsiteY7" fmla="*/ 54115 h 63313"/>
                <a:gd name="connsiteX8" fmla="*/ 31858 w 63500"/>
                <a:gd name="connsiteY8" fmla="*/ 6338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58" y="63387"/>
                  </a:moveTo>
                  <a:cubicBezTo>
                    <a:pt x="40278" y="63387"/>
                    <a:pt x="48354" y="60051"/>
                    <a:pt x="54308" y="54115"/>
                  </a:cubicBezTo>
                  <a:cubicBezTo>
                    <a:pt x="60262" y="48178"/>
                    <a:pt x="63608" y="40125"/>
                    <a:pt x="63608" y="31730"/>
                  </a:cubicBezTo>
                  <a:cubicBezTo>
                    <a:pt x="63608" y="23334"/>
                    <a:pt x="60262" y="15282"/>
                    <a:pt x="54308" y="9345"/>
                  </a:cubicBezTo>
                  <a:cubicBezTo>
                    <a:pt x="48354" y="3409"/>
                    <a:pt x="40278" y="73"/>
                    <a:pt x="31858" y="73"/>
                  </a:cubicBezTo>
                  <a:cubicBezTo>
                    <a:pt x="23437" y="73"/>
                    <a:pt x="15361" y="3409"/>
                    <a:pt x="9407" y="9345"/>
                  </a:cubicBezTo>
                  <a:cubicBezTo>
                    <a:pt x="3453" y="15282"/>
                    <a:pt x="108" y="23334"/>
                    <a:pt x="108" y="31730"/>
                  </a:cubicBezTo>
                  <a:cubicBezTo>
                    <a:pt x="108" y="40125"/>
                    <a:pt x="3453" y="48178"/>
                    <a:pt x="9407" y="54115"/>
                  </a:cubicBezTo>
                  <a:cubicBezTo>
                    <a:pt x="15361" y="60051"/>
                    <a:pt x="23437" y="63387"/>
                    <a:pt x="31858" y="63387"/>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8" name="Freeform: Shape 47">
              <a:extLst>
                <a:ext uri="{FF2B5EF4-FFF2-40B4-BE49-F238E27FC236}">
                  <a16:creationId xmlns:a16="http://schemas.microsoft.com/office/drawing/2014/main" id="{A9D3E600-F76E-2FF2-F202-D6F3CC56C0F2}"/>
                </a:ext>
              </a:extLst>
            </p:cNvPr>
            <p:cNvSpPr/>
            <p:nvPr/>
          </p:nvSpPr>
          <p:spPr>
            <a:xfrm>
              <a:off x="2314867" y="5317421"/>
              <a:ext cx="63500" cy="63313"/>
            </a:xfrm>
            <a:custGeom>
              <a:avLst/>
              <a:gdLst>
                <a:gd name="connsiteX0" fmla="*/ 31869 w 63500"/>
                <a:gd name="connsiteY0" fmla="*/ 63410 h 63313"/>
                <a:gd name="connsiteX1" fmla="*/ 54319 w 63500"/>
                <a:gd name="connsiteY1" fmla="*/ 54138 h 63313"/>
                <a:gd name="connsiteX2" fmla="*/ 63619 w 63500"/>
                <a:gd name="connsiteY2" fmla="*/ 31753 h 63313"/>
                <a:gd name="connsiteX3" fmla="*/ 54319 w 63500"/>
                <a:gd name="connsiteY3" fmla="*/ 9368 h 63313"/>
                <a:gd name="connsiteX4" fmla="*/ 31869 w 63500"/>
                <a:gd name="connsiteY4" fmla="*/ 96 h 63313"/>
                <a:gd name="connsiteX5" fmla="*/ 9418 w 63500"/>
                <a:gd name="connsiteY5" fmla="*/ 9368 h 63313"/>
                <a:gd name="connsiteX6" fmla="*/ 119 w 63500"/>
                <a:gd name="connsiteY6" fmla="*/ 31753 h 63313"/>
                <a:gd name="connsiteX7" fmla="*/ 9418 w 63500"/>
                <a:gd name="connsiteY7" fmla="*/ 54138 h 63313"/>
                <a:gd name="connsiteX8" fmla="*/ 31869 w 63500"/>
                <a:gd name="connsiteY8" fmla="*/ 63410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69" y="63410"/>
                  </a:moveTo>
                  <a:cubicBezTo>
                    <a:pt x="40289" y="63410"/>
                    <a:pt x="48365" y="60074"/>
                    <a:pt x="54319" y="54138"/>
                  </a:cubicBezTo>
                  <a:cubicBezTo>
                    <a:pt x="60273" y="48201"/>
                    <a:pt x="63619" y="40149"/>
                    <a:pt x="63619" y="31753"/>
                  </a:cubicBezTo>
                  <a:cubicBezTo>
                    <a:pt x="63619" y="23358"/>
                    <a:pt x="60273" y="15305"/>
                    <a:pt x="54319" y="9368"/>
                  </a:cubicBezTo>
                  <a:cubicBezTo>
                    <a:pt x="48365" y="3432"/>
                    <a:pt x="40289" y="96"/>
                    <a:pt x="31869" y="96"/>
                  </a:cubicBezTo>
                  <a:cubicBezTo>
                    <a:pt x="23449" y="96"/>
                    <a:pt x="15372" y="3432"/>
                    <a:pt x="9418" y="9368"/>
                  </a:cubicBezTo>
                  <a:cubicBezTo>
                    <a:pt x="3464" y="15305"/>
                    <a:pt x="119" y="23358"/>
                    <a:pt x="119" y="31753"/>
                  </a:cubicBezTo>
                  <a:cubicBezTo>
                    <a:pt x="119" y="40149"/>
                    <a:pt x="3464" y="48201"/>
                    <a:pt x="9418" y="54138"/>
                  </a:cubicBezTo>
                  <a:cubicBezTo>
                    <a:pt x="15372" y="60074"/>
                    <a:pt x="23449" y="63410"/>
                    <a:pt x="31869" y="63410"/>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49" name="Freeform: Shape 48">
              <a:extLst>
                <a:ext uri="{FF2B5EF4-FFF2-40B4-BE49-F238E27FC236}">
                  <a16:creationId xmlns:a16="http://schemas.microsoft.com/office/drawing/2014/main" id="{9A2B36B8-0D7A-B705-8AC3-40B12E785BCF}"/>
                </a:ext>
              </a:extLst>
            </p:cNvPr>
            <p:cNvSpPr/>
            <p:nvPr/>
          </p:nvSpPr>
          <p:spPr>
            <a:xfrm>
              <a:off x="2457284" y="4981737"/>
              <a:ext cx="63500" cy="63313"/>
            </a:xfrm>
            <a:custGeom>
              <a:avLst/>
              <a:gdLst>
                <a:gd name="connsiteX0" fmla="*/ 31880 w 63500"/>
                <a:gd name="connsiteY0" fmla="*/ 63383 h 63313"/>
                <a:gd name="connsiteX1" fmla="*/ 54331 w 63500"/>
                <a:gd name="connsiteY1" fmla="*/ 54111 h 63313"/>
                <a:gd name="connsiteX2" fmla="*/ 63630 w 63500"/>
                <a:gd name="connsiteY2" fmla="*/ 31727 h 63313"/>
                <a:gd name="connsiteX3" fmla="*/ 54331 w 63500"/>
                <a:gd name="connsiteY3" fmla="*/ 9342 h 63313"/>
                <a:gd name="connsiteX4" fmla="*/ 31880 w 63500"/>
                <a:gd name="connsiteY4" fmla="*/ 70 h 63313"/>
                <a:gd name="connsiteX5" fmla="*/ 9429 w 63500"/>
                <a:gd name="connsiteY5" fmla="*/ 9342 h 63313"/>
                <a:gd name="connsiteX6" fmla="*/ 130 w 63500"/>
                <a:gd name="connsiteY6" fmla="*/ 31727 h 63313"/>
                <a:gd name="connsiteX7" fmla="*/ 9429 w 63500"/>
                <a:gd name="connsiteY7" fmla="*/ 54111 h 63313"/>
                <a:gd name="connsiteX8" fmla="*/ 31880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80" y="63383"/>
                  </a:moveTo>
                  <a:cubicBezTo>
                    <a:pt x="40300" y="63383"/>
                    <a:pt x="48377" y="60048"/>
                    <a:pt x="54331" y="54111"/>
                  </a:cubicBezTo>
                  <a:cubicBezTo>
                    <a:pt x="60285" y="48175"/>
                    <a:pt x="63630" y="40122"/>
                    <a:pt x="63630" y="31727"/>
                  </a:cubicBezTo>
                  <a:cubicBezTo>
                    <a:pt x="63630" y="23331"/>
                    <a:pt x="60285" y="15278"/>
                    <a:pt x="54331" y="9342"/>
                  </a:cubicBezTo>
                  <a:cubicBezTo>
                    <a:pt x="48377" y="3406"/>
                    <a:pt x="40300" y="70"/>
                    <a:pt x="31880" y="70"/>
                  </a:cubicBezTo>
                  <a:cubicBezTo>
                    <a:pt x="23460" y="70"/>
                    <a:pt x="15383" y="3406"/>
                    <a:pt x="9429" y="9342"/>
                  </a:cubicBezTo>
                  <a:cubicBezTo>
                    <a:pt x="3475" y="15278"/>
                    <a:pt x="130" y="23331"/>
                    <a:pt x="130" y="31727"/>
                  </a:cubicBezTo>
                  <a:cubicBezTo>
                    <a:pt x="130" y="40122"/>
                    <a:pt x="3475" y="48175"/>
                    <a:pt x="9429" y="54111"/>
                  </a:cubicBezTo>
                  <a:cubicBezTo>
                    <a:pt x="15383" y="60048"/>
                    <a:pt x="23460" y="63383"/>
                    <a:pt x="31880"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0" name="Freeform: Shape 49">
              <a:extLst>
                <a:ext uri="{FF2B5EF4-FFF2-40B4-BE49-F238E27FC236}">
                  <a16:creationId xmlns:a16="http://schemas.microsoft.com/office/drawing/2014/main" id="{1AD45A00-37E5-6B61-3B6C-855FD2EEC657}"/>
                </a:ext>
              </a:extLst>
            </p:cNvPr>
            <p:cNvSpPr/>
            <p:nvPr/>
          </p:nvSpPr>
          <p:spPr>
            <a:xfrm>
              <a:off x="2599690" y="5185105"/>
              <a:ext cx="63500" cy="63313"/>
            </a:xfrm>
            <a:custGeom>
              <a:avLst/>
              <a:gdLst>
                <a:gd name="connsiteX0" fmla="*/ 31891 w 63500"/>
                <a:gd name="connsiteY0" fmla="*/ 63399 h 63313"/>
                <a:gd name="connsiteX1" fmla="*/ 54342 w 63500"/>
                <a:gd name="connsiteY1" fmla="*/ 54127 h 63313"/>
                <a:gd name="connsiteX2" fmla="*/ 63641 w 63500"/>
                <a:gd name="connsiteY2" fmla="*/ 31743 h 63313"/>
                <a:gd name="connsiteX3" fmla="*/ 54342 w 63500"/>
                <a:gd name="connsiteY3" fmla="*/ 9358 h 63313"/>
                <a:gd name="connsiteX4" fmla="*/ 31891 w 63500"/>
                <a:gd name="connsiteY4" fmla="*/ 86 h 63313"/>
                <a:gd name="connsiteX5" fmla="*/ 9441 w 63500"/>
                <a:gd name="connsiteY5" fmla="*/ 9358 h 63313"/>
                <a:gd name="connsiteX6" fmla="*/ 141 w 63500"/>
                <a:gd name="connsiteY6" fmla="*/ 31743 h 63313"/>
                <a:gd name="connsiteX7" fmla="*/ 9441 w 63500"/>
                <a:gd name="connsiteY7" fmla="*/ 54127 h 63313"/>
                <a:gd name="connsiteX8" fmla="*/ 31891 w 63500"/>
                <a:gd name="connsiteY8" fmla="*/ 63399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891" y="63399"/>
                  </a:moveTo>
                  <a:cubicBezTo>
                    <a:pt x="40311" y="63399"/>
                    <a:pt x="48388" y="60064"/>
                    <a:pt x="54342" y="54127"/>
                  </a:cubicBezTo>
                  <a:cubicBezTo>
                    <a:pt x="60296" y="48191"/>
                    <a:pt x="63641" y="40138"/>
                    <a:pt x="63641" y="31743"/>
                  </a:cubicBezTo>
                  <a:cubicBezTo>
                    <a:pt x="63641" y="23347"/>
                    <a:pt x="60296" y="15294"/>
                    <a:pt x="54342" y="9358"/>
                  </a:cubicBezTo>
                  <a:cubicBezTo>
                    <a:pt x="48388" y="3422"/>
                    <a:pt x="40311" y="86"/>
                    <a:pt x="31891" y="86"/>
                  </a:cubicBezTo>
                  <a:cubicBezTo>
                    <a:pt x="23471" y="86"/>
                    <a:pt x="15395" y="3422"/>
                    <a:pt x="9441" y="9358"/>
                  </a:cubicBezTo>
                  <a:cubicBezTo>
                    <a:pt x="3487" y="15294"/>
                    <a:pt x="141" y="23347"/>
                    <a:pt x="141" y="31743"/>
                  </a:cubicBezTo>
                  <a:cubicBezTo>
                    <a:pt x="141" y="40138"/>
                    <a:pt x="3487" y="48191"/>
                    <a:pt x="9441" y="54127"/>
                  </a:cubicBezTo>
                  <a:cubicBezTo>
                    <a:pt x="15395" y="60064"/>
                    <a:pt x="23471" y="63399"/>
                    <a:pt x="31891" y="63399"/>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1" name="Freeform: Shape 50">
              <a:extLst>
                <a:ext uri="{FF2B5EF4-FFF2-40B4-BE49-F238E27FC236}">
                  <a16:creationId xmlns:a16="http://schemas.microsoft.com/office/drawing/2014/main" id="{5A64AFC4-D62D-0176-5B1E-C827F918979A}"/>
                </a:ext>
              </a:extLst>
            </p:cNvPr>
            <p:cNvSpPr/>
            <p:nvPr/>
          </p:nvSpPr>
          <p:spPr>
            <a:xfrm>
              <a:off x="2742095" y="5397259"/>
              <a:ext cx="63500" cy="63313"/>
            </a:xfrm>
            <a:custGeom>
              <a:avLst/>
              <a:gdLst>
                <a:gd name="connsiteX0" fmla="*/ 31902 w 63500"/>
                <a:gd name="connsiteY0" fmla="*/ 63416 h 63313"/>
                <a:gd name="connsiteX1" fmla="*/ 54353 w 63500"/>
                <a:gd name="connsiteY1" fmla="*/ 54144 h 63313"/>
                <a:gd name="connsiteX2" fmla="*/ 63652 w 63500"/>
                <a:gd name="connsiteY2" fmla="*/ 31759 h 63313"/>
                <a:gd name="connsiteX3" fmla="*/ 54353 w 63500"/>
                <a:gd name="connsiteY3" fmla="*/ 9375 h 63313"/>
                <a:gd name="connsiteX4" fmla="*/ 31902 w 63500"/>
                <a:gd name="connsiteY4" fmla="*/ 103 h 63313"/>
                <a:gd name="connsiteX5" fmla="*/ 9452 w 63500"/>
                <a:gd name="connsiteY5" fmla="*/ 9375 h 63313"/>
                <a:gd name="connsiteX6" fmla="*/ 152 w 63500"/>
                <a:gd name="connsiteY6" fmla="*/ 31759 h 63313"/>
                <a:gd name="connsiteX7" fmla="*/ 9452 w 63500"/>
                <a:gd name="connsiteY7" fmla="*/ 54144 h 63313"/>
                <a:gd name="connsiteX8" fmla="*/ 31902 w 63500"/>
                <a:gd name="connsiteY8" fmla="*/ 63416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02" y="63416"/>
                  </a:moveTo>
                  <a:cubicBezTo>
                    <a:pt x="40323" y="63416"/>
                    <a:pt x="48399" y="60080"/>
                    <a:pt x="54353" y="54144"/>
                  </a:cubicBezTo>
                  <a:cubicBezTo>
                    <a:pt x="60307" y="48208"/>
                    <a:pt x="63652" y="40155"/>
                    <a:pt x="63652" y="31759"/>
                  </a:cubicBezTo>
                  <a:cubicBezTo>
                    <a:pt x="63652" y="23364"/>
                    <a:pt x="60307" y="15311"/>
                    <a:pt x="54353" y="9375"/>
                  </a:cubicBezTo>
                  <a:cubicBezTo>
                    <a:pt x="48399" y="3438"/>
                    <a:pt x="40323" y="103"/>
                    <a:pt x="31902" y="103"/>
                  </a:cubicBezTo>
                  <a:cubicBezTo>
                    <a:pt x="23482" y="103"/>
                    <a:pt x="15406" y="3438"/>
                    <a:pt x="9452" y="9375"/>
                  </a:cubicBezTo>
                  <a:cubicBezTo>
                    <a:pt x="3498" y="15311"/>
                    <a:pt x="152" y="23364"/>
                    <a:pt x="152" y="31759"/>
                  </a:cubicBezTo>
                  <a:cubicBezTo>
                    <a:pt x="152" y="40155"/>
                    <a:pt x="3498" y="48208"/>
                    <a:pt x="9452" y="54144"/>
                  </a:cubicBezTo>
                  <a:cubicBezTo>
                    <a:pt x="15406" y="60080"/>
                    <a:pt x="23482" y="63416"/>
                    <a:pt x="31902" y="63416"/>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120C087-4920-3125-B192-765EEA0418C4}"/>
                </a:ext>
              </a:extLst>
            </p:cNvPr>
            <p:cNvSpPr/>
            <p:nvPr/>
          </p:nvSpPr>
          <p:spPr>
            <a:xfrm>
              <a:off x="2884512" y="5244117"/>
              <a:ext cx="63500" cy="63313"/>
            </a:xfrm>
            <a:custGeom>
              <a:avLst/>
              <a:gdLst>
                <a:gd name="connsiteX0" fmla="*/ 31914 w 63500"/>
                <a:gd name="connsiteY0" fmla="*/ 63404 h 63313"/>
                <a:gd name="connsiteX1" fmla="*/ 54364 w 63500"/>
                <a:gd name="connsiteY1" fmla="*/ 54132 h 63313"/>
                <a:gd name="connsiteX2" fmla="*/ 63664 w 63500"/>
                <a:gd name="connsiteY2" fmla="*/ 31747 h 63313"/>
                <a:gd name="connsiteX3" fmla="*/ 54364 w 63500"/>
                <a:gd name="connsiteY3" fmla="*/ 9363 h 63313"/>
                <a:gd name="connsiteX4" fmla="*/ 31914 w 63500"/>
                <a:gd name="connsiteY4" fmla="*/ 91 h 63313"/>
                <a:gd name="connsiteX5" fmla="*/ 9463 w 63500"/>
                <a:gd name="connsiteY5" fmla="*/ 9363 h 63313"/>
                <a:gd name="connsiteX6" fmla="*/ 164 w 63500"/>
                <a:gd name="connsiteY6" fmla="*/ 31747 h 63313"/>
                <a:gd name="connsiteX7" fmla="*/ 9463 w 63500"/>
                <a:gd name="connsiteY7" fmla="*/ 54132 h 63313"/>
                <a:gd name="connsiteX8" fmla="*/ 31914 w 63500"/>
                <a:gd name="connsiteY8" fmla="*/ 6340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14" y="63404"/>
                  </a:moveTo>
                  <a:cubicBezTo>
                    <a:pt x="40334" y="63404"/>
                    <a:pt x="48410" y="60068"/>
                    <a:pt x="54364" y="54132"/>
                  </a:cubicBezTo>
                  <a:cubicBezTo>
                    <a:pt x="60318" y="48195"/>
                    <a:pt x="63664" y="40143"/>
                    <a:pt x="63664" y="31747"/>
                  </a:cubicBezTo>
                  <a:cubicBezTo>
                    <a:pt x="63664" y="23352"/>
                    <a:pt x="60318" y="15299"/>
                    <a:pt x="54364" y="9363"/>
                  </a:cubicBezTo>
                  <a:cubicBezTo>
                    <a:pt x="48410" y="3426"/>
                    <a:pt x="40334" y="91"/>
                    <a:pt x="31914" y="91"/>
                  </a:cubicBezTo>
                  <a:cubicBezTo>
                    <a:pt x="23493" y="91"/>
                    <a:pt x="15417" y="3426"/>
                    <a:pt x="9463" y="9363"/>
                  </a:cubicBezTo>
                  <a:cubicBezTo>
                    <a:pt x="3509" y="15299"/>
                    <a:pt x="164" y="23352"/>
                    <a:pt x="164" y="31747"/>
                  </a:cubicBezTo>
                  <a:cubicBezTo>
                    <a:pt x="164" y="40143"/>
                    <a:pt x="3509" y="48195"/>
                    <a:pt x="9463" y="54132"/>
                  </a:cubicBezTo>
                  <a:cubicBezTo>
                    <a:pt x="15417" y="60068"/>
                    <a:pt x="23493" y="63404"/>
                    <a:pt x="31914" y="6340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ACD9C854-9196-2BC5-67EB-1253776869D1}"/>
                </a:ext>
              </a:extLst>
            </p:cNvPr>
            <p:cNvSpPr/>
            <p:nvPr/>
          </p:nvSpPr>
          <p:spPr>
            <a:xfrm>
              <a:off x="3026918" y="5335387"/>
              <a:ext cx="63500" cy="63313"/>
            </a:xfrm>
            <a:custGeom>
              <a:avLst/>
              <a:gdLst>
                <a:gd name="connsiteX0" fmla="*/ 31925 w 63500"/>
                <a:gd name="connsiteY0" fmla="*/ 63411 h 63313"/>
                <a:gd name="connsiteX1" fmla="*/ 54376 w 63500"/>
                <a:gd name="connsiteY1" fmla="*/ 54139 h 63313"/>
                <a:gd name="connsiteX2" fmla="*/ 63675 w 63500"/>
                <a:gd name="connsiteY2" fmla="*/ 31755 h 63313"/>
                <a:gd name="connsiteX3" fmla="*/ 54376 w 63500"/>
                <a:gd name="connsiteY3" fmla="*/ 9370 h 63313"/>
                <a:gd name="connsiteX4" fmla="*/ 31925 w 63500"/>
                <a:gd name="connsiteY4" fmla="*/ 98 h 63313"/>
                <a:gd name="connsiteX5" fmla="*/ 9474 w 63500"/>
                <a:gd name="connsiteY5" fmla="*/ 9370 h 63313"/>
                <a:gd name="connsiteX6" fmla="*/ 175 w 63500"/>
                <a:gd name="connsiteY6" fmla="*/ 31755 h 63313"/>
                <a:gd name="connsiteX7" fmla="*/ 9474 w 63500"/>
                <a:gd name="connsiteY7" fmla="*/ 54139 h 63313"/>
                <a:gd name="connsiteX8" fmla="*/ 31925 w 63500"/>
                <a:gd name="connsiteY8" fmla="*/ 6341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25" y="63411"/>
                  </a:moveTo>
                  <a:cubicBezTo>
                    <a:pt x="40345" y="63411"/>
                    <a:pt x="48422" y="60076"/>
                    <a:pt x="54376" y="54139"/>
                  </a:cubicBezTo>
                  <a:cubicBezTo>
                    <a:pt x="60329" y="48203"/>
                    <a:pt x="63675" y="40150"/>
                    <a:pt x="63675" y="31755"/>
                  </a:cubicBezTo>
                  <a:cubicBezTo>
                    <a:pt x="63675" y="23359"/>
                    <a:pt x="60329" y="15306"/>
                    <a:pt x="54376" y="9370"/>
                  </a:cubicBezTo>
                  <a:cubicBezTo>
                    <a:pt x="48422" y="3433"/>
                    <a:pt x="40345" y="98"/>
                    <a:pt x="31925" y="98"/>
                  </a:cubicBezTo>
                  <a:cubicBezTo>
                    <a:pt x="23505" y="98"/>
                    <a:pt x="15428" y="3433"/>
                    <a:pt x="9474" y="9370"/>
                  </a:cubicBezTo>
                  <a:cubicBezTo>
                    <a:pt x="3520" y="15306"/>
                    <a:pt x="175" y="23359"/>
                    <a:pt x="175" y="31755"/>
                  </a:cubicBezTo>
                  <a:cubicBezTo>
                    <a:pt x="175" y="40150"/>
                    <a:pt x="3520" y="48203"/>
                    <a:pt x="9474" y="54139"/>
                  </a:cubicBezTo>
                  <a:cubicBezTo>
                    <a:pt x="15428" y="60076"/>
                    <a:pt x="23505" y="63411"/>
                    <a:pt x="31925" y="6341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D8914624-BB9D-675C-C8A0-D72ECFA7BE6B}"/>
                </a:ext>
              </a:extLst>
            </p:cNvPr>
            <p:cNvSpPr/>
            <p:nvPr/>
          </p:nvSpPr>
          <p:spPr>
            <a:xfrm>
              <a:off x="3169335" y="5203380"/>
              <a:ext cx="63500" cy="63313"/>
            </a:xfrm>
            <a:custGeom>
              <a:avLst/>
              <a:gdLst>
                <a:gd name="connsiteX0" fmla="*/ 31936 w 63500"/>
                <a:gd name="connsiteY0" fmla="*/ 63401 h 63313"/>
                <a:gd name="connsiteX1" fmla="*/ 54387 w 63500"/>
                <a:gd name="connsiteY1" fmla="*/ 54129 h 63313"/>
                <a:gd name="connsiteX2" fmla="*/ 63686 w 63500"/>
                <a:gd name="connsiteY2" fmla="*/ 31744 h 63313"/>
                <a:gd name="connsiteX3" fmla="*/ 54387 w 63500"/>
                <a:gd name="connsiteY3" fmla="*/ 9359 h 63313"/>
                <a:gd name="connsiteX4" fmla="*/ 31936 w 63500"/>
                <a:gd name="connsiteY4" fmla="*/ 87 h 63313"/>
                <a:gd name="connsiteX5" fmla="*/ 9485 w 63500"/>
                <a:gd name="connsiteY5" fmla="*/ 9359 h 63313"/>
                <a:gd name="connsiteX6" fmla="*/ 186 w 63500"/>
                <a:gd name="connsiteY6" fmla="*/ 31744 h 63313"/>
                <a:gd name="connsiteX7" fmla="*/ 9485 w 63500"/>
                <a:gd name="connsiteY7" fmla="*/ 54129 h 63313"/>
                <a:gd name="connsiteX8" fmla="*/ 31936 w 63500"/>
                <a:gd name="connsiteY8" fmla="*/ 63401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36" y="63401"/>
                  </a:moveTo>
                  <a:cubicBezTo>
                    <a:pt x="40356" y="63401"/>
                    <a:pt x="48433" y="60065"/>
                    <a:pt x="54387" y="54129"/>
                  </a:cubicBezTo>
                  <a:cubicBezTo>
                    <a:pt x="60341" y="48192"/>
                    <a:pt x="63686" y="40140"/>
                    <a:pt x="63686" y="31744"/>
                  </a:cubicBezTo>
                  <a:cubicBezTo>
                    <a:pt x="63686" y="23349"/>
                    <a:pt x="60341" y="15296"/>
                    <a:pt x="54387" y="9359"/>
                  </a:cubicBezTo>
                  <a:cubicBezTo>
                    <a:pt x="48433" y="3423"/>
                    <a:pt x="40356" y="87"/>
                    <a:pt x="31936" y="87"/>
                  </a:cubicBezTo>
                  <a:cubicBezTo>
                    <a:pt x="23516" y="87"/>
                    <a:pt x="15439" y="3423"/>
                    <a:pt x="9485" y="9359"/>
                  </a:cubicBezTo>
                  <a:cubicBezTo>
                    <a:pt x="3531" y="15296"/>
                    <a:pt x="186" y="23349"/>
                    <a:pt x="186" y="31744"/>
                  </a:cubicBezTo>
                  <a:cubicBezTo>
                    <a:pt x="186" y="40140"/>
                    <a:pt x="3531" y="48192"/>
                    <a:pt x="9485" y="54129"/>
                  </a:cubicBezTo>
                  <a:cubicBezTo>
                    <a:pt x="15439" y="60065"/>
                    <a:pt x="23516" y="63401"/>
                    <a:pt x="31936" y="63401"/>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5" name="Freeform: Shape 54">
              <a:extLst>
                <a:ext uri="{FF2B5EF4-FFF2-40B4-BE49-F238E27FC236}">
                  <a16:creationId xmlns:a16="http://schemas.microsoft.com/office/drawing/2014/main" id="{42D7EAAA-C726-DDE8-DDB4-1C604825ACA8}"/>
                </a:ext>
              </a:extLst>
            </p:cNvPr>
            <p:cNvSpPr/>
            <p:nvPr/>
          </p:nvSpPr>
          <p:spPr>
            <a:xfrm>
              <a:off x="3311740" y="4977977"/>
              <a:ext cx="63500" cy="63313"/>
            </a:xfrm>
            <a:custGeom>
              <a:avLst/>
              <a:gdLst>
                <a:gd name="connsiteX0" fmla="*/ 31947 w 63500"/>
                <a:gd name="connsiteY0" fmla="*/ 63383 h 63313"/>
                <a:gd name="connsiteX1" fmla="*/ 54398 w 63500"/>
                <a:gd name="connsiteY1" fmla="*/ 54111 h 63313"/>
                <a:gd name="connsiteX2" fmla="*/ 63697 w 63500"/>
                <a:gd name="connsiteY2" fmla="*/ 31726 h 63313"/>
                <a:gd name="connsiteX3" fmla="*/ 54398 w 63500"/>
                <a:gd name="connsiteY3" fmla="*/ 9342 h 63313"/>
                <a:gd name="connsiteX4" fmla="*/ 31947 w 63500"/>
                <a:gd name="connsiteY4" fmla="*/ 70 h 63313"/>
                <a:gd name="connsiteX5" fmla="*/ 9497 w 63500"/>
                <a:gd name="connsiteY5" fmla="*/ 9342 h 63313"/>
                <a:gd name="connsiteX6" fmla="*/ 197 w 63500"/>
                <a:gd name="connsiteY6" fmla="*/ 31726 h 63313"/>
                <a:gd name="connsiteX7" fmla="*/ 9497 w 63500"/>
                <a:gd name="connsiteY7" fmla="*/ 54111 h 63313"/>
                <a:gd name="connsiteX8" fmla="*/ 31947 w 63500"/>
                <a:gd name="connsiteY8" fmla="*/ 63383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47" y="63383"/>
                  </a:moveTo>
                  <a:cubicBezTo>
                    <a:pt x="40367" y="63383"/>
                    <a:pt x="48444" y="60047"/>
                    <a:pt x="54398" y="54111"/>
                  </a:cubicBezTo>
                  <a:cubicBezTo>
                    <a:pt x="60352" y="48174"/>
                    <a:pt x="63697" y="40122"/>
                    <a:pt x="63697" y="31726"/>
                  </a:cubicBezTo>
                  <a:cubicBezTo>
                    <a:pt x="63697" y="23331"/>
                    <a:pt x="60352" y="15278"/>
                    <a:pt x="54398" y="9342"/>
                  </a:cubicBezTo>
                  <a:cubicBezTo>
                    <a:pt x="48444" y="3405"/>
                    <a:pt x="40367" y="70"/>
                    <a:pt x="31947" y="70"/>
                  </a:cubicBezTo>
                  <a:cubicBezTo>
                    <a:pt x="23527" y="70"/>
                    <a:pt x="15451" y="3405"/>
                    <a:pt x="9497" y="9342"/>
                  </a:cubicBezTo>
                  <a:cubicBezTo>
                    <a:pt x="3543" y="15278"/>
                    <a:pt x="197" y="23331"/>
                    <a:pt x="197" y="31726"/>
                  </a:cubicBezTo>
                  <a:cubicBezTo>
                    <a:pt x="197" y="40122"/>
                    <a:pt x="3543" y="48174"/>
                    <a:pt x="9497" y="54111"/>
                  </a:cubicBezTo>
                  <a:cubicBezTo>
                    <a:pt x="15451" y="60047"/>
                    <a:pt x="23527" y="63383"/>
                    <a:pt x="31947" y="63383"/>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6" name="Freeform: Shape 55">
              <a:extLst>
                <a:ext uri="{FF2B5EF4-FFF2-40B4-BE49-F238E27FC236}">
                  <a16:creationId xmlns:a16="http://schemas.microsoft.com/office/drawing/2014/main" id="{967D268B-7E6D-C752-17A6-E1531E0D393E}"/>
                </a:ext>
              </a:extLst>
            </p:cNvPr>
            <p:cNvSpPr/>
            <p:nvPr/>
          </p:nvSpPr>
          <p:spPr>
            <a:xfrm>
              <a:off x="3454146" y="4988006"/>
              <a:ext cx="63500" cy="63313"/>
            </a:xfrm>
            <a:custGeom>
              <a:avLst/>
              <a:gdLst>
                <a:gd name="connsiteX0" fmla="*/ 31958 w 63500"/>
                <a:gd name="connsiteY0" fmla="*/ 63384 h 63313"/>
                <a:gd name="connsiteX1" fmla="*/ 54409 w 63500"/>
                <a:gd name="connsiteY1" fmla="*/ 54112 h 63313"/>
                <a:gd name="connsiteX2" fmla="*/ 63708 w 63500"/>
                <a:gd name="connsiteY2" fmla="*/ 31727 h 63313"/>
                <a:gd name="connsiteX3" fmla="*/ 54409 w 63500"/>
                <a:gd name="connsiteY3" fmla="*/ 9342 h 63313"/>
                <a:gd name="connsiteX4" fmla="*/ 31958 w 63500"/>
                <a:gd name="connsiteY4" fmla="*/ 70 h 63313"/>
                <a:gd name="connsiteX5" fmla="*/ 9508 w 63500"/>
                <a:gd name="connsiteY5" fmla="*/ 9342 h 63313"/>
                <a:gd name="connsiteX6" fmla="*/ 208 w 63500"/>
                <a:gd name="connsiteY6" fmla="*/ 31727 h 63313"/>
                <a:gd name="connsiteX7" fmla="*/ 9508 w 63500"/>
                <a:gd name="connsiteY7" fmla="*/ 54112 h 63313"/>
                <a:gd name="connsiteX8" fmla="*/ 31958 w 63500"/>
                <a:gd name="connsiteY8" fmla="*/ 63384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58" y="63384"/>
                  </a:moveTo>
                  <a:cubicBezTo>
                    <a:pt x="40379" y="63384"/>
                    <a:pt x="48455" y="60048"/>
                    <a:pt x="54409" y="54112"/>
                  </a:cubicBezTo>
                  <a:cubicBezTo>
                    <a:pt x="60363" y="48175"/>
                    <a:pt x="63708" y="40123"/>
                    <a:pt x="63708" y="31727"/>
                  </a:cubicBezTo>
                  <a:cubicBezTo>
                    <a:pt x="63708" y="23332"/>
                    <a:pt x="60363" y="15279"/>
                    <a:pt x="54409" y="9342"/>
                  </a:cubicBezTo>
                  <a:cubicBezTo>
                    <a:pt x="48455" y="3406"/>
                    <a:pt x="40379" y="70"/>
                    <a:pt x="31958" y="70"/>
                  </a:cubicBezTo>
                  <a:cubicBezTo>
                    <a:pt x="23538" y="70"/>
                    <a:pt x="15462" y="3406"/>
                    <a:pt x="9508" y="9342"/>
                  </a:cubicBezTo>
                  <a:cubicBezTo>
                    <a:pt x="3554" y="15279"/>
                    <a:pt x="208" y="23332"/>
                    <a:pt x="208" y="31727"/>
                  </a:cubicBezTo>
                  <a:cubicBezTo>
                    <a:pt x="208" y="40123"/>
                    <a:pt x="3554" y="48175"/>
                    <a:pt x="9508" y="54112"/>
                  </a:cubicBezTo>
                  <a:cubicBezTo>
                    <a:pt x="15462" y="60048"/>
                    <a:pt x="23538" y="63384"/>
                    <a:pt x="31958" y="63384"/>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7" name="Freeform: Shape 56">
              <a:extLst>
                <a:ext uri="{FF2B5EF4-FFF2-40B4-BE49-F238E27FC236}">
                  <a16:creationId xmlns:a16="http://schemas.microsoft.com/office/drawing/2014/main" id="{310795F7-90B7-BBF4-71FF-DDED4BEFB6C1}"/>
                </a:ext>
              </a:extLst>
            </p:cNvPr>
            <p:cNvSpPr/>
            <p:nvPr/>
          </p:nvSpPr>
          <p:spPr>
            <a:xfrm>
              <a:off x="3596563" y="4591978"/>
              <a:ext cx="63500" cy="63313"/>
            </a:xfrm>
            <a:custGeom>
              <a:avLst/>
              <a:gdLst>
                <a:gd name="connsiteX0" fmla="*/ 31970 w 63500"/>
                <a:gd name="connsiteY0" fmla="*/ 63352 h 63313"/>
                <a:gd name="connsiteX1" fmla="*/ 54420 w 63500"/>
                <a:gd name="connsiteY1" fmla="*/ 54080 h 63313"/>
                <a:gd name="connsiteX2" fmla="*/ 63720 w 63500"/>
                <a:gd name="connsiteY2" fmla="*/ 31696 h 63313"/>
                <a:gd name="connsiteX3" fmla="*/ 54420 w 63500"/>
                <a:gd name="connsiteY3" fmla="*/ 9311 h 63313"/>
                <a:gd name="connsiteX4" fmla="*/ 31970 w 63500"/>
                <a:gd name="connsiteY4" fmla="*/ 39 h 63313"/>
                <a:gd name="connsiteX5" fmla="*/ 9519 w 63500"/>
                <a:gd name="connsiteY5" fmla="*/ 9311 h 63313"/>
                <a:gd name="connsiteX6" fmla="*/ 220 w 63500"/>
                <a:gd name="connsiteY6" fmla="*/ 31696 h 63313"/>
                <a:gd name="connsiteX7" fmla="*/ 9519 w 63500"/>
                <a:gd name="connsiteY7" fmla="*/ 54080 h 63313"/>
                <a:gd name="connsiteX8" fmla="*/ 31970 w 63500"/>
                <a:gd name="connsiteY8" fmla="*/ 63352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70" y="63352"/>
                  </a:moveTo>
                  <a:cubicBezTo>
                    <a:pt x="40390" y="63352"/>
                    <a:pt x="48466" y="60017"/>
                    <a:pt x="54420" y="54080"/>
                  </a:cubicBezTo>
                  <a:cubicBezTo>
                    <a:pt x="60374" y="48144"/>
                    <a:pt x="63720" y="40091"/>
                    <a:pt x="63720" y="31696"/>
                  </a:cubicBezTo>
                  <a:cubicBezTo>
                    <a:pt x="63720" y="23300"/>
                    <a:pt x="60374" y="15248"/>
                    <a:pt x="54420" y="9311"/>
                  </a:cubicBezTo>
                  <a:cubicBezTo>
                    <a:pt x="48466" y="3375"/>
                    <a:pt x="40390" y="39"/>
                    <a:pt x="31970" y="39"/>
                  </a:cubicBezTo>
                  <a:cubicBezTo>
                    <a:pt x="23549" y="39"/>
                    <a:pt x="15473" y="3375"/>
                    <a:pt x="9519" y="9311"/>
                  </a:cubicBezTo>
                  <a:cubicBezTo>
                    <a:pt x="3565" y="15248"/>
                    <a:pt x="220" y="23300"/>
                    <a:pt x="220" y="31696"/>
                  </a:cubicBezTo>
                  <a:cubicBezTo>
                    <a:pt x="220" y="40091"/>
                    <a:pt x="3565" y="48144"/>
                    <a:pt x="9519" y="54080"/>
                  </a:cubicBezTo>
                  <a:cubicBezTo>
                    <a:pt x="15473" y="60017"/>
                    <a:pt x="23549" y="63352"/>
                    <a:pt x="31970" y="63352"/>
                  </a:cubicBezTo>
                  <a:close/>
                </a:path>
              </a:pathLst>
            </a:custGeom>
            <a:solidFill>
              <a:srgbClr val="D50032"/>
            </a:solidFill>
            <a:ln w="12700" cap="flat">
              <a:solidFill>
                <a:srgbClr val="D50032"/>
              </a:solidFill>
              <a:prstDash val="solid"/>
              <a:round/>
            </a:ln>
          </p:spPr>
          <p:txBody>
            <a:bodyPr rtlCol="0" anchor="ctr"/>
            <a:lstStyle/>
            <a:p>
              <a:endParaRPr lang="en-GB"/>
            </a:p>
          </p:txBody>
        </p:sp>
        <p:sp>
          <p:nvSpPr>
            <p:cNvPr id="58" name="Freeform: Shape 57">
              <a:extLst>
                <a:ext uri="{FF2B5EF4-FFF2-40B4-BE49-F238E27FC236}">
                  <a16:creationId xmlns:a16="http://schemas.microsoft.com/office/drawing/2014/main" id="{41FA9DF3-717B-8EDB-7379-EBED6AEBA69B}"/>
                </a:ext>
              </a:extLst>
            </p:cNvPr>
            <p:cNvSpPr/>
            <p:nvPr/>
          </p:nvSpPr>
          <p:spPr>
            <a:xfrm>
              <a:off x="3738968" y="4276324"/>
              <a:ext cx="63500" cy="63313"/>
            </a:xfrm>
            <a:custGeom>
              <a:avLst/>
              <a:gdLst>
                <a:gd name="connsiteX0" fmla="*/ 31981 w 63500"/>
                <a:gd name="connsiteY0" fmla="*/ 63327 h 63313"/>
                <a:gd name="connsiteX1" fmla="*/ 54432 w 63500"/>
                <a:gd name="connsiteY1" fmla="*/ 54056 h 63313"/>
                <a:gd name="connsiteX2" fmla="*/ 63731 w 63500"/>
                <a:gd name="connsiteY2" fmla="*/ 31671 h 63313"/>
                <a:gd name="connsiteX3" fmla="*/ 54432 w 63500"/>
                <a:gd name="connsiteY3" fmla="*/ 9286 h 63313"/>
                <a:gd name="connsiteX4" fmla="*/ 31981 w 63500"/>
                <a:gd name="connsiteY4" fmla="*/ 14 h 63313"/>
                <a:gd name="connsiteX5" fmla="*/ 9530 w 63500"/>
                <a:gd name="connsiteY5" fmla="*/ 9286 h 63313"/>
                <a:gd name="connsiteX6" fmla="*/ 231 w 63500"/>
                <a:gd name="connsiteY6" fmla="*/ 31671 h 63313"/>
                <a:gd name="connsiteX7" fmla="*/ 9530 w 63500"/>
                <a:gd name="connsiteY7" fmla="*/ 54056 h 63313"/>
                <a:gd name="connsiteX8" fmla="*/ 31981 w 63500"/>
                <a:gd name="connsiteY8" fmla="*/ 63327 h 6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00" h="63313">
                  <a:moveTo>
                    <a:pt x="31981" y="63327"/>
                  </a:moveTo>
                  <a:cubicBezTo>
                    <a:pt x="40401" y="63327"/>
                    <a:pt x="48478" y="59992"/>
                    <a:pt x="54432" y="54056"/>
                  </a:cubicBezTo>
                  <a:cubicBezTo>
                    <a:pt x="60385" y="48119"/>
                    <a:pt x="63731" y="40066"/>
                    <a:pt x="63731" y="31671"/>
                  </a:cubicBezTo>
                  <a:cubicBezTo>
                    <a:pt x="63731" y="23275"/>
                    <a:pt x="60385" y="15223"/>
                    <a:pt x="54432" y="9286"/>
                  </a:cubicBezTo>
                  <a:cubicBezTo>
                    <a:pt x="48478" y="3350"/>
                    <a:pt x="40401" y="14"/>
                    <a:pt x="31981" y="14"/>
                  </a:cubicBezTo>
                  <a:cubicBezTo>
                    <a:pt x="23561" y="14"/>
                    <a:pt x="15484" y="3350"/>
                    <a:pt x="9530" y="9286"/>
                  </a:cubicBezTo>
                  <a:cubicBezTo>
                    <a:pt x="3576" y="15223"/>
                    <a:pt x="231" y="23275"/>
                    <a:pt x="231" y="31671"/>
                  </a:cubicBezTo>
                  <a:cubicBezTo>
                    <a:pt x="231" y="40066"/>
                    <a:pt x="3576" y="48119"/>
                    <a:pt x="9530" y="54056"/>
                  </a:cubicBezTo>
                  <a:cubicBezTo>
                    <a:pt x="15484" y="59992"/>
                    <a:pt x="23561" y="63327"/>
                    <a:pt x="31981" y="63327"/>
                  </a:cubicBezTo>
                  <a:close/>
                </a:path>
              </a:pathLst>
            </a:custGeom>
            <a:solidFill>
              <a:srgbClr val="D50032"/>
            </a:solidFill>
            <a:ln w="12700" cap="flat">
              <a:solidFill>
                <a:srgbClr val="D50032"/>
              </a:solidFill>
              <a:prstDash val="solid"/>
              <a:round/>
            </a:ln>
          </p:spPr>
          <p:txBody>
            <a:bodyPr rtlCol="0" anchor="ctr"/>
            <a:lstStyle/>
            <a:p>
              <a:endParaRPr lang="en-GB"/>
            </a:p>
          </p:txBody>
        </p:sp>
      </p:grpSp>
      <p:sp>
        <p:nvSpPr>
          <p:cNvPr id="59" name="Freeform: Shape 58">
            <a:extLst>
              <a:ext uri="{FF2B5EF4-FFF2-40B4-BE49-F238E27FC236}">
                <a16:creationId xmlns:a16="http://schemas.microsoft.com/office/drawing/2014/main" id="{1264473A-7E08-C728-3A90-39E4B9CF162D}"/>
              </a:ext>
            </a:extLst>
          </p:cNvPr>
          <p:cNvSpPr/>
          <p:nvPr/>
        </p:nvSpPr>
        <p:spPr>
          <a:xfrm>
            <a:off x="1064929" y="4442886"/>
            <a:ext cx="2705789" cy="1514746"/>
          </a:xfrm>
          <a:custGeom>
            <a:avLst/>
            <a:gdLst>
              <a:gd name="connsiteX0" fmla="*/ 0 w 2705789"/>
              <a:gd name="connsiteY0" fmla="*/ 1514746 h 1514746"/>
              <a:gd name="connsiteX1" fmla="*/ 2705790 w 2705789"/>
              <a:gd name="connsiteY1" fmla="*/ 0 h 1514746"/>
              <a:gd name="connsiteX2" fmla="*/ 2705790 w 2705789"/>
              <a:gd name="connsiteY2" fmla="*/ 0 h 1514746"/>
            </a:gdLst>
            <a:ahLst/>
            <a:cxnLst>
              <a:cxn ang="0">
                <a:pos x="connsiteX0" y="connsiteY0"/>
              </a:cxn>
              <a:cxn ang="0">
                <a:pos x="connsiteX1" y="connsiteY1"/>
              </a:cxn>
              <a:cxn ang="0">
                <a:pos x="connsiteX2" y="connsiteY2"/>
              </a:cxn>
            </a:cxnLst>
            <a:rect l="l" t="t" r="r" b="b"/>
            <a:pathLst>
              <a:path w="2705789" h="1514746">
                <a:moveTo>
                  <a:pt x="0" y="1514746"/>
                </a:moveTo>
                <a:lnTo>
                  <a:pt x="2705790" y="0"/>
                </a:lnTo>
                <a:lnTo>
                  <a:pt x="2705790" y="0"/>
                </a:lnTo>
              </a:path>
            </a:pathLst>
          </a:custGeom>
          <a:noFill/>
          <a:ln w="19050" cap="sq">
            <a:solidFill>
              <a:srgbClr val="00D5A3"/>
            </a:solidFill>
            <a:prstDash val="solid"/>
            <a:round/>
          </a:ln>
        </p:spPr>
        <p:txBody>
          <a:bodyPr rtlCol="0" anchor="ctr"/>
          <a:lstStyle/>
          <a:p>
            <a:endParaRPr lang="en-GB"/>
          </a:p>
        </p:txBody>
      </p:sp>
      <p:sp>
        <p:nvSpPr>
          <p:cNvPr id="19" name="Rectangle: Rounded Corners 18">
            <a:extLst>
              <a:ext uri="{FF2B5EF4-FFF2-40B4-BE49-F238E27FC236}">
                <a16:creationId xmlns:a16="http://schemas.microsoft.com/office/drawing/2014/main" id="{7141F0DF-28F9-F4D5-F7B5-EF5B37915019}"/>
              </a:ext>
            </a:extLst>
          </p:cNvPr>
          <p:cNvSpPr/>
          <p:nvPr/>
        </p:nvSpPr>
        <p:spPr>
          <a:xfrm>
            <a:off x="831146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overfitting</a:t>
            </a:r>
          </a:p>
        </p:txBody>
      </p:sp>
      <p:sp>
        <p:nvSpPr>
          <p:cNvPr id="20" name="Rectangle: Rounded Corners 19">
            <a:extLst>
              <a:ext uri="{FF2B5EF4-FFF2-40B4-BE49-F238E27FC236}">
                <a16:creationId xmlns:a16="http://schemas.microsoft.com/office/drawing/2014/main" id="{A8B53C83-3CC1-0ADD-4445-E5A45F0E7885}"/>
              </a:ext>
            </a:extLst>
          </p:cNvPr>
          <p:cNvSpPr/>
          <p:nvPr/>
        </p:nvSpPr>
        <p:spPr>
          <a:xfrm>
            <a:off x="4634810"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good balance</a:t>
            </a:r>
          </a:p>
        </p:txBody>
      </p:sp>
      <p:sp>
        <p:nvSpPr>
          <p:cNvPr id="21" name="Rectangle: Rounded Corners 20">
            <a:extLst>
              <a:ext uri="{FF2B5EF4-FFF2-40B4-BE49-F238E27FC236}">
                <a16:creationId xmlns:a16="http://schemas.microsoft.com/office/drawing/2014/main" id="{6CC86156-8D13-E4D7-7B00-E7C6F4D07AF2}"/>
              </a:ext>
            </a:extLst>
          </p:cNvPr>
          <p:cNvSpPr/>
          <p:nvPr/>
        </p:nvSpPr>
        <p:spPr>
          <a:xfrm>
            <a:off x="958161" y="3548938"/>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underfitting</a:t>
            </a:r>
          </a:p>
        </p:txBody>
      </p:sp>
    </p:spTree>
    <p:extLst>
      <p:ext uri="{BB962C8B-B14F-4D97-AF65-F5344CB8AC3E}">
        <p14:creationId xmlns:p14="http://schemas.microsoft.com/office/powerpoint/2010/main" val="41304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left)">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1"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left)">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wipe(left)">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84" grpId="0" animBg="1"/>
      <p:bldP spid="59" grpId="1"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and test sets</a:t>
            </a:r>
          </a:p>
        </p:txBody>
      </p:sp>
      <p:sp>
        <p:nvSpPr>
          <p:cNvPr id="29" name="Content Placeholder 28">
            <a:extLst>
              <a:ext uri="{FF2B5EF4-FFF2-40B4-BE49-F238E27FC236}">
                <a16:creationId xmlns:a16="http://schemas.microsoft.com/office/drawing/2014/main" id="{D61B6337-2DBB-3186-7DCD-C8B409371A66}"/>
              </a:ext>
            </a:extLst>
          </p:cNvPr>
          <p:cNvSpPr>
            <a:spLocks noGrp="1"/>
          </p:cNvSpPr>
          <p:nvPr>
            <p:ph idx="1"/>
          </p:nvPr>
        </p:nvSpPr>
        <p:spPr>
          <a:xfrm>
            <a:off x="838200" y="1831207"/>
            <a:ext cx="10515600" cy="1694506"/>
          </a:xfrm>
        </p:spPr>
        <p:txBody>
          <a:bodyPr>
            <a:normAutofit/>
          </a:bodyPr>
          <a:lstStyle/>
          <a:p>
            <a:r>
              <a:rPr lang="en-GB" dirty="0"/>
              <a:t>The data we use to train a model is referred to as the </a:t>
            </a:r>
            <a:r>
              <a:rPr lang="en-GB" b="1" dirty="0"/>
              <a:t>training set</a:t>
            </a:r>
            <a:r>
              <a:rPr lang="en-GB" dirty="0"/>
              <a:t>.</a:t>
            </a:r>
          </a:p>
          <a:p>
            <a:r>
              <a:rPr lang="en-GB" dirty="0"/>
              <a:t>We must always evaluate models using a </a:t>
            </a:r>
            <a:r>
              <a:rPr lang="en-GB" b="1" dirty="0"/>
              <a:t>test set </a:t>
            </a:r>
            <a:r>
              <a:rPr lang="en-GB" dirty="0"/>
              <a:t>which is independent from the training set.</a:t>
            </a:r>
          </a:p>
        </p:txBody>
      </p:sp>
      <p:sp>
        <p:nvSpPr>
          <p:cNvPr id="8" name="Rectangle 7">
            <a:extLst>
              <a:ext uri="{FF2B5EF4-FFF2-40B4-BE49-F238E27FC236}">
                <a16:creationId xmlns:a16="http://schemas.microsoft.com/office/drawing/2014/main" id="{5AE32C4C-CC9F-2B2D-C38F-DC143CE50134}"/>
              </a:ext>
            </a:extLst>
          </p:cNvPr>
          <p:cNvSpPr/>
          <p:nvPr/>
        </p:nvSpPr>
        <p:spPr>
          <a:xfrm>
            <a:off x="3832847"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7236541" y="5430813"/>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10268" y="4052553"/>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4488" y="4052553"/>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5102089" y="5792479"/>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4467468"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7871162" y="4966953"/>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4807162" y="4325087"/>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8151382" y="4325087"/>
            <a:ext cx="949299" cy="369332"/>
          </a:xfrm>
          <a:prstGeom prst="rect">
            <a:avLst/>
          </a:prstGeom>
          <a:noFill/>
        </p:spPr>
        <p:txBody>
          <a:bodyPr wrap="none" rtlCol="0">
            <a:spAutoFit/>
          </a:bodyPr>
          <a:lstStyle/>
          <a:p>
            <a:r>
              <a:rPr lang="en-GB" dirty="0"/>
              <a:t>test set</a:t>
            </a:r>
          </a:p>
        </p:txBody>
      </p:sp>
    </p:spTree>
    <p:extLst>
      <p:ext uri="{BB962C8B-B14F-4D97-AF65-F5344CB8AC3E}">
        <p14:creationId xmlns:p14="http://schemas.microsoft.com/office/powerpoint/2010/main" val="196988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47" presetClass="entr" presetSubtype="0"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47"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par>
                                <p:cTn id="23" presetID="47"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500"/>
                            </p:stCondLst>
                            <p:childTnLst>
                              <p:par>
                                <p:cTn id="42" presetID="47"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1000"/>
                                        <p:tgtEl>
                                          <p:spTgt spid="28"/>
                                        </p:tgtEl>
                                      </p:cBhvr>
                                    </p:animEffect>
                                    <p:anim calcmode="lin" valueType="num">
                                      <p:cBhvr>
                                        <p:cTn id="50" dur="1000" fill="hold"/>
                                        <p:tgtEl>
                                          <p:spTgt spid="28"/>
                                        </p:tgtEl>
                                        <p:attrNameLst>
                                          <p:attrName>ppt_x</p:attrName>
                                        </p:attrNameLst>
                                      </p:cBhvr>
                                      <p:tavLst>
                                        <p:tav tm="0">
                                          <p:val>
                                            <p:strVal val="#ppt_x"/>
                                          </p:val>
                                        </p:tav>
                                        <p:tav tm="100000">
                                          <p:val>
                                            <p:strVal val="#ppt_x"/>
                                          </p:val>
                                        </p:tav>
                                      </p:tavLst>
                                    </p:anim>
                                    <p:anim calcmode="lin" valueType="num">
                                      <p:cBhvr>
                                        <p:cTn id="51" dur="1000" fill="hold"/>
                                        <p:tgtEl>
                                          <p:spTgt spid="28"/>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FB78484-52EF-5635-4BA4-31B0A63ECE86}"/>
              </a:ext>
            </a:extLst>
          </p:cNvPr>
          <p:cNvGrpSpPr/>
          <p:nvPr/>
        </p:nvGrpSpPr>
        <p:grpSpPr>
          <a:xfrm>
            <a:off x="1884746" y="4206920"/>
            <a:ext cx="4147264" cy="2262116"/>
            <a:chOff x="1884746" y="4343400"/>
            <a:chExt cx="4147264" cy="2262116"/>
          </a:xfrm>
        </p:grpSpPr>
        <p:sp>
          <p:nvSpPr>
            <p:cNvPr id="36" name="Rectangle 35">
              <a:extLst>
                <a:ext uri="{FF2B5EF4-FFF2-40B4-BE49-F238E27FC236}">
                  <a16:creationId xmlns:a16="http://schemas.microsoft.com/office/drawing/2014/main" id="{FA2D21EE-E8F8-B9DB-AA1A-302E88C42A45}"/>
                </a:ext>
              </a:extLst>
            </p:cNvPr>
            <p:cNvSpPr/>
            <p:nvPr/>
          </p:nvSpPr>
          <p:spPr>
            <a:xfrm>
              <a:off x="1884746" y="4343400"/>
              <a:ext cx="4147264" cy="226211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E0BFAA47-1A50-42C4-09B9-C65A691FCBAC}"/>
                </a:ext>
              </a:extLst>
            </p:cNvPr>
            <p:cNvSpPr txBox="1"/>
            <p:nvPr/>
          </p:nvSpPr>
          <p:spPr>
            <a:xfrm>
              <a:off x="3046575" y="5881156"/>
              <a:ext cx="2554176" cy="646331"/>
            </a:xfrm>
            <a:prstGeom prst="rect">
              <a:avLst/>
            </a:prstGeom>
            <a:noFill/>
          </p:spPr>
          <p:txBody>
            <a:bodyPr wrap="square" rtlCol="0">
              <a:spAutoFit/>
            </a:bodyPr>
            <a:lstStyle/>
            <a:p>
              <a:r>
                <a:rPr lang="en-GB" dirty="0"/>
                <a:t>information is leaking from the test set!</a:t>
              </a:r>
            </a:p>
          </p:txBody>
        </p:sp>
        <p:pic>
          <p:nvPicPr>
            <p:cNvPr id="38" name="Graphic 37" descr="Warning with solid fill">
              <a:extLst>
                <a:ext uri="{FF2B5EF4-FFF2-40B4-BE49-F238E27FC236}">
                  <a16:creationId xmlns:a16="http://schemas.microsoft.com/office/drawing/2014/main" id="{E558FDB7-510D-9A6B-D87F-774BF20136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05144" y="5881156"/>
              <a:ext cx="617174" cy="617174"/>
            </a:xfrm>
            <a:prstGeom prst="rect">
              <a:avLst/>
            </a:prstGeom>
          </p:spPr>
        </p:pic>
      </p:grpSp>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Why we need a validation set</a:t>
            </a:r>
          </a:p>
        </p:txBody>
      </p:sp>
      <p:sp>
        <p:nvSpPr>
          <p:cNvPr id="8" name="Rectangle 7">
            <a:extLst>
              <a:ext uri="{FF2B5EF4-FFF2-40B4-BE49-F238E27FC236}">
                <a16:creationId xmlns:a16="http://schemas.microsoft.com/office/drawing/2014/main" id="{5AE32C4C-CC9F-2B2D-C38F-DC143CE50134}"/>
              </a:ext>
            </a:extLst>
          </p:cNvPr>
          <p:cNvSpPr/>
          <p:nvPr/>
        </p:nvSpPr>
        <p:spPr>
          <a:xfrm>
            <a:off x="1621910"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train</a:t>
            </a:r>
          </a:p>
        </p:txBody>
      </p:sp>
      <p:sp>
        <p:nvSpPr>
          <p:cNvPr id="15" name="Rectangle 14">
            <a:extLst>
              <a:ext uri="{FF2B5EF4-FFF2-40B4-BE49-F238E27FC236}">
                <a16:creationId xmlns:a16="http://schemas.microsoft.com/office/drawing/2014/main" id="{5680E1B9-5BE0-19EF-07A0-3CAC68CC95E7}"/>
              </a:ext>
            </a:extLst>
          </p:cNvPr>
          <p:cNvSpPr/>
          <p:nvPr/>
        </p:nvSpPr>
        <p:spPr>
          <a:xfrm>
            <a:off x="5025604" y="3292520"/>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pic>
        <p:nvPicPr>
          <p:cNvPr id="13" name="Graphic 12" descr="Database with solid fill">
            <a:extLst>
              <a:ext uri="{FF2B5EF4-FFF2-40B4-BE49-F238E27FC236}">
                <a16:creationId xmlns:a16="http://schemas.microsoft.com/office/drawing/2014/main" id="{A1F2E797-7F56-8258-C2E4-600E229BD0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99331" y="1914260"/>
            <a:ext cx="914400" cy="914400"/>
          </a:xfrm>
          <a:prstGeom prst="rect">
            <a:avLst/>
          </a:prstGeom>
        </p:spPr>
      </p:pic>
      <p:pic>
        <p:nvPicPr>
          <p:cNvPr id="18" name="Graphic 17" descr="Database with solid fill">
            <a:extLst>
              <a:ext uri="{FF2B5EF4-FFF2-40B4-BE49-F238E27FC236}">
                <a16:creationId xmlns:a16="http://schemas.microsoft.com/office/drawing/2014/main" id="{4098A78D-1CCD-4190-6D64-974395610E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43551" y="1914260"/>
            <a:ext cx="914400" cy="914400"/>
          </a:xfrm>
          <a:prstGeom prst="rect">
            <a:avLst/>
          </a:prstGeom>
        </p:spPr>
      </p:pic>
      <p:cxnSp>
        <p:nvCxnSpPr>
          <p:cNvPr id="20" name="Straight Arrow Connector 19">
            <a:extLst>
              <a:ext uri="{FF2B5EF4-FFF2-40B4-BE49-F238E27FC236}">
                <a16:creationId xmlns:a16="http://schemas.microsoft.com/office/drawing/2014/main" id="{49C07FEE-6C5B-A878-99A2-518FA7FBC238}"/>
              </a:ext>
            </a:extLst>
          </p:cNvPr>
          <p:cNvCxnSpPr>
            <a:stCxn id="8" idx="3"/>
            <a:endCxn id="15" idx="1"/>
          </p:cNvCxnSpPr>
          <p:nvPr/>
        </p:nvCxnSpPr>
        <p:spPr>
          <a:xfrm>
            <a:off x="2891152" y="3654186"/>
            <a:ext cx="21344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6C2D8EA-4EB1-F3B1-BF86-3721D582CA06}"/>
              </a:ext>
            </a:extLst>
          </p:cNvPr>
          <p:cNvCxnSpPr>
            <a:cxnSpLocks/>
            <a:stCxn id="13" idx="2"/>
            <a:endCxn id="8" idx="0"/>
          </p:cNvCxnSpPr>
          <p:nvPr/>
        </p:nvCxnSpPr>
        <p:spPr>
          <a:xfrm>
            <a:off x="2256531"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F263AB2-5544-24DB-0AF0-BA58BD202DD8}"/>
              </a:ext>
            </a:extLst>
          </p:cNvPr>
          <p:cNvCxnSpPr>
            <a:cxnSpLocks/>
            <a:endCxn id="15" idx="0"/>
          </p:cNvCxnSpPr>
          <p:nvPr/>
        </p:nvCxnSpPr>
        <p:spPr>
          <a:xfrm>
            <a:off x="5660225" y="2828660"/>
            <a:ext cx="0" cy="4638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46B60FF-283B-4DD9-3DBA-3E2F152B1AF2}"/>
              </a:ext>
            </a:extLst>
          </p:cNvPr>
          <p:cNvSpPr txBox="1"/>
          <p:nvPr/>
        </p:nvSpPr>
        <p:spPr>
          <a:xfrm>
            <a:off x="2596225" y="2186794"/>
            <a:ext cx="1332416" cy="369332"/>
          </a:xfrm>
          <a:prstGeom prst="rect">
            <a:avLst/>
          </a:prstGeom>
          <a:noFill/>
        </p:spPr>
        <p:txBody>
          <a:bodyPr wrap="none" rtlCol="0">
            <a:spAutoFit/>
          </a:bodyPr>
          <a:lstStyle/>
          <a:p>
            <a:r>
              <a:rPr lang="en-GB" dirty="0"/>
              <a:t>training set</a:t>
            </a:r>
          </a:p>
        </p:txBody>
      </p:sp>
      <p:sp>
        <p:nvSpPr>
          <p:cNvPr id="28" name="TextBox 27">
            <a:extLst>
              <a:ext uri="{FF2B5EF4-FFF2-40B4-BE49-F238E27FC236}">
                <a16:creationId xmlns:a16="http://schemas.microsoft.com/office/drawing/2014/main" id="{D89397F9-A05E-089A-9189-7B935FBEAE86}"/>
              </a:ext>
            </a:extLst>
          </p:cNvPr>
          <p:cNvSpPr txBox="1"/>
          <p:nvPr/>
        </p:nvSpPr>
        <p:spPr>
          <a:xfrm>
            <a:off x="5940445" y="2186794"/>
            <a:ext cx="949299" cy="369332"/>
          </a:xfrm>
          <a:prstGeom prst="rect">
            <a:avLst/>
          </a:prstGeom>
          <a:noFill/>
        </p:spPr>
        <p:txBody>
          <a:bodyPr wrap="none" rtlCol="0">
            <a:spAutoFit/>
          </a:bodyPr>
          <a:lstStyle/>
          <a:p>
            <a:r>
              <a:rPr lang="en-GB" dirty="0"/>
              <a:t>test set</a:t>
            </a:r>
          </a:p>
        </p:txBody>
      </p:sp>
      <p:pic>
        <p:nvPicPr>
          <p:cNvPr id="6" name="Graphic 5" descr="Programmer female with solid fill">
            <a:extLst>
              <a:ext uri="{FF2B5EF4-FFF2-40B4-BE49-F238E27FC236}">
                <a16:creationId xmlns:a16="http://schemas.microsoft.com/office/drawing/2014/main" id="{0695E260-7EAC-84CA-7694-7DE52D23B4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71441" y="4752247"/>
            <a:ext cx="914400" cy="914400"/>
          </a:xfrm>
          <a:prstGeom prst="rect">
            <a:avLst/>
          </a:prstGeom>
        </p:spPr>
      </p:pic>
      <p:cxnSp>
        <p:nvCxnSpPr>
          <p:cNvPr id="11" name="Connector: Elbow 10">
            <a:extLst>
              <a:ext uri="{FF2B5EF4-FFF2-40B4-BE49-F238E27FC236}">
                <a16:creationId xmlns:a16="http://schemas.microsoft.com/office/drawing/2014/main" id="{1E188482-1889-1D8D-8C34-C39DE124E92B}"/>
              </a:ext>
            </a:extLst>
          </p:cNvPr>
          <p:cNvCxnSpPr>
            <a:stCxn id="15" idx="2"/>
            <a:endCxn id="6" idx="3"/>
          </p:cNvCxnSpPr>
          <p:nvPr/>
        </p:nvCxnSpPr>
        <p:spPr>
          <a:xfrm rot="5400000">
            <a:off x="4426235" y="3975457"/>
            <a:ext cx="1193596" cy="127438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25918792-92A9-264C-842F-15040FDF38BF}"/>
              </a:ext>
            </a:extLst>
          </p:cNvPr>
          <p:cNvCxnSpPr>
            <a:cxnSpLocks/>
            <a:stCxn id="6" idx="1"/>
            <a:endCxn id="8" idx="2"/>
          </p:cNvCxnSpPr>
          <p:nvPr/>
        </p:nvCxnSpPr>
        <p:spPr>
          <a:xfrm rot="10800000">
            <a:off x="2256531" y="4015851"/>
            <a:ext cx="1214910" cy="11935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56C25AC6-144F-8243-248B-D81C99C39291}"/>
              </a:ext>
            </a:extLst>
          </p:cNvPr>
          <p:cNvSpPr/>
          <p:nvPr/>
        </p:nvSpPr>
        <p:spPr>
          <a:xfrm>
            <a:off x="8429297" y="3292519"/>
            <a:ext cx="1269242" cy="723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evaluate</a:t>
            </a:r>
          </a:p>
        </p:txBody>
      </p:sp>
      <p:cxnSp>
        <p:nvCxnSpPr>
          <p:cNvPr id="26" name="Straight Arrow Connector 25">
            <a:extLst>
              <a:ext uri="{FF2B5EF4-FFF2-40B4-BE49-F238E27FC236}">
                <a16:creationId xmlns:a16="http://schemas.microsoft.com/office/drawing/2014/main" id="{984BDC82-CBEB-EF1A-D76B-DCEA104D1F0D}"/>
              </a:ext>
            </a:extLst>
          </p:cNvPr>
          <p:cNvCxnSpPr>
            <a:cxnSpLocks/>
            <a:stCxn id="15" idx="3"/>
            <a:endCxn id="25" idx="1"/>
          </p:cNvCxnSpPr>
          <p:nvPr/>
        </p:nvCxnSpPr>
        <p:spPr>
          <a:xfrm flipV="1">
            <a:off x="6294846" y="3654185"/>
            <a:ext cx="2134451"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aphic 29" descr="Database with solid fill">
            <a:extLst>
              <a:ext uri="{FF2B5EF4-FFF2-40B4-BE49-F238E27FC236}">
                <a16:creationId xmlns:a16="http://schemas.microsoft.com/office/drawing/2014/main" id="{1620F413-6906-FF0C-9309-787F8FF35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6720" y="1914260"/>
            <a:ext cx="914400" cy="914400"/>
          </a:xfrm>
          <a:prstGeom prst="rect">
            <a:avLst/>
          </a:prstGeom>
        </p:spPr>
      </p:pic>
      <p:sp>
        <p:nvSpPr>
          <p:cNvPr id="31" name="TextBox 30">
            <a:extLst>
              <a:ext uri="{FF2B5EF4-FFF2-40B4-BE49-F238E27FC236}">
                <a16:creationId xmlns:a16="http://schemas.microsoft.com/office/drawing/2014/main" id="{F3045ADE-D080-F0F4-0455-236B0F4E6318}"/>
              </a:ext>
            </a:extLst>
          </p:cNvPr>
          <p:cNvSpPr txBox="1"/>
          <p:nvPr/>
        </p:nvSpPr>
        <p:spPr>
          <a:xfrm>
            <a:off x="9438513" y="2187235"/>
            <a:ext cx="949299" cy="369332"/>
          </a:xfrm>
          <a:prstGeom prst="rect">
            <a:avLst/>
          </a:prstGeom>
          <a:noFill/>
        </p:spPr>
        <p:txBody>
          <a:bodyPr wrap="none" rtlCol="0">
            <a:spAutoFit/>
          </a:bodyPr>
          <a:lstStyle/>
          <a:p>
            <a:r>
              <a:rPr lang="en-GB" dirty="0"/>
              <a:t>test set</a:t>
            </a:r>
          </a:p>
        </p:txBody>
      </p:sp>
      <p:cxnSp>
        <p:nvCxnSpPr>
          <p:cNvPr id="32" name="Straight Arrow Connector 31">
            <a:extLst>
              <a:ext uri="{FF2B5EF4-FFF2-40B4-BE49-F238E27FC236}">
                <a16:creationId xmlns:a16="http://schemas.microsoft.com/office/drawing/2014/main" id="{A9834A35-0989-2FBD-2DB6-AC8FC99B0E00}"/>
              </a:ext>
            </a:extLst>
          </p:cNvPr>
          <p:cNvCxnSpPr>
            <a:cxnSpLocks/>
            <a:stCxn id="30" idx="2"/>
            <a:endCxn id="25" idx="0"/>
          </p:cNvCxnSpPr>
          <p:nvPr/>
        </p:nvCxnSpPr>
        <p:spPr>
          <a:xfrm flipH="1">
            <a:off x="9063918" y="2828660"/>
            <a:ext cx="2" cy="4638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90775E3-20C5-38A4-D47C-A59A9FE0A953}"/>
              </a:ext>
            </a:extLst>
          </p:cNvPr>
          <p:cNvSpPr txBox="1"/>
          <p:nvPr/>
        </p:nvSpPr>
        <p:spPr>
          <a:xfrm>
            <a:off x="5940445" y="2186794"/>
            <a:ext cx="1552028" cy="369332"/>
          </a:xfrm>
          <a:prstGeom prst="rect">
            <a:avLst/>
          </a:prstGeom>
          <a:noFill/>
        </p:spPr>
        <p:txBody>
          <a:bodyPr wrap="none" rtlCol="0">
            <a:spAutoFit/>
          </a:bodyPr>
          <a:lstStyle/>
          <a:p>
            <a:r>
              <a:rPr lang="en-GB" dirty="0"/>
              <a:t>validation set</a:t>
            </a:r>
          </a:p>
        </p:txBody>
      </p:sp>
    </p:spTree>
    <p:extLst>
      <p:ext uri="{BB962C8B-B14F-4D97-AF65-F5344CB8AC3E}">
        <p14:creationId xmlns:p14="http://schemas.microsoft.com/office/powerpoint/2010/main" val="245626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21" presetClass="entr" presetSubtype="1"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10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0" nodeType="clickEffect">
                                  <p:stCondLst>
                                    <p:cond delay="0"/>
                                  </p:stCondLst>
                                  <p:childTnLst>
                                    <p:animEffect transition="out" filter="fade">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5" grpId="0" animBg="1"/>
      <p:bldP spid="31" grpId="0"/>
      <p:bldP spid="3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Training, validation and test datasets</a:t>
            </a:r>
          </a:p>
        </p:txBody>
      </p:sp>
      <p:sp>
        <p:nvSpPr>
          <p:cNvPr id="10" name="Rectangle: Rounded Corners 9">
            <a:extLst>
              <a:ext uri="{FF2B5EF4-FFF2-40B4-BE49-F238E27FC236}">
                <a16:creationId xmlns:a16="http://schemas.microsoft.com/office/drawing/2014/main" id="{523D0D4D-E275-ADB5-3E36-CA1C488015DF}"/>
              </a:ext>
            </a:extLst>
          </p:cNvPr>
          <p:cNvSpPr/>
          <p:nvPr/>
        </p:nvSpPr>
        <p:spPr>
          <a:xfrm>
            <a:off x="831146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test set</a:t>
            </a:r>
          </a:p>
        </p:txBody>
      </p:sp>
      <p:sp>
        <p:nvSpPr>
          <p:cNvPr id="12" name="Rectangle: Rounded Corners 11">
            <a:extLst>
              <a:ext uri="{FF2B5EF4-FFF2-40B4-BE49-F238E27FC236}">
                <a16:creationId xmlns:a16="http://schemas.microsoft.com/office/drawing/2014/main" id="{42251C00-1FC8-947F-9761-234EA71C7623}"/>
              </a:ext>
            </a:extLst>
          </p:cNvPr>
          <p:cNvSpPr/>
          <p:nvPr/>
        </p:nvSpPr>
        <p:spPr>
          <a:xfrm>
            <a:off x="4634810"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validation set</a:t>
            </a:r>
          </a:p>
        </p:txBody>
      </p:sp>
      <p:sp>
        <p:nvSpPr>
          <p:cNvPr id="14" name="Rectangle: Rounded Corners 13">
            <a:extLst>
              <a:ext uri="{FF2B5EF4-FFF2-40B4-BE49-F238E27FC236}">
                <a16:creationId xmlns:a16="http://schemas.microsoft.com/office/drawing/2014/main" id="{AB72C9B9-450D-5B79-93C9-ED7C6C6B8816}"/>
              </a:ext>
            </a:extLst>
          </p:cNvPr>
          <p:cNvSpPr/>
          <p:nvPr/>
        </p:nvSpPr>
        <p:spPr>
          <a:xfrm>
            <a:off x="958161" y="2897635"/>
            <a:ext cx="2922379"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training set</a:t>
            </a:r>
          </a:p>
        </p:txBody>
      </p:sp>
      <p:sp>
        <p:nvSpPr>
          <p:cNvPr id="5" name="TextBox 4">
            <a:extLst>
              <a:ext uri="{FF2B5EF4-FFF2-40B4-BE49-F238E27FC236}">
                <a16:creationId xmlns:a16="http://schemas.microsoft.com/office/drawing/2014/main" id="{F7512490-9D0D-F2A8-970E-894181A56B86}"/>
              </a:ext>
            </a:extLst>
          </p:cNvPr>
          <p:cNvSpPr txBox="1"/>
          <p:nvPr/>
        </p:nvSpPr>
        <p:spPr>
          <a:xfrm>
            <a:off x="903495" y="3455042"/>
            <a:ext cx="3031710" cy="646331"/>
          </a:xfrm>
          <a:prstGeom prst="rect">
            <a:avLst/>
          </a:prstGeom>
          <a:noFill/>
        </p:spPr>
        <p:txBody>
          <a:bodyPr wrap="square" rtlCol="0">
            <a:spAutoFit/>
          </a:bodyPr>
          <a:lstStyle/>
          <a:p>
            <a:pPr algn="ctr"/>
            <a:r>
              <a:rPr lang="en-GB" dirty="0"/>
              <a:t>used to fit the model’s parameters</a:t>
            </a:r>
          </a:p>
        </p:txBody>
      </p:sp>
      <p:sp>
        <p:nvSpPr>
          <p:cNvPr id="16" name="TextBox 15">
            <a:extLst>
              <a:ext uri="{FF2B5EF4-FFF2-40B4-BE49-F238E27FC236}">
                <a16:creationId xmlns:a16="http://schemas.microsoft.com/office/drawing/2014/main" id="{4AF269D3-53E8-7F02-4329-B1545CCA3A21}"/>
              </a:ext>
            </a:extLst>
          </p:cNvPr>
          <p:cNvSpPr txBox="1"/>
          <p:nvPr/>
        </p:nvSpPr>
        <p:spPr>
          <a:xfrm>
            <a:off x="8256794" y="3455042"/>
            <a:ext cx="3031710" cy="923330"/>
          </a:xfrm>
          <a:prstGeom prst="rect">
            <a:avLst/>
          </a:prstGeom>
          <a:noFill/>
        </p:spPr>
        <p:txBody>
          <a:bodyPr wrap="square" rtlCol="0">
            <a:spAutoFit/>
          </a:bodyPr>
          <a:lstStyle/>
          <a:p>
            <a:pPr algn="ctr"/>
            <a:r>
              <a:rPr lang="en-GB" dirty="0"/>
              <a:t>used to provide an unbiased evaluation of the final model</a:t>
            </a:r>
          </a:p>
        </p:txBody>
      </p:sp>
      <p:sp>
        <p:nvSpPr>
          <p:cNvPr id="17" name="TextBox 16">
            <a:extLst>
              <a:ext uri="{FF2B5EF4-FFF2-40B4-BE49-F238E27FC236}">
                <a16:creationId xmlns:a16="http://schemas.microsoft.com/office/drawing/2014/main" id="{6D84B192-DFFC-18B0-A949-CB300C50E536}"/>
              </a:ext>
            </a:extLst>
          </p:cNvPr>
          <p:cNvSpPr txBox="1"/>
          <p:nvPr/>
        </p:nvSpPr>
        <p:spPr>
          <a:xfrm>
            <a:off x="4580144" y="3455042"/>
            <a:ext cx="3031710" cy="646331"/>
          </a:xfrm>
          <a:prstGeom prst="rect">
            <a:avLst/>
          </a:prstGeom>
          <a:noFill/>
        </p:spPr>
        <p:txBody>
          <a:bodyPr wrap="square" rtlCol="0">
            <a:spAutoFit/>
          </a:bodyPr>
          <a:lstStyle/>
          <a:p>
            <a:pPr algn="ctr"/>
            <a:r>
              <a:rPr lang="en-GB" dirty="0"/>
              <a:t>used to optimize the model during development</a:t>
            </a:r>
          </a:p>
        </p:txBody>
      </p:sp>
    </p:spTree>
    <p:extLst>
      <p:ext uri="{BB962C8B-B14F-4D97-AF65-F5344CB8AC3E}">
        <p14:creationId xmlns:p14="http://schemas.microsoft.com/office/powerpoint/2010/main" val="278772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5" grpId="0"/>
      <p:bldP spid="16"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Usually we only have one dataset, and it is up to us to </a:t>
            </a:r>
            <a:r>
              <a:rPr lang="en-GB" b="1" dirty="0"/>
              <a:t>split</a:t>
            </a:r>
            <a:r>
              <a:rPr lang="en-GB" dirty="0"/>
              <a:t> it into a training set, a validation set and a test set.</a:t>
            </a:r>
          </a:p>
          <a:p>
            <a:r>
              <a:rPr lang="en-GB" dirty="0"/>
              <a:t>It is common to see train-validation-test splits such as 80-10-10% or 70-10-20%, but this depends on the problem.</a:t>
            </a:r>
          </a:p>
          <a:p>
            <a:pPr lvl="1"/>
            <a:r>
              <a:rPr lang="en-GB" dirty="0"/>
              <a:t>We need enough validation/test data to evaluate our model with confidence, but we also want to maximise the amount of training data.</a:t>
            </a:r>
          </a:p>
          <a:p>
            <a:pPr lvl="1"/>
            <a:r>
              <a:rPr lang="en-GB" dirty="0"/>
              <a:t>For very large datasets, the proportion used for training is typically larger (e.g. 98-1-1%).</a:t>
            </a:r>
          </a:p>
        </p:txBody>
      </p:sp>
    </p:spTree>
    <p:extLst>
      <p:ext uri="{BB962C8B-B14F-4D97-AF65-F5344CB8AC3E}">
        <p14:creationId xmlns:p14="http://schemas.microsoft.com/office/powerpoint/2010/main" val="197129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Splitting the data</a:t>
            </a:r>
          </a:p>
        </p:txBody>
      </p:sp>
      <p:sp>
        <p:nvSpPr>
          <p:cNvPr id="4" name="Content Placeholder 3">
            <a:extLst>
              <a:ext uri="{FF2B5EF4-FFF2-40B4-BE49-F238E27FC236}">
                <a16:creationId xmlns:a16="http://schemas.microsoft.com/office/drawing/2014/main" id="{31F82061-0EF9-211A-DC20-48E631ECE205}"/>
              </a:ext>
            </a:extLst>
          </p:cNvPr>
          <p:cNvSpPr>
            <a:spLocks noGrp="1"/>
          </p:cNvSpPr>
          <p:nvPr>
            <p:ph idx="1"/>
          </p:nvPr>
        </p:nvSpPr>
        <p:spPr>
          <a:xfrm>
            <a:off x="838200" y="1847833"/>
            <a:ext cx="10515600" cy="4285188"/>
          </a:xfrm>
        </p:spPr>
        <p:txBody>
          <a:bodyPr>
            <a:noAutofit/>
          </a:bodyPr>
          <a:lstStyle/>
          <a:p>
            <a:r>
              <a:rPr lang="en-GB" dirty="0"/>
              <a:t>Typically, the best approach is to perform the split </a:t>
            </a:r>
            <a:r>
              <a:rPr lang="en-GB" b="1" dirty="0"/>
              <a:t>randomly</a:t>
            </a:r>
            <a:r>
              <a:rPr lang="en-GB" dirty="0"/>
              <a:t>.</a:t>
            </a:r>
          </a:p>
          <a:p>
            <a:pPr lvl="1"/>
            <a:r>
              <a:rPr lang="en-GB" dirty="0"/>
              <a:t>But sometimes we might want to take special care, e.g., to ensure adequate representation of different subgroups within each dataset.</a:t>
            </a:r>
          </a:p>
          <a:p>
            <a:r>
              <a:rPr lang="en-GB" dirty="0"/>
              <a:t>We must ensure that the resulting datasets are truly </a:t>
            </a:r>
            <a:r>
              <a:rPr lang="en-GB" b="1" dirty="0"/>
              <a:t>independent</a:t>
            </a:r>
            <a:r>
              <a:rPr lang="en-GB" dirty="0"/>
              <a:t>.</a:t>
            </a:r>
          </a:p>
          <a:p>
            <a:pPr lvl="1"/>
            <a:r>
              <a:rPr lang="en-GB" dirty="0"/>
              <a:t>For example, medical images from the same patient should all be assigned to the same dataset.</a:t>
            </a:r>
          </a:p>
        </p:txBody>
      </p:sp>
    </p:spTree>
    <p:extLst>
      <p:ext uri="{BB962C8B-B14F-4D97-AF65-F5344CB8AC3E}">
        <p14:creationId xmlns:p14="http://schemas.microsoft.com/office/powerpoint/2010/main" val="75332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scope</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dirty="0"/>
          </a:p>
        </p:txBody>
      </p:sp>
      <p:grpSp>
        <p:nvGrpSpPr>
          <p:cNvPr id="19" name="Group 18">
            <a:extLst>
              <a:ext uri="{FF2B5EF4-FFF2-40B4-BE49-F238E27FC236}">
                <a16:creationId xmlns:a16="http://schemas.microsoft.com/office/drawing/2014/main" id="{A520E26F-8D17-9778-7C82-C8F35A8BDCEC}"/>
              </a:ext>
            </a:extLst>
          </p:cNvPr>
          <p:cNvGrpSpPr/>
          <p:nvPr/>
        </p:nvGrpSpPr>
        <p:grpSpPr>
          <a:xfrm>
            <a:off x="1448166" y="2635369"/>
            <a:ext cx="3738959" cy="3720980"/>
            <a:chOff x="1448166" y="2635369"/>
            <a:chExt cx="3738959" cy="3720980"/>
          </a:xfrm>
        </p:grpSpPr>
        <p:pic>
          <p:nvPicPr>
            <p:cNvPr id="13" name="Picture 2" descr="Ben Sherman BS217 Mens Watch">
              <a:extLst>
                <a:ext uri="{FF2B5EF4-FFF2-40B4-BE49-F238E27FC236}">
                  <a16:creationId xmlns:a16="http://schemas.microsoft.com/office/drawing/2014/main" id="{35999F15-6242-F6EB-4653-AF9879295F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912" t="-7552" r="-27755" b="-7552"/>
            <a:stretch/>
          </p:blipFill>
          <p:spPr bwMode="auto">
            <a:xfrm>
              <a:off x="2790579"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Tommy Hilfiger Men's Analog Quartz Watch with Stainless Steel Strap 1710420">
              <a:extLst>
                <a:ext uri="{FF2B5EF4-FFF2-40B4-BE49-F238E27FC236}">
                  <a16:creationId xmlns:a16="http://schemas.microsoft.com/office/drawing/2014/main" id="{16E9C8C8-0DBB-F866-FDC1-30A1A7A0E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795" t="2086" r="-21928" b="2086"/>
            <a:stretch/>
          </p:blipFill>
          <p:spPr bwMode="auto">
            <a:xfrm>
              <a:off x="4107125" y="396337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2" name="Picture 4" descr="Sponsored Ad – Fossil Women's Cecile Multifunction Stainless Steel Watch AM4481">
              <a:extLst>
                <a:ext uri="{FF2B5EF4-FFF2-40B4-BE49-F238E27FC236}">
                  <a16:creationId xmlns:a16="http://schemas.microsoft.com/office/drawing/2014/main" id="{BBD15F9F-46BF-8348-634F-6184E3DEC4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503" t="2718" r="-32163" b="4053"/>
            <a:stretch/>
          </p:blipFill>
          <p:spPr bwMode="auto">
            <a:xfrm>
              <a:off x="410712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6" name="Picture 8" descr="Accurist Mens 38mm Classic Japanese Quartz Watch in Champagne Sunray with Day Date Display, and Black Leather Strap 7297.">
              <a:extLst>
                <a:ext uri="{FF2B5EF4-FFF2-40B4-BE49-F238E27FC236}">
                  <a16:creationId xmlns:a16="http://schemas.microsoft.com/office/drawing/2014/main" id="{D9C0CAB7-03C4-03CE-72C4-D031EC0F064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912" t="2083" r="-27755" b="2083"/>
            <a:stretch/>
          </p:blipFill>
          <p:spPr bwMode="auto">
            <a:xfrm>
              <a:off x="1448166" y="263536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58" name="Picture 10" descr="SKAGEN Men's Analogue Hybrid Watch">
              <a:extLst>
                <a:ext uri="{FF2B5EF4-FFF2-40B4-BE49-F238E27FC236}">
                  <a16:creationId xmlns:a16="http://schemas.microsoft.com/office/drawing/2014/main" id="{C91A66E2-EC1D-B984-1CC6-76BF7A1CEF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972" t="4797" r="-31695" b="3537"/>
            <a:stretch/>
          </p:blipFill>
          <p:spPr bwMode="auto">
            <a:xfrm>
              <a:off x="1448166" y="3952284"/>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2" name="Picture 14" descr="Michael Kors Women's Watch PARKER, 39 mm case size, Chronograph movement, Stainless Steel strap">
              <a:extLst>
                <a:ext uri="{FF2B5EF4-FFF2-40B4-BE49-F238E27FC236}">
                  <a16:creationId xmlns:a16="http://schemas.microsoft.com/office/drawing/2014/main" id="{9A50AAF0-BC61-E6AF-B048-D1A120EFA4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4973" t="3193" r="-31693" b="2015"/>
            <a:stretch/>
          </p:blipFill>
          <p:spPr bwMode="auto">
            <a:xfrm>
              <a:off x="4107126" y="5276349"/>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6" name="Picture 18" descr="Tommy Hilfiger Womens Analogue Quartz Watch Aria with Stainless Steel Band">
              <a:extLst>
                <a:ext uri="{FF2B5EF4-FFF2-40B4-BE49-F238E27FC236}">
                  <a16:creationId xmlns:a16="http://schemas.microsoft.com/office/drawing/2014/main" id="{1A470DDE-5735-08A8-3AE8-0B81A0A7D82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4973" t="12839" r="-31693" b="182"/>
            <a:stretch/>
          </p:blipFill>
          <p:spPr bwMode="auto">
            <a:xfrm>
              <a:off x="1448166" y="5273250"/>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68" name="Picture 20" descr="Sekonda Women's Analogue Quartz Watch with 32mm Alloy Case, Analogue Display and PU Strap">
              <a:extLst>
                <a:ext uri="{FF2B5EF4-FFF2-40B4-BE49-F238E27FC236}">
                  <a16:creationId xmlns:a16="http://schemas.microsoft.com/office/drawing/2014/main" id="{C7612CEC-9039-A3DD-9532-ADCD18D181A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4635" t="7233" r="-32032" b="59"/>
            <a:stretch/>
          </p:blipFill>
          <p:spPr bwMode="auto">
            <a:xfrm>
              <a:off x="2777646" y="2635909"/>
              <a:ext cx="1080000"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pic>
          <p:nvPicPr>
            <p:cNvPr id="2070" name="Picture 22" descr="Olivia Burton Women's Analog Quartz Watch with Stainless Steel Strap OB16EX225">
              <a:extLst>
                <a:ext uri="{FF2B5EF4-FFF2-40B4-BE49-F238E27FC236}">
                  <a16:creationId xmlns:a16="http://schemas.microsoft.com/office/drawing/2014/main" id="{7498429B-51F0-F3E3-5BBD-92DFD31B316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503" t="8333" r="-32163" b="8334"/>
            <a:stretch/>
          </p:blipFill>
          <p:spPr bwMode="auto">
            <a:xfrm>
              <a:off x="2777647" y="3957338"/>
              <a:ext cx="1079999" cy="1080000"/>
            </a:xfrm>
            <a:prstGeom prst="rect">
              <a:avLst/>
            </a:prstGeom>
            <a:noFill/>
            <a:ln w="19050">
              <a:solidFill>
                <a:schemeClr val="tx1"/>
              </a:solidFill>
            </a:ln>
            <a:extLst>
              <a:ext uri="{909E8E84-426E-40DD-AFC4-6F175D3DCCD1}">
                <a14:hiddenFill xmlns:a14="http://schemas.microsoft.com/office/drawing/2010/main">
                  <a:solidFill>
                    <a:srgbClr val="FFFFFF"/>
                  </a:solidFill>
                </a14:hiddenFill>
              </a:ext>
            </a:extLst>
          </p:spPr>
        </p:pic>
      </p:grpSp>
      <p:sp>
        <p:nvSpPr>
          <p:cNvPr id="35" name="Rectangle: Rounded Corners 34">
            <a:extLst>
              <a:ext uri="{FF2B5EF4-FFF2-40B4-BE49-F238E27FC236}">
                <a16:creationId xmlns:a16="http://schemas.microsoft.com/office/drawing/2014/main" id="{E1388128-69F3-FBDA-6E69-B468F845543D}"/>
              </a:ext>
            </a:extLst>
          </p:cNvPr>
          <p:cNvSpPr/>
          <p:nvPr/>
        </p:nvSpPr>
        <p:spPr>
          <a:xfrm>
            <a:off x="742950" y="1758583"/>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The datasets must be representative of the population in which a model is to be used.</a:t>
            </a:r>
          </a:p>
        </p:txBody>
      </p:sp>
      <p:grpSp>
        <p:nvGrpSpPr>
          <p:cNvPr id="23" name="Group 22">
            <a:extLst>
              <a:ext uri="{FF2B5EF4-FFF2-40B4-BE49-F238E27FC236}">
                <a16:creationId xmlns:a16="http://schemas.microsoft.com/office/drawing/2014/main" id="{A1CF8FDE-FF97-3FE8-816A-6375227CB004}"/>
              </a:ext>
            </a:extLst>
          </p:cNvPr>
          <p:cNvGrpSpPr/>
          <p:nvPr/>
        </p:nvGrpSpPr>
        <p:grpSpPr>
          <a:xfrm>
            <a:off x="8096049" y="3497082"/>
            <a:ext cx="1800000" cy="1800000"/>
            <a:chOff x="8096049" y="3497082"/>
            <a:chExt cx="1800000" cy="1800000"/>
          </a:xfrm>
        </p:grpSpPr>
        <p:sp>
          <p:nvSpPr>
            <p:cNvPr id="22" name="Rectangle 21">
              <a:extLst>
                <a:ext uri="{FF2B5EF4-FFF2-40B4-BE49-F238E27FC236}">
                  <a16:creationId xmlns:a16="http://schemas.microsoft.com/office/drawing/2014/main" id="{252CCFBE-8028-FE38-392C-C7463779F236}"/>
                </a:ext>
              </a:extLst>
            </p:cNvPr>
            <p:cNvSpPr/>
            <p:nvPr/>
          </p:nvSpPr>
          <p:spPr>
            <a:xfrm>
              <a:off x="8096049" y="3497082"/>
              <a:ext cx="1800000" cy="180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72" name="Picture 24" descr="See the source image">
              <a:extLst>
                <a:ext uri="{FF2B5EF4-FFF2-40B4-BE49-F238E27FC236}">
                  <a16:creationId xmlns:a16="http://schemas.microsoft.com/office/drawing/2014/main" id="{FAC82CBE-FFE7-04A6-DF73-8B9E3832C34C}"/>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50000"/>
            <a:stretch/>
          </p:blipFill>
          <p:spPr bwMode="auto">
            <a:xfrm>
              <a:off x="8456050" y="3520914"/>
              <a:ext cx="1079999" cy="17523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297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dirty="0"/>
              <a:t>Neural networks are sensitive to the scale of their inputs and outputs.</a:t>
            </a:r>
          </a:p>
          <a:p>
            <a:r>
              <a:rPr lang="en-GB" dirty="0"/>
              <a:t>Inappropriate scaling can make the learning process difficult or unstable.</a:t>
            </a:r>
          </a:p>
          <a:p>
            <a:r>
              <a:rPr lang="en-GB" dirty="0"/>
              <a:t>A good rule of thumb is that input and output values should be small, around [0, 1] or [-1, 1].</a:t>
            </a:r>
          </a:p>
          <a:p>
            <a:r>
              <a:rPr lang="en-GB" dirty="0"/>
              <a:t>In the case of outputs, the data range must match that of the </a:t>
            </a:r>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spTree>
    <p:extLst>
      <p:ext uri="{BB962C8B-B14F-4D97-AF65-F5344CB8AC3E}">
        <p14:creationId xmlns:p14="http://schemas.microsoft.com/office/powerpoint/2010/main" val="96088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p:txBody>
              <a:bodyPr/>
              <a:lstStyle/>
              <a:p>
                <a:r>
                  <a:rPr lang="en-GB" b="1" dirty="0"/>
                  <a:t>Normalization</a:t>
                </a:r>
                <a:r>
                  <a:rPr lang="en-GB" dirty="0"/>
                  <a:t> maps the minimum input value to 0 and the maximum input value to 1. It is very common to do this when processing images, which often come in the range [0, 255] (natural images) or [0, 4095] or [-2048, 2047] (DICOM).</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max</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min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E38C0E02-D8AC-1FD2-BDAF-F14A9FF3E4B9}"/>
                  </a:ext>
                </a:extLst>
              </p:cNvPr>
              <p:cNvSpPr>
                <a:spLocks noGrp="1" noRot="1" noChangeAspect="1" noMove="1" noResize="1" noEditPoints="1" noAdjustHandles="1" noChangeArrowheads="1" noChangeShapeType="1" noTextEdit="1"/>
              </p:cNvSpPr>
              <p:nvPr>
                <p:ph idx="1"/>
              </p:nvPr>
            </p:nvSpPr>
            <p:spPr>
              <a:blipFill>
                <a:blip r:embed="rId3"/>
                <a:stretch>
                  <a:fillRect l="-522" r="-986"/>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6" name="Picture 5" descr="A close up of a rose&#10;&#10;Description automatically generated with medium confidence">
            <a:extLst>
              <a:ext uri="{FF2B5EF4-FFF2-40B4-BE49-F238E27FC236}">
                <a16:creationId xmlns:a16="http://schemas.microsoft.com/office/drawing/2014/main" id="{7C8B736A-D097-DAEB-666A-E54613F5293D}"/>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383490"/>
            <a:ext cx="1661419" cy="1661419"/>
          </a:xfrm>
          <a:prstGeom prst="rect">
            <a:avLst/>
          </a:prstGeom>
        </p:spPr>
      </p:pic>
      <p:sp>
        <p:nvSpPr>
          <p:cNvPr id="4" name="TextBox 3">
            <a:extLst>
              <a:ext uri="{FF2B5EF4-FFF2-40B4-BE49-F238E27FC236}">
                <a16:creationId xmlns:a16="http://schemas.microsoft.com/office/drawing/2014/main" id="{52048F47-692C-3C43-2B69-25078287F250}"/>
              </a:ext>
            </a:extLst>
          </p:cNvPr>
          <p:cNvSpPr txBox="1"/>
          <p:nvPr/>
        </p:nvSpPr>
        <p:spPr>
          <a:xfrm>
            <a:off x="1005659" y="4891034"/>
            <a:ext cx="1781775" cy="646331"/>
          </a:xfrm>
          <a:prstGeom prst="rect">
            <a:avLst/>
          </a:prstGeom>
          <a:noFill/>
        </p:spPr>
        <p:txBody>
          <a:bodyPr wrap="square" rtlCol="0">
            <a:spAutoFit/>
          </a:bodyPr>
          <a:lstStyle/>
          <a:p>
            <a:pPr algn="ctr"/>
            <a:r>
              <a:rPr lang="en-GB" dirty="0"/>
              <a:t>pixel values in range [0, 4095]</a:t>
            </a:r>
          </a:p>
        </p:txBody>
      </p:sp>
      <p:sp>
        <p:nvSpPr>
          <p:cNvPr id="7" name="Arrow: Right 6">
            <a:extLst>
              <a:ext uri="{FF2B5EF4-FFF2-40B4-BE49-F238E27FC236}">
                <a16:creationId xmlns:a16="http://schemas.microsoft.com/office/drawing/2014/main" id="{938C4B26-8768-A794-D60C-8B43B4E2664E}"/>
              </a:ext>
            </a:extLst>
          </p:cNvPr>
          <p:cNvSpPr/>
          <p:nvPr/>
        </p:nvSpPr>
        <p:spPr>
          <a:xfrm>
            <a:off x="4741816" y="5110905"/>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18AC249-BDCF-0C5B-A605-0FC67922346C}"/>
              </a:ext>
            </a:extLst>
          </p:cNvPr>
          <p:cNvSpPr txBox="1"/>
          <p:nvPr/>
        </p:nvSpPr>
        <p:spPr>
          <a:xfrm>
            <a:off x="5274779" y="5335049"/>
            <a:ext cx="1781775" cy="369332"/>
          </a:xfrm>
          <a:prstGeom prst="rect">
            <a:avLst/>
          </a:prstGeom>
          <a:noFill/>
        </p:spPr>
        <p:txBody>
          <a:bodyPr wrap="square" rtlCol="0">
            <a:spAutoFit/>
          </a:bodyPr>
          <a:lstStyle/>
          <a:p>
            <a:pPr algn="ctr"/>
            <a:r>
              <a:rPr lang="en-GB" dirty="0"/>
              <a:t>divide by 4095</a:t>
            </a:r>
          </a:p>
        </p:txBody>
      </p:sp>
      <p:pic>
        <p:nvPicPr>
          <p:cNvPr id="9" name="Picture 8" descr="A close up of a rose&#10;&#10;Description automatically generated with medium confidence">
            <a:extLst>
              <a:ext uri="{FF2B5EF4-FFF2-40B4-BE49-F238E27FC236}">
                <a16:creationId xmlns:a16="http://schemas.microsoft.com/office/drawing/2014/main" id="{463D45FF-3F29-23D6-E870-1B46B7C10C4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386286"/>
            <a:ext cx="1661419" cy="1661419"/>
          </a:xfrm>
          <a:prstGeom prst="rect">
            <a:avLst/>
          </a:prstGeom>
        </p:spPr>
      </p:pic>
      <p:sp>
        <p:nvSpPr>
          <p:cNvPr id="10" name="TextBox 9">
            <a:extLst>
              <a:ext uri="{FF2B5EF4-FFF2-40B4-BE49-F238E27FC236}">
                <a16:creationId xmlns:a16="http://schemas.microsoft.com/office/drawing/2014/main" id="{FC8A3175-F2BF-BF91-10AD-615BBCFE6959}"/>
              </a:ext>
            </a:extLst>
          </p:cNvPr>
          <p:cNvSpPr txBox="1"/>
          <p:nvPr/>
        </p:nvSpPr>
        <p:spPr>
          <a:xfrm>
            <a:off x="9522562" y="4891034"/>
            <a:ext cx="1781775" cy="646331"/>
          </a:xfrm>
          <a:prstGeom prst="rect">
            <a:avLst/>
          </a:prstGeom>
          <a:noFill/>
        </p:spPr>
        <p:txBody>
          <a:bodyPr wrap="square" rtlCol="0">
            <a:spAutoFit/>
          </a:bodyPr>
          <a:lstStyle/>
          <a:p>
            <a:pPr algn="ctr"/>
            <a:r>
              <a:rPr lang="en-GB" dirty="0"/>
              <a:t>pixel values in range [0, 1]</a:t>
            </a:r>
          </a:p>
        </p:txBody>
      </p:sp>
    </p:spTree>
    <p:extLst>
      <p:ext uri="{BB962C8B-B14F-4D97-AF65-F5344CB8AC3E}">
        <p14:creationId xmlns:p14="http://schemas.microsoft.com/office/powerpoint/2010/main" val="319722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CD11-5D03-C0C3-F427-18EB942EAF6D}"/>
              </a:ext>
            </a:extLst>
          </p:cNvPr>
          <p:cNvSpPr>
            <a:spLocks noGrp="1"/>
          </p:cNvSpPr>
          <p:nvPr>
            <p:ph type="title"/>
          </p:nvPr>
        </p:nvSpPr>
        <p:spPr/>
        <p:txBody>
          <a:bodyPr/>
          <a:lstStyle/>
          <a:p>
            <a:r>
              <a:rPr lang="en-GB" dirty="0"/>
              <a:t>Data scaling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6A4D6B-455D-CD2C-8CF2-B94753512E92}"/>
                  </a:ext>
                </a:extLst>
              </p:cNvPr>
              <p:cNvSpPr>
                <a:spLocks noGrp="1"/>
              </p:cNvSpPr>
              <p:nvPr>
                <p:ph idx="1"/>
              </p:nvPr>
            </p:nvSpPr>
            <p:spPr/>
            <p:txBody>
              <a:bodyPr/>
              <a:lstStyle/>
              <a:p>
                <a:r>
                  <a:rPr lang="en-GB" dirty="0"/>
                  <a:t>Another common preprocessing operation is </a:t>
                </a:r>
                <a:r>
                  <a:rPr lang="en-GB" b="1" dirty="0"/>
                  <a:t>standardization</a:t>
                </a:r>
                <a:r>
                  <a:rPr lang="en-GB" dirty="0"/>
                  <a:t>, which rescales the input values to have zero mean and unit variance. This is well suited to normally distributed data.</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𝑥</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mean</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num>
                        <m:den>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std</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e>
                          </m:func>
                        </m:den>
                      </m:f>
                    </m:oMath>
                  </m:oMathPara>
                </a14:m>
                <a:endParaRPr lang="en-GB" dirty="0"/>
              </a:p>
            </p:txBody>
          </p:sp>
        </mc:Choice>
        <mc:Fallback xmlns="">
          <p:sp>
            <p:nvSpPr>
              <p:cNvPr id="3" name="Content Placeholder 2">
                <a:extLst>
                  <a:ext uri="{FF2B5EF4-FFF2-40B4-BE49-F238E27FC236}">
                    <a16:creationId xmlns:a16="http://schemas.microsoft.com/office/drawing/2014/main" id="{C36A4D6B-455D-CD2C-8CF2-B94753512E92}"/>
                  </a:ext>
                </a:extLst>
              </p:cNvPr>
              <p:cNvSpPr>
                <a:spLocks noGrp="1" noRot="1" noChangeAspect="1" noMove="1" noResize="1" noEditPoints="1" noAdjustHandles="1" noChangeArrowheads="1" noChangeShapeType="1" noTextEdit="1"/>
              </p:cNvSpPr>
              <p:nvPr>
                <p:ph idx="1"/>
              </p:nvPr>
            </p:nvSpPr>
            <p:spPr>
              <a:blipFill>
                <a:blip r:embed="rId3"/>
                <a:stretch>
                  <a:fillRect l="-522"/>
                </a:stretch>
              </a:blipFill>
            </p:spPr>
            <p:txBody>
              <a:bodyPr/>
              <a:lstStyle/>
              <a:p>
                <a:r>
                  <a:rPr lang="en-GB">
                    <a:noFill/>
                  </a:rPr>
                  <a:t> </a:t>
                </a:r>
              </a:p>
            </p:txBody>
          </p:sp>
        </mc:Fallback>
      </mc:AlternateContent>
    </p:spTree>
    <p:extLst>
      <p:ext uri="{BB962C8B-B14F-4D97-AF65-F5344CB8AC3E}">
        <p14:creationId xmlns:p14="http://schemas.microsoft.com/office/powerpoint/2010/main" val="188307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41F182-C03E-8B1A-E2DF-1D1CA543E2A9}"/>
              </a:ext>
            </a:extLst>
          </p:cNvPr>
          <p:cNvSpPr>
            <a:spLocks noGrp="1"/>
          </p:cNvSpPr>
          <p:nvPr>
            <p:ph type="title"/>
          </p:nvPr>
        </p:nvSpPr>
        <p:spPr/>
        <p:txBody>
          <a:bodyPr/>
          <a:lstStyle/>
          <a:p>
            <a:r>
              <a:rPr lang="en-GB" dirty="0"/>
              <a:t>Algorithms</a:t>
            </a:r>
          </a:p>
        </p:txBody>
      </p:sp>
      <p:grpSp>
        <p:nvGrpSpPr>
          <p:cNvPr id="8" name="Group 7">
            <a:extLst>
              <a:ext uri="{FF2B5EF4-FFF2-40B4-BE49-F238E27FC236}">
                <a16:creationId xmlns:a16="http://schemas.microsoft.com/office/drawing/2014/main" id="{1BE2289D-6A4C-450B-95E5-8D210AAFEB83}"/>
              </a:ext>
            </a:extLst>
          </p:cNvPr>
          <p:cNvGrpSpPr/>
          <p:nvPr/>
        </p:nvGrpSpPr>
        <p:grpSpPr>
          <a:xfrm>
            <a:off x="3115875" y="2980592"/>
            <a:ext cx="6266716" cy="896815"/>
            <a:chOff x="3098290" y="2866292"/>
            <a:chExt cx="6266716" cy="896815"/>
          </a:xfrm>
        </p:grpSpPr>
        <p:sp>
          <p:nvSpPr>
            <p:cNvPr id="2" name="Rectangle 1">
              <a:extLst>
                <a:ext uri="{FF2B5EF4-FFF2-40B4-BE49-F238E27FC236}">
                  <a16:creationId xmlns:a16="http://schemas.microsoft.com/office/drawing/2014/main" id="{C8E6D45C-1D59-5570-CA82-BDECFC993ED0}"/>
                </a:ext>
              </a:extLst>
            </p:cNvPr>
            <p:cNvSpPr/>
            <p:nvPr/>
          </p:nvSpPr>
          <p:spPr>
            <a:xfrm>
              <a:off x="4860681" y="2866292"/>
              <a:ext cx="2329962" cy="896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a:t>
              </a:r>
            </a:p>
          </p:txBody>
        </p:sp>
        <p:cxnSp>
          <p:nvCxnSpPr>
            <p:cNvPr id="4" name="Straight Arrow Connector 3">
              <a:extLst>
                <a:ext uri="{FF2B5EF4-FFF2-40B4-BE49-F238E27FC236}">
                  <a16:creationId xmlns:a16="http://schemas.microsoft.com/office/drawing/2014/main" id="{FC4E4D04-FFE4-066E-7967-0BC382E1E0BF}"/>
                </a:ext>
              </a:extLst>
            </p:cNvPr>
            <p:cNvCxnSpPr>
              <a:cxnSpLocks/>
            </p:cNvCxnSpPr>
            <p:nvPr/>
          </p:nvCxnSpPr>
          <p:spPr>
            <a:xfrm>
              <a:off x="3759048" y="3344509"/>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81AC7CC-E697-6399-4719-B54439B22E3C}"/>
                </a:ext>
              </a:extLst>
            </p:cNvPr>
            <p:cNvSpPr txBox="1"/>
            <p:nvPr/>
          </p:nvSpPr>
          <p:spPr>
            <a:xfrm>
              <a:off x="3098290" y="3159843"/>
              <a:ext cx="660758" cy="369332"/>
            </a:xfrm>
            <a:prstGeom prst="rect">
              <a:avLst/>
            </a:prstGeom>
            <a:noFill/>
          </p:spPr>
          <p:txBody>
            <a:bodyPr wrap="none" rtlCol="0">
              <a:spAutoFit/>
            </a:bodyPr>
            <a:lstStyle/>
            <a:p>
              <a:pPr algn="r"/>
              <a:r>
                <a:rPr lang="en-GB" dirty="0"/>
                <a:t>Data</a:t>
              </a:r>
            </a:p>
          </p:txBody>
        </p:sp>
        <p:sp>
          <p:nvSpPr>
            <p:cNvPr id="6" name="TextBox 5">
              <a:extLst>
                <a:ext uri="{FF2B5EF4-FFF2-40B4-BE49-F238E27FC236}">
                  <a16:creationId xmlns:a16="http://schemas.microsoft.com/office/drawing/2014/main" id="{D7BA4E6B-8B34-0E6E-4E12-DD3A3006902C}"/>
                </a:ext>
              </a:extLst>
            </p:cNvPr>
            <p:cNvSpPr txBox="1"/>
            <p:nvPr/>
          </p:nvSpPr>
          <p:spPr>
            <a:xfrm>
              <a:off x="8292276" y="3159843"/>
              <a:ext cx="1072730" cy="369332"/>
            </a:xfrm>
            <a:prstGeom prst="rect">
              <a:avLst/>
            </a:prstGeom>
            <a:noFill/>
          </p:spPr>
          <p:txBody>
            <a:bodyPr wrap="none" rtlCol="0">
              <a:spAutoFit/>
            </a:bodyPr>
            <a:lstStyle/>
            <a:p>
              <a:r>
                <a:rPr lang="en-GB" dirty="0"/>
                <a:t>Answers</a:t>
              </a:r>
            </a:p>
          </p:txBody>
        </p:sp>
        <p:cxnSp>
          <p:nvCxnSpPr>
            <p:cNvPr id="7" name="Straight Arrow Connector 6">
              <a:extLst>
                <a:ext uri="{FF2B5EF4-FFF2-40B4-BE49-F238E27FC236}">
                  <a16:creationId xmlns:a16="http://schemas.microsoft.com/office/drawing/2014/main" id="{65132106-998A-6DA3-EAE5-CF63D8D1C211}"/>
                </a:ext>
              </a:extLst>
            </p:cNvPr>
            <p:cNvCxnSpPr>
              <a:cxnSpLocks/>
            </p:cNvCxnSpPr>
            <p:nvPr/>
          </p:nvCxnSpPr>
          <p:spPr>
            <a:xfrm>
              <a:off x="7190643" y="3344509"/>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061C9226-1436-136E-99EF-027DDAC52406}"/>
              </a:ext>
            </a:extLst>
          </p:cNvPr>
          <p:cNvSpPr txBox="1"/>
          <p:nvPr/>
        </p:nvSpPr>
        <p:spPr>
          <a:xfrm>
            <a:off x="838200" y="2130037"/>
            <a:ext cx="10326866" cy="369332"/>
          </a:xfrm>
          <a:prstGeom prst="rect">
            <a:avLst/>
          </a:prstGeom>
          <a:noFill/>
        </p:spPr>
        <p:txBody>
          <a:bodyPr wrap="none" rtlCol="0">
            <a:spAutoFit/>
          </a:bodyPr>
          <a:lstStyle/>
          <a:p>
            <a:r>
              <a:rPr lang="en-GB" dirty="0"/>
              <a:t>An </a:t>
            </a:r>
            <a:r>
              <a:rPr lang="en-GB" dirty="0">
                <a:solidFill>
                  <a:schemeClr val="accent1"/>
                </a:solidFill>
                <a:latin typeface="Roboto Medium" panose="02000000000000000000" pitchFamily="2" charset="0"/>
                <a:ea typeface="Roboto Medium" panose="02000000000000000000" pitchFamily="2" charset="0"/>
              </a:rPr>
              <a:t>algorithm</a:t>
            </a:r>
            <a:r>
              <a:rPr lang="en-GB" dirty="0"/>
              <a:t> is a set of </a:t>
            </a:r>
            <a:r>
              <a:rPr lang="en-GB" i="1" dirty="0"/>
              <a:t>rules</a:t>
            </a:r>
            <a:r>
              <a:rPr lang="en-GB" dirty="0"/>
              <a:t> used to obtain the </a:t>
            </a:r>
            <a:r>
              <a:rPr lang="en-GB" i="1" dirty="0"/>
              <a:t>answer</a:t>
            </a:r>
            <a:r>
              <a:rPr lang="en-GB" dirty="0"/>
              <a:t> to a certain problem given some input </a:t>
            </a:r>
            <a:r>
              <a:rPr lang="en-GB" i="1" dirty="0"/>
              <a:t>data</a:t>
            </a:r>
            <a:r>
              <a:rPr lang="en-GB" dirty="0"/>
              <a:t>.</a:t>
            </a:r>
          </a:p>
        </p:txBody>
      </p:sp>
      <p:graphicFrame>
        <p:nvGraphicFramePr>
          <p:cNvPr id="15" name="Table 15">
            <a:extLst>
              <a:ext uri="{FF2B5EF4-FFF2-40B4-BE49-F238E27FC236}">
                <a16:creationId xmlns:a16="http://schemas.microsoft.com/office/drawing/2014/main" id="{91C67AF7-AB13-C3DA-0B87-073398D4D542}"/>
              </a:ext>
            </a:extLst>
          </p:cNvPr>
          <p:cNvGraphicFramePr>
            <a:graphicFrameLocks noGrp="1"/>
          </p:cNvGraphicFramePr>
          <p:nvPr>
            <p:extLst>
              <p:ext uri="{D42A27DB-BD31-4B8C-83A1-F6EECF244321}">
                <p14:modId xmlns:p14="http://schemas.microsoft.com/office/powerpoint/2010/main" val="2134130410"/>
              </p:ext>
            </p:extLst>
          </p:nvPr>
        </p:nvGraphicFramePr>
        <p:xfrm>
          <a:off x="1026934" y="4355624"/>
          <a:ext cx="10326866" cy="1792080"/>
        </p:xfrm>
        <a:graphic>
          <a:graphicData uri="http://schemas.openxmlformats.org/drawingml/2006/table">
            <a:tbl>
              <a:tblPr firstRow="1" bandRow="1">
                <a:tableStyleId>{5C22544A-7EE6-4342-B048-85BDC9FD1C3A}</a:tableStyleId>
              </a:tblPr>
              <a:tblGrid>
                <a:gridCol w="5163433">
                  <a:extLst>
                    <a:ext uri="{9D8B030D-6E8A-4147-A177-3AD203B41FA5}">
                      <a16:colId xmlns:a16="http://schemas.microsoft.com/office/drawing/2014/main" val="3705590885"/>
                    </a:ext>
                  </a:extLst>
                </a:gridCol>
                <a:gridCol w="5163433">
                  <a:extLst>
                    <a:ext uri="{9D8B030D-6E8A-4147-A177-3AD203B41FA5}">
                      <a16:colId xmlns:a16="http://schemas.microsoft.com/office/drawing/2014/main" val="2674995701"/>
                    </a:ext>
                  </a:extLst>
                </a:gridCol>
              </a:tblGrid>
              <a:tr h="576000">
                <a:tc>
                  <a:txBody>
                    <a:bodyPr/>
                    <a:lstStyle/>
                    <a:p>
                      <a:pPr algn="l"/>
                      <a:r>
                        <a:rPr lang="en-GB" dirty="0"/>
                        <a:t>Problem</a:t>
                      </a:r>
                    </a:p>
                  </a:txBody>
                  <a:tcPr anchor="ctr"/>
                </a:tc>
                <a:tc>
                  <a:txBody>
                    <a:bodyPr/>
                    <a:lstStyle/>
                    <a:p>
                      <a:pPr algn="l"/>
                      <a:r>
                        <a:rPr lang="en-GB" dirty="0"/>
                        <a:t>Rules</a:t>
                      </a:r>
                    </a:p>
                  </a:txBody>
                  <a:tcPr anchor="ctr"/>
                </a:tc>
                <a:extLst>
                  <a:ext uri="{0D108BD9-81ED-4DB2-BD59-A6C34878D82A}">
                    <a16:rowId xmlns:a16="http://schemas.microsoft.com/office/drawing/2014/main" val="437280403"/>
                  </a:ext>
                </a:extLst>
              </a:tr>
              <a:tr h="57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Given an input number, compute its square</a:t>
                      </a:r>
                      <a:r>
                        <a:rPr lang="en-GB" dirty="0"/>
                        <a: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Multiply the number by itself</a:t>
                      </a:r>
                      <a:r>
                        <a:rPr lang="en-GB" dirty="0"/>
                        <a:t>.</a:t>
                      </a:r>
                    </a:p>
                  </a:txBody>
                  <a:tcPr anchor="ctr"/>
                </a:tc>
                <a:extLst>
                  <a:ext uri="{0D108BD9-81ED-4DB2-BD59-A6C34878D82A}">
                    <a16:rowId xmlns:a16="http://schemas.microsoft.com/office/drawing/2014/main" val="4235858421"/>
                  </a:ext>
                </a:extLst>
              </a:tr>
              <a:tr h="57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i="1" dirty="0"/>
                        <a:t>Given an image, compute the mean pixel intensity</a:t>
                      </a:r>
                      <a:r>
                        <a:rPr lang="en-GB" dirty="0"/>
                        <a:t>.</a:t>
                      </a:r>
                    </a:p>
                  </a:txBody>
                  <a:tcPr anchor="ctr"/>
                </a:tc>
                <a:tc>
                  <a:txBody>
                    <a:bodyPr/>
                    <a:lstStyle/>
                    <a:p>
                      <a:pPr algn="l"/>
                      <a:r>
                        <a:rPr lang="en-GB" i="1" dirty="0"/>
                        <a:t>Add the values for each pixel,</a:t>
                      </a:r>
                    </a:p>
                    <a:p>
                      <a:pPr algn="l"/>
                      <a:r>
                        <a:rPr lang="en-GB" i="1" dirty="0"/>
                        <a:t>and divide by the number of pixels.</a:t>
                      </a:r>
                      <a:endParaRPr lang="en-GB" dirty="0"/>
                    </a:p>
                  </a:txBody>
                  <a:tcPr anchor="ctr"/>
                </a:tc>
                <a:extLst>
                  <a:ext uri="{0D108BD9-81ED-4DB2-BD59-A6C34878D82A}">
                    <a16:rowId xmlns:a16="http://schemas.microsoft.com/office/drawing/2014/main" val="580916847"/>
                  </a:ext>
                </a:extLst>
              </a:tr>
            </a:tbl>
          </a:graphicData>
        </a:graphic>
      </p:graphicFrame>
      <p:sp>
        <p:nvSpPr>
          <p:cNvPr id="16" name="Rectangle 15">
            <a:extLst>
              <a:ext uri="{FF2B5EF4-FFF2-40B4-BE49-F238E27FC236}">
                <a16:creationId xmlns:a16="http://schemas.microsoft.com/office/drawing/2014/main" id="{A7B3D8F3-F612-51FE-A7E8-0050AD26AFFF}"/>
              </a:ext>
            </a:extLst>
          </p:cNvPr>
          <p:cNvSpPr/>
          <p:nvPr/>
        </p:nvSpPr>
        <p:spPr>
          <a:xfrm>
            <a:off x="930141" y="4138489"/>
            <a:ext cx="10670931" cy="2226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5EA4CFAC-86ED-CCAF-17DE-894706DF1A4E}"/>
              </a:ext>
            </a:extLst>
          </p:cNvPr>
          <p:cNvSpPr/>
          <p:nvPr/>
        </p:nvSpPr>
        <p:spPr>
          <a:xfrm>
            <a:off x="857832" y="5508522"/>
            <a:ext cx="10670931" cy="7867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3683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7"/>
                                        </p:tgtEl>
                                      </p:cBhvr>
                                    </p:animEffect>
                                    <p:set>
                                      <p:cBhvr>
                                        <p:cTn id="12"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Data preprocessing</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022709"/>
          </a:xfrm>
        </p:spPr>
        <p:txBody>
          <a:bodyPr/>
          <a:lstStyle/>
          <a:p>
            <a:r>
              <a:rPr lang="en-GB" dirty="0"/>
              <a:t>Some preprocessing operations, such as rescaling, may be performed at an instance level or a dataset level.</a:t>
            </a:r>
          </a:p>
        </p:txBody>
      </p:sp>
      <p:sp>
        <p:nvSpPr>
          <p:cNvPr id="5" name="Rectangle: Rounded Corners 4">
            <a:extLst>
              <a:ext uri="{FF2B5EF4-FFF2-40B4-BE49-F238E27FC236}">
                <a16:creationId xmlns:a16="http://schemas.microsoft.com/office/drawing/2014/main" id="{960BBFD5-2D32-806E-7CB2-35DA449B0550}"/>
              </a:ext>
            </a:extLst>
          </p:cNvPr>
          <p:cNvSpPr/>
          <p:nvPr/>
        </p:nvSpPr>
        <p:spPr>
          <a:xfrm>
            <a:off x="6432573" y="3292520"/>
            <a:ext cx="4746602"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dataset level</a:t>
            </a:r>
          </a:p>
        </p:txBody>
      </p:sp>
      <p:sp>
        <p:nvSpPr>
          <p:cNvPr id="6" name="Rectangle: Rounded Corners 5">
            <a:extLst>
              <a:ext uri="{FF2B5EF4-FFF2-40B4-BE49-F238E27FC236}">
                <a16:creationId xmlns:a16="http://schemas.microsoft.com/office/drawing/2014/main" id="{2C45991C-0EAB-2B39-F3A9-8E9F9CC1F87F}"/>
              </a:ext>
            </a:extLst>
          </p:cNvPr>
          <p:cNvSpPr/>
          <p:nvPr/>
        </p:nvSpPr>
        <p:spPr>
          <a:xfrm>
            <a:off x="903495" y="3292520"/>
            <a:ext cx="4746604" cy="434978"/>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mj-lt"/>
                <a:ea typeface="Roboto Medium" panose="02000000000000000000" pitchFamily="2" charset="0"/>
              </a:rPr>
              <a:t>instance level</a:t>
            </a:r>
          </a:p>
        </p:txBody>
      </p:sp>
      <p:sp>
        <p:nvSpPr>
          <p:cNvPr id="10" name="TextBox 9">
            <a:extLst>
              <a:ext uri="{FF2B5EF4-FFF2-40B4-BE49-F238E27FC236}">
                <a16:creationId xmlns:a16="http://schemas.microsoft.com/office/drawing/2014/main" id="{54B0C897-E249-02CD-CC06-68AFA66BEBBD}"/>
              </a:ext>
            </a:extLst>
          </p:cNvPr>
          <p:cNvSpPr txBox="1"/>
          <p:nvPr/>
        </p:nvSpPr>
        <p:spPr>
          <a:xfrm>
            <a:off x="903495" y="3867604"/>
            <a:ext cx="4746604" cy="646331"/>
          </a:xfrm>
          <a:prstGeom prst="rect">
            <a:avLst/>
          </a:prstGeom>
          <a:noFill/>
        </p:spPr>
        <p:txBody>
          <a:bodyPr wrap="square" rtlCol="0">
            <a:spAutoFit/>
          </a:bodyPr>
          <a:lstStyle/>
          <a:p>
            <a:pPr algn="ctr"/>
            <a:r>
              <a:rPr lang="en-GB" dirty="0"/>
              <a:t>we only look at the current example to apply the operation</a:t>
            </a:r>
          </a:p>
        </p:txBody>
      </p:sp>
      <p:sp>
        <p:nvSpPr>
          <p:cNvPr id="11" name="TextBox 10">
            <a:extLst>
              <a:ext uri="{FF2B5EF4-FFF2-40B4-BE49-F238E27FC236}">
                <a16:creationId xmlns:a16="http://schemas.microsoft.com/office/drawing/2014/main" id="{A54ACEF1-4339-2E32-7960-FEEA003F1095}"/>
              </a:ext>
            </a:extLst>
          </p:cNvPr>
          <p:cNvSpPr txBox="1"/>
          <p:nvPr/>
        </p:nvSpPr>
        <p:spPr>
          <a:xfrm>
            <a:off x="6432571" y="3867603"/>
            <a:ext cx="4746604" cy="646331"/>
          </a:xfrm>
          <a:prstGeom prst="rect">
            <a:avLst/>
          </a:prstGeom>
          <a:noFill/>
        </p:spPr>
        <p:txBody>
          <a:bodyPr wrap="square" rtlCol="0">
            <a:spAutoFit/>
          </a:bodyPr>
          <a:lstStyle/>
          <a:p>
            <a:pPr algn="ctr"/>
            <a:r>
              <a:rPr lang="en-GB" dirty="0"/>
              <a:t>we look at the entire dataset to apply the operation</a:t>
            </a:r>
          </a:p>
        </p:txBody>
      </p:sp>
      <p:sp>
        <p:nvSpPr>
          <p:cNvPr id="12" name="TextBox 11">
            <a:extLst>
              <a:ext uri="{FF2B5EF4-FFF2-40B4-BE49-F238E27FC236}">
                <a16:creationId xmlns:a16="http://schemas.microsoft.com/office/drawing/2014/main" id="{7DD1BEB6-9061-8EBA-3C6C-7FD6FC341F52}"/>
              </a:ext>
            </a:extLst>
          </p:cNvPr>
          <p:cNvSpPr txBox="1"/>
          <p:nvPr/>
        </p:nvSpPr>
        <p:spPr>
          <a:xfrm>
            <a:off x="1417636" y="4652844"/>
            <a:ext cx="4300703" cy="1200329"/>
          </a:xfrm>
          <a:prstGeom prst="rect">
            <a:avLst/>
          </a:prstGeom>
          <a:noFill/>
        </p:spPr>
        <p:txBody>
          <a:bodyPr wrap="square" rtlCol="0">
            <a:spAutoFit/>
          </a:bodyPr>
          <a:lstStyle/>
          <a:p>
            <a:r>
              <a:rPr lang="en-GB" dirty="0"/>
              <a:t>easier to implement</a:t>
            </a:r>
            <a:br>
              <a:rPr lang="en-GB" dirty="0"/>
            </a:br>
            <a:br>
              <a:rPr lang="en-GB" dirty="0"/>
            </a:br>
            <a:r>
              <a:rPr lang="en-GB" dirty="0"/>
              <a:t>changes the relationship between examples</a:t>
            </a:r>
          </a:p>
        </p:txBody>
      </p:sp>
      <p:sp>
        <p:nvSpPr>
          <p:cNvPr id="14" name="TextBox 13">
            <a:extLst>
              <a:ext uri="{FF2B5EF4-FFF2-40B4-BE49-F238E27FC236}">
                <a16:creationId xmlns:a16="http://schemas.microsoft.com/office/drawing/2014/main" id="{29773D99-D9C4-D882-4FF1-0ED3BCA5BB6B}"/>
              </a:ext>
            </a:extLst>
          </p:cNvPr>
          <p:cNvSpPr txBox="1"/>
          <p:nvPr/>
        </p:nvSpPr>
        <p:spPr>
          <a:xfrm>
            <a:off x="7053097" y="4652844"/>
            <a:ext cx="4300703" cy="1200329"/>
          </a:xfrm>
          <a:prstGeom prst="rect">
            <a:avLst/>
          </a:prstGeom>
          <a:noFill/>
        </p:spPr>
        <p:txBody>
          <a:bodyPr wrap="square" rtlCol="0">
            <a:spAutoFit/>
          </a:bodyPr>
          <a:lstStyle/>
          <a:p>
            <a:r>
              <a:rPr lang="en-GB" dirty="0"/>
              <a:t>harder to implement</a:t>
            </a:r>
            <a:br>
              <a:rPr lang="en-GB" dirty="0"/>
            </a:br>
            <a:br>
              <a:rPr lang="en-GB" dirty="0"/>
            </a:br>
            <a:r>
              <a:rPr lang="en-GB" dirty="0"/>
              <a:t>the relationship between examples does not change</a:t>
            </a:r>
          </a:p>
        </p:txBody>
      </p:sp>
      <p:pic>
        <p:nvPicPr>
          <p:cNvPr id="16" name="Graphic 15" descr="Checkmark with solid fill">
            <a:extLst>
              <a:ext uri="{FF2B5EF4-FFF2-40B4-BE49-F238E27FC236}">
                <a16:creationId xmlns:a16="http://schemas.microsoft.com/office/drawing/2014/main" id="{004D0A12-D5C2-9FDE-186F-2E4174F89D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1692" y="4652844"/>
            <a:ext cx="360000" cy="360000"/>
          </a:xfrm>
          <a:prstGeom prst="rect">
            <a:avLst/>
          </a:prstGeom>
        </p:spPr>
      </p:pic>
      <p:pic>
        <p:nvPicPr>
          <p:cNvPr id="19" name="Graphic 18" descr="Close with solid fill">
            <a:extLst>
              <a:ext uri="{FF2B5EF4-FFF2-40B4-BE49-F238E27FC236}">
                <a16:creationId xmlns:a16="http://schemas.microsoft.com/office/drawing/2014/main" id="{F69606E6-30C6-EC68-E41A-A338C6BB0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93097" y="4642583"/>
            <a:ext cx="360000" cy="360000"/>
          </a:xfrm>
          <a:prstGeom prst="rect">
            <a:avLst/>
          </a:prstGeom>
        </p:spPr>
      </p:pic>
      <p:pic>
        <p:nvPicPr>
          <p:cNvPr id="20" name="Graphic 19" descr="Checkmark with solid fill">
            <a:extLst>
              <a:ext uri="{FF2B5EF4-FFF2-40B4-BE49-F238E27FC236}">
                <a16:creationId xmlns:a16="http://schemas.microsoft.com/office/drawing/2014/main" id="{A6221471-875D-6D2F-5A2A-342591DAEA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93097" y="5207370"/>
            <a:ext cx="360000" cy="360000"/>
          </a:xfrm>
          <a:prstGeom prst="rect">
            <a:avLst/>
          </a:prstGeom>
        </p:spPr>
      </p:pic>
      <p:pic>
        <p:nvPicPr>
          <p:cNvPr id="22" name="Graphic 21" descr="Warning with solid fill">
            <a:extLst>
              <a:ext uri="{FF2B5EF4-FFF2-40B4-BE49-F238E27FC236}">
                <a16:creationId xmlns:a16="http://schemas.microsoft.com/office/drawing/2014/main" id="{D504CDC1-BE79-2994-8EE2-4BE50B9DB0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51692" y="5207370"/>
            <a:ext cx="360000" cy="360000"/>
          </a:xfrm>
          <a:prstGeom prst="rect">
            <a:avLst/>
          </a:prstGeom>
        </p:spPr>
      </p:pic>
    </p:spTree>
    <p:extLst>
      <p:ext uri="{BB962C8B-B14F-4D97-AF65-F5344CB8AC3E}">
        <p14:creationId xmlns:p14="http://schemas.microsoft.com/office/powerpoint/2010/main" val="3560040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Data preprocessing</a:t>
            </a:r>
          </a:p>
        </p:txBody>
      </p:sp>
      <p:sp>
        <p:nvSpPr>
          <p:cNvPr id="5" name="Content Placeholder 4">
            <a:extLst>
              <a:ext uri="{FF2B5EF4-FFF2-40B4-BE49-F238E27FC236}">
                <a16:creationId xmlns:a16="http://schemas.microsoft.com/office/drawing/2014/main" id="{E38C0E02-D8AC-1FD2-BDAF-F14A9FF3E4B9}"/>
              </a:ext>
            </a:extLst>
          </p:cNvPr>
          <p:cNvSpPr>
            <a:spLocks noGrp="1"/>
          </p:cNvSpPr>
          <p:nvPr>
            <p:ph idx="1"/>
          </p:nvPr>
        </p:nvSpPr>
        <p:spPr>
          <a:xfrm>
            <a:off x="838200" y="2646486"/>
            <a:ext cx="10515600" cy="1405748"/>
          </a:xfrm>
        </p:spPr>
        <p:txBody>
          <a:bodyPr>
            <a:normAutofit/>
          </a:bodyPr>
          <a:lstStyle/>
          <a:p>
            <a:pPr marL="0" indent="0">
              <a:buNone/>
            </a:pPr>
            <a:r>
              <a:rPr lang="en-GB" sz="1800" dirty="0"/>
              <a:t>A common transformation is </a:t>
            </a:r>
            <a:r>
              <a:rPr lang="en-GB" sz="1800" b="1" dirty="0"/>
              <a:t>data scaling</a:t>
            </a:r>
            <a:r>
              <a:rPr lang="en-GB" sz="1800" dirty="0"/>
              <a:t>. This is important because neural networks are sensitive to the scale of their inputs and outputs. A good rule of thumb is that input and output values should be small, around [0, 1] or [-1, 1].</a:t>
            </a:r>
          </a:p>
          <a:p>
            <a:pPr marL="0" indent="0">
              <a:buNone/>
            </a:pPr>
            <a:endParaRPr lang="en-GB" sz="1800" dirty="0"/>
          </a:p>
          <a:p>
            <a:pPr lvl="1"/>
            <a:endParaRPr lang="en-GB" sz="1800" dirty="0"/>
          </a:p>
        </p:txBody>
      </p:sp>
      <p:sp>
        <p:nvSpPr>
          <p:cNvPr id="3" name="Content Placeholder 2">
            <a:extLst>
              <a:ext uri="{FF2B5EF4-FFF2-40B4-BE49-F238E27FC236}">
                <a16:creationId xmlns:a16="http://schemas.microsoft.com/office/drawing/2014/main" id="{5F556E80-A46E-0228-5C54-1AEE338E8D69}"/>
              </a:ext>
            </a:extLst>
          </p:cNvPr>
          <p:cNvSpPr txBox="1">
            <a:spLocks/>
          </p:cNvSpPr>
          <p:nvPr/>
        </p:nvSpPr>
        <p:spPr>
          <a:xfrm>
            <a:off x="838200" y="1981199"/>
            <a:ext cx="10515600" cy="4195763"/>
          </a:xfrm>
          <a:prstGeom prst="rect">
            <a:avLst/>
          </a:prstGeom>
        </p:spPr>
        <p:txBody>
          <a:bodyPr/>
          <a:lstStyle>
            <a:lvl1pPr marL="228600" indent="-228600" algn="l" defTabSz="914400" rtl="0" eaLnBrk="1" latinLnBrk="0" hangingPunct="1">
              <a:lnSpc>
                <a:spcPct val="120000"/>
              </a:lnSpc>
              <a:spcBef>
                <a:spcPts val="1000"/>
              </a:spcBef>
              <a:spcAft>
                <a:spcPts val="1000"/>
              </a:spcAft>
              <a:buFont typeface="Arial" panose="020B0604020202020204" pitchFamily="34" charset="0"/>
              <a:buChar char="•"/>
              <a:defRPr sz="2000" kern="1200" baseline="0">
                <a:solidFill>
                  <a:schemeClr val="tx1"/>
                </a:solidFill>
                <a:latin typeface="+mn-lt"/>
                <a:ea typeface="+mn-ea"/>
                <a:cs typeface="+mn-cs"/>
              </a:defRPr>
            </a:lvl1pPr>
            <a:lvl2pPr marL="6858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2pPr>
            <a:lvl3pPr marL="11430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4pPr>
            <a:lvl5pPr marL="2057400" indent="-228600" algn="l" defTabSz="914400" rtl="0" eaLnBrk="1" latinLnBrk="0" hangingPunct="1">
              <a:lnSpc>
                <a:spcPct val="120000"/>
              </a:lnSpc>
              <a:spcBef>
                <a:spcPts val="500"/>
              </a:spcBef>
              <a:spcAft>
                <a:spcPts val="1000"/>
              </a:spcAft>
              <a:buFont typeface="Arial" panose="020B0604020202020204" pitchFamily="34" charset="0"/>
              <a:buChar char="•"/>
              <a:defRPr sz="20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p:txBody>
      </p:sp>
      <p:pic>
        <p:nvPicPr>
          <p:cNvPr id="7" name="Picture 6" descr="A close up of a rose&#10;&#10;Description automatically generated with medium confidence">
            <a:extLst>
              <a:ext uri="{FF2B5EF4-FFF2-40B4-BE49-F238E27FC236}">
                <a16:creationId xmlns:a16="http://schemas.microsoft.com/office/drawing/2014/main" id="{3C8CC1F9-11B8-40E2-A170-2E4B371B5E1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2855539" y="4283888"/>
            <a:ext cx="1661419" cy="1661419"/>
          </a:xfrm>
          <a:prstGeom prst="rect">
            <a:avLst/>
          </a:prstGeom>
        </p:spPr>
      </p:pic>
      <p:sp>
        <p:nvSpPr>
          <p:cNvPr id="8" name="TextBox 7">
            <a:extLst>
              <a:ext uri="{FF2B5EF4-FFF2-40B4-BE49-F238E27FC236}">
                <a16:creationId xmlns:a16="http://schemas.microsoft.com/office/drawing/2014/main" id="{20C02D75-7C4A-24DB-D99A-F47D44BBFA8D}"/>
              </a:ext>
            </a:extLst>
          </p:cNvPr>
          <p:cNvSpPr txBox="1"/>
          <p:nvPr/>
        </p:nvSpPr>
        <p:spPr>
          <a:xfrm>
            <a:off x="1005659" y="4791432"/>
            <a:ext cx="1781775" cy="646331"/>
          </a:xfrm>
          <a:prstGeom prst="rect">
            <a:avLst/>
          </a:prstGeom>
          <a:noFill/>
        </p:spPr>
        <p:txBody>
          <a:bodyPr wrap="square" rtlCol="0">
            <a:spAutoFit/>
          </a:bodyPr>
          <a:lstStyle/>
          <a:p>
            <a:pPr algn="ctr"/>
            <a:r>
              <a:rPr lang="en-GB" dirty="0"/>
              <a:t>pixel values in range [0, 255]</a:t>
            </a:r>
          </a:p>
        </p:txBody>
      </p:sp>
      <p:sp>
        <p:nvSpPr>
          <p:cNvPr id="9" name="Arrow: Right 8">
            <a:extLst>
              <a:ext uri="{FF2B5EF4-FFF2-40B4-BE49-F238E27FC236}">
                <a16:creationId xmlns:a16="http://schemas.microsoft.com/office/drawing/2014/main" id="{AAA79D56-06B3-AC62-90DC-02A582618714}"/>
              </a:ext>
            </a:extLst>
          </p:cNvPr>
          <p:cNvSpPr/>
          <p:nvPr/>
        </p:nvSpPr>
        <p:spPr>
          <a:xfrm>
            <a:off x="4741816" y="5011303"/>
            <a:ext cx="2847703" cy="209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5F573FB3-7F2A-0E9C-7435-7523FD9C37CE}"/>
              </a:ext>
            </a:extLst>
          </p:cNvPr>
          <p:cNvSpPr txBox="1"/>
          <p:nvPr/>
        </p:nvSpPr>
        <p:spPr>
          <a:xfrm>
            <a:off x="5274779" y="5235447"/>
            <a:ext cx="1781775" cy="369332"/>
          </a:xfrm>
          <a:prstGeom prst="rect">
            <a:avLst/>
          </a:prstGeom>
          <a:noFill/>
        </p:spPr>
        <p:txBody>
          <a:bodyPr wrap="square" rtlCol="0">
            <a:spAutoFit/>
          </a:bodyPr>
          <a:lstStyle/>
          <a:p>
            <a:pPr algn="ctr"/>
            <a:r>
              <a:rPr lang="en-GB" dirty="0"/>
              <a:t>divide by 255</a:t>
            </a:r>
          </a:p>
        </p:txBody>
      </p:sp>
      <p:pic>
        <p:nvPicPr>
          <p:cNvPr id="11" name="Picture 10" descr="A close up of a rose&#10;&#10;Description automatically generated with medium confidence">
            <a:extLst>
              <a:ext uri="{FF2B5EF4-FFF2-40B4-BE49-F238E27FC236}">
                <a16:creationId xmlns:a16="http://schemas.microsoft.com/office/drawing/2014/main" id="{47FD5779-D57D-F26F-6AA0-50021EA88B8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7814375" y="4286684"/>
            <a:ext cx="1661419" cy="1661419"/>
          </a:xfrm>
          <a:prstGeom prst="rect">
            <a:avLst/>
          </a:prstGeom>
        </p:spPr>
      </p:pic>
      <p:sp>
        <p:nvSpPr>
          <p:cNvPr id="12" name="TextBox 11">
            <a:extLst>
              <a:ext uri="{FF2B5EF4-FFF2-40B4-BE49-F238E27FC236}">
                <a16:creationId xmlns:a16="http://schemas.microsoft.com/office/drawing/2014/main" id="{3781D9D6-F118-F54D-C663-6867398AEF1A}"/>
              </a:ext>
            </a:extLst>
          </p:cNvPr>
          <p:cNvSpPr txBox="1"/>
          <p:nvPr/>
        </p:nvSpPr>
        <p:spPr>
          <a:xfrm>
            <a:off x="9522562" y="4791432"/>
            <a:ext cx="1781775" cy="646331"/>
          </a:xfrm>
          <a:prstGeom prst="rect">
            <a:avLst/>
          </a:prstGeom>
          <a:noFill/>
        </p:spPr>
        <p:txBody>
          <a:bodyPr wrap="square" rtlCol="0">
            <a:spAutoFit/>
          </a:bodyPr>
          <a:lstStyle/>
          <a:p>
            <a:pPr algn="ctr"/>
            <a:r>
              <a:rPr lang="en-GB" dirty="0"/>
              <a:t>pixel values in range [0, 1]</a:t>
            </a:r>
          </a:p>
        </p:txBody>
      </p:sp>
      <p:sp>
        <p:nvSpPr>
          <p:cNvPr id="13" name="Rectangle: Rounded Corners 12">
            <a:extLst>
              <a:ext uri="{FF2B5EF4-FFF2-40B4-BE49-F238E27FC236}">
                <a16:creationId xmlns:a16="http://schemas.microsoft.com/office/drawing/2014/main" id="{EAABB646-3A4B-AA48-1A74-8FDB90F1EA5C}"/>
              </a:ext>
            </a:extLst>
          </p:cNvPr>
          <p:cNvSpPr/>
          <p:nvPr/>
        </p:nvSpPr>
        <p:spPr>
          <a:xfrm>
            <a:off x="742950" y="1899259"/>
            <a:ext cx="10706100" cy="514350"/>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We often need to transform data prior to processing by a neural network.</a:t>
            </a:r>
          </a:p>
        </p:txBody>
      </p:sp>
    </p:spTree>
    <p:extLst>
      <p:ext uri="{BB962C8B-B14F-4D97-AF65-F5344CB8AC3E}">
        <p14:creationId xmlns:p14="http://schemas.microsoft.com/office/powerpoint/2010/main" val="339576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781D1E7C-BF6A-911D-1DAF-FF447EB35A33}"/>
              </a:ext>
            </a:extLst>
          </p:cNvPr>
          <p:cNvSpPr/>
          <p:nvPr/>
        </p:nvSpPr>
        <p:spPr>
          <a:xfrm>
            <a:off x="1351096" y="576024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[ 1 , 0 , 0 ]</a:t>
            </a:r>
          </a:p>
        </p:txBody>
      </p:sp>
      <p:sp>
        <p:nvSpPr>
          <p:cNvPr id="28" name="Rectangle: Rounded Corners 27">
            <a:extLst>
              <a:ext uri="{FF2B5EF4-FFF2-40B4-BE49-F238E27FC236}">
                <a16:creationId xmlns:a16="http://schemas.microsoft.com/office/drawing/2014/main" id="{B5958FD4-0050-D78E-C603-98827A525BBF}"/>
              </a:ext>
            </a:extLst>
          </p:cNvPr>
          <p:cNvSpPr/>
          <p:nvPr/>
        </p:nvSpPr>
        <p:spPr>
          <a:xfrm>
            <a:off x="3363547" y="576950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1 , 0 ]</a:t>
            </a:r>
          </a:p>
        </p:txBody>
      </p:sp>
      <p:sp>
        <p:nvSpPr>
          <p:cNvPr id="29" name="Rectangle: Rounded Corners 28">
            <a:extLst>
              <a:ext uri="{FF2B5EF4-FFF2-40B4-BE49-F238E27FC236}">
                <a16:creationId xmlns:a16="http://schemas.microsoft.com/office/drawing/2014/main" id="{9CAC801E-7CB4-4884-4919-F66647EBBF47}"/>
              </a:ext>
            </a:extLst>
          </p:cNvPr>
          <p:cNvSpPr/>
          <p:nvPr/>
        </p:nvSpPr>
        <p:spPr>
          <a:xfrm>
            <a:off x="5375997" y="576950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[ 0 , 0 , 1 ]</a:t>
            </a:r>
          </a:p>
        </p:txBody>
      </p:sp>
      <p:sp>
        <p:nvSpPr>
          <p:cNvPr id="2" name="Title 1">
            <a:extLst>
              <a:ext uri="{FF2B5EF4-FFF2-40B4-BE49-F238E27FC236}">
                <a16:creationId xmlns:a16="http://schemas.microsoft.com/office/drawing/2014/main" id="{B77D41A1-2EB0-8E10-515D-C8C4F6749982}"/>
              </a:ext>
            </a:extLst>
          </p:cNvPr>
          <p:cNvSpPr>
            <a:spLocks noGrp="1"/>
          </p:cNvSpPr>
          <p:nvPr>
            <p:ph type="title"/>
          </p:nvPr>
        </p:nvSpPr>
        <p:spPr/>
        <p:txBody>
          <a:bodyPr/>
          <a:lstStyle/>
          <a:p>
            <a:r>
              <a:rPr lang="en-GB" dirty="0"/>
              <a:t>Categorical variables</a:t>
            </a:r>
          </a:p>
        </p:txBody>
      </p:sp>
      <p:sp>
        <p:nvSpPr>
          <p:cNvPr id="3" name="Content Placeholder 2">
            <a:extLst>
              <a:ext uri="{FF2B5EF4-FFF2-40B4-BE49-F238E27FC236}">
                <a16:creationId xmlns:a16="http://schemas.microsoft.com/office/drawing/2014/main" id="{D13197C7-677B-69D4-47D9-33E26C2B5882}"/>
              </a:ext>
            </a:extLst>
          </p:cNvPr>
          <p:cNvSpPr>
            <a:spLocks noGrp="1"/>
          </p:cNvSpPr>
          <p:nvPr>
            <p:ph idx="1"/>
          </p:nvPr>
        </p:nvSpPr>
        <p:spPr>
          <a:xfrm>
            <a:off x="838200" y="1831207"/>
            <a:ext cx="10515600" cy="1671859"/>
          </a:xfrm>
        </p:spPr>
        <p:txBody>
          <a:bodyPr>
            <a:normAutofit/>
          </a:bodyPr>
          <a:lstStyle/>
          <a:p>
            <a:r>
              <a:rPr lang="en-GB" dirty="0"/>
              <a:t>Sometimes input and/or output variables are </a:t>
            </a:r>
            <a:r>
              <a:rPr lang="en-GB" b="1" dirty="0"/>
              <a:t>categorical</a:t>
            </a:r>
            <a:r>
              <a:rPr lang="en-GB" dirty="0"/>
              <a:t>. Categorical variables take one of several possible values, which do not need to be numeric.</a:t>
            </a:r>
          </a:p>
          <a:p>
            <a:r>
              <a:rPr lang="en-GB" dirty="0"/>
              <a:t>However, deep learning algorithms are designed to operate on continuous, numeric data.</a:t>
            </a:r>
          </a:p>
        </p:txBody>
      </p:sp>
      <p:pic>
        <p:nvPicPr>
          <p:cNvPr id="7" name="Picture 6" descr="A close-up of a hand&#10;&#10;Description automatically generated with medium confidence">
            <a:extLst>
              <a:ext uri="{FF2B5EF4-FFF2-40B4-BE49-F238E27FC236}">
                <a16:creationId xmlns:a16="http://schemas.microsoft.com/office/drawing/2014/main" id="{4411755F-88B4-0CC0-5665-EE93E14271E7}"/>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3066751" y="3922865"/>
            <a:ext cx="2033596" cy="1440000"/>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0A69263B-0448-E297-058A-8442A13EA475}"/>
              </a:ext>
            </a:extLst>
          </p:cNvPr>
          <p:cNvPicPr>
            <a:picLocks noChangeAspect="1"/>
          </p:cNvPicPr>
          <p:nvPr/>
        </p:nvPicPr>
        <p:blipFill rotWithShape="1">
          <a:blip r:embed="rId4">
            <a:grayscl/>
            <a:extLst>
              <a:ext uri="{28A0092B-C50C-407E-A947-70E740481C1C}">
                <a14:useLocalDpi xmlns:a14="http://schemas.microsoft.com/office/drawing/2010/main" val="0"/>
              </a:ext>
            </a:extLst>
          </a:blip>
          <a:srcRect l="5852"/>
          <a:stretch/>
        </p:blipFill>
        <p:spPr>
          <a:xfrm rot="5400000">
            <a:off x="1054300" y="3922865"/>
            <a:ext cx="2033595" cy="1440000"/>
          </a:xfrm>
          <a:prstGeom prst="rect">
            <a:avLst/>
          </a:prstGeom>
        </p:spPr>
      </p:pic>
      <p:pic>
        <p:nvPicPr>
          <p:cNvPr id="15" name="Picture 14" descr="A close-up of a hand&#10;&#10;Description automatically generated with medium confidence">
            <a:extLst>
              <a:ext uri="{FF2B5EF4-FFF2-40B4-BE49-F238E27FC236}">
                <a16:creationId xmlns:a16="http://schemas.microsoft.com/office/drawing/2014/main" id="{241EDCF2-8F2F-0D02-2A1E-11FBAC372516}"/>
              </a:ext>
            </a:extLst>
          </p:cNvPr>
          <p:cNvPicPr>
            <a:picLocks noChangeAspect="1"/>
          </p:cNvPicPr>
          <p:nvPr/>
        </p:nvPicPr>
        <p:blipFill rotWithShape="1">
          <a:blip r:embed="rId5">
            <a:grayscl/>
            <a:extLst>
              <a:ext uri="{28A0092B-C50C-407E-A947-70E740481C1C}">
                <a14:useLocalDpi xmlns:a14="http://schemas.microsoft.com/office/drawing/2010/main" val="0"/>
              </a:ext>
            </a:extLst>
          </a:blip>
          <a:srcRect l="5852"/>
          <a:stretch/>
        </p:blipFill>
        <p:spPr>
          <a:xfrm rot="5400000">
            <a:off x="5079202" y="3922865"/>
            <a:ext cx="2033596" cy="1440000"/>
          </a:xfrm>
          <a:prstGeom prst="rect">
            <a:avLst/>
          </a:prstGeom>
        </p:spPr>
      </p:pic>
      <p:sp>
        <p:nvSpPr>
          <p:cNvPr id="10" name="Rectangle: Rounded Corners 9">
            <a:extLst>
              <a:ext uri="{FF2B5EF4-FFF2-40B4-BE49-F238E27FC236}">
                <a16:creationId xmlns:a16="http://schemas.microsoft.com/office/drawing/2014/main" id="{46A73907-F056-FBFA-49AA-CB2AB1C42BBD}"/>
              </a:ext>
            </a:extLst>
          </p:cNvPr>
          <p:cNvSpPr/>
          <p:nvPr/>
        </p:nvSpPr>
        <p:spPr>
          <a:xfrm>
            <a:off x="1351097" y="5760243"/>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“rock”</a:t>
            </a:r>
          </a:p>
        </p:txBody>
      </p:sp>
      <p:sp>
        <p:nvSpPr>
          <p:cNvPr id="12" name="Rectangle: Rounded Corners 11">
            <a:extLst>
              <a:ext uri="{FF2B5EF4-FFF2-40B4-BE49-F238E27FC236}">
                <a16:creationId xmlns:a16="http://schemas.microsoft.com/office/drawing/2014/main" id="{0582254D-EDDF-3BA5-C6A3-3FFB923B26D7}"/>
              </a:ext>
            </a:extLst>
          </p:cNvPr>
          <p:cNvSpPr/>
          <p:nvPr/>
        </p:nvSpPr>
        <p:spPr>
          <a:xfrm>
            <a:off x="3363548" y="5760242"/>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“paper”</a:t>
            </a:r>
          </a:p>
        </p:txBody>
      </p:sp>
      <p:sp>
        <p:nvSpPr>
          <p:cNvPr id="13" name="Rectangle: Rounded Corners 12">
            <a:extLst>
              <a:ext uri="{FF2B5EF4-FFF2-40B4-BE49-F238E27FC236}">
                <a16:creationId xmlns:a16="http://schemas.microsoft.com/office/drawing/2014/main" id="{47FCC094-77D2-5C98-1420-37AC0C372B59}"/>
              </a:ext>
            </a:extLst>
          </p:cNvPr>
          <p:cNvSpPr/>
          <p:nvPr/>
        </p:nvSpPr>
        <p:spPr>
          <a:xfrm>
            <a:off x="5375999" y="5760241"/>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“scissors”</a:t>
            </a:r>
          </a:p>
        </p:txBody>
      </p:sp>
      <p:grpSp>
        <p:nvGrpSpPr>
          <p:cNvPr id="36" name="Group 35">
            <a:extLst>
              <a:ext uri="{FF2B5EF4-FFF2-40B4-BE49-F238E27FC236}">
                <a16:creationId xmlns:a16="http://schemas.microsoft.com/office/drawing/2014/main" id="{89FA116A-7664-1A88-DE42-B85593BF6C07}"/>
              </a:ext>
            </a:extLst>
          </p:cNvPr>
          <p:cNvGrpSpPr/>
          <p:nvPr/>
        </p:nvGrpSpPr>
        <p:grpSpPr>
          <a:xfrm>
            <a:off x="7549602" y="4436769"/>
            <a:ext cx="3893219" cy="748034"/>
            <a:chOff x="7549602" y="4436769"/>
            <a:chExt cx="3893219" cy="748034"/>
          </a:xfrm>
        </p:grpSpPr>
        <p:sp>
          <p:nvSpPr>
            <p:cNvPr id="8" name="Double Bracket 7">
              <a:extLst>
                <a:ext uri="{FF2B5EF4-FFF2-40B4-BE49-F238E27FC236}">
                  <a16:creationId xmlns:a16="http://schemas.microsoft.com/office/drawing/2014/main" id="{B116FB7D-BB39-96E8-68FC-59FFB996C417}"/>
                </a:ext>
              </a:extLst>
            </p:cNvPr>
            <p:cNvSpPr/>
            <p:nvPr/>
          </p:nvSpPr>
          <p:spPr>
            <a:xfrm>
              <a:off x="7549602" y="4436769"/>
              <a:ext cx="3893219" cy="748034"/>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1DE6986-610E-87A4-092D-E4C071E7893C}"/>
                    </a:ext>
                  </a:extLst>
                </p:cNvPr>
                <p:cNvSpPr txBox="1"/>
                <p:nvPr/>
              </p:nvSpPr>
              <p:spPr>
                <a:xfrm>
                  <a:off x="7765751" y="4556768"/>
                  <a:ext cx="9444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rock</m:t>
                            </m:r>
                          </m:sub>
                        </m:sSub>
                      </m:oMath>
                    </m:oMathPara>
                  </a14:m>
                  <a:endParaRPr lang="en-GB" sz="2400" dirty="0"/>
                </a:p>
              </p:txBody>
            </p:sp>
          </mc:Choice>
          <mc:Fallback xmlns="">
            <p:sp>
              <p:nvSpPr>
                <p:cNvPr id="11" name="TextBox 10">
                  <a:extLst>
                    <a:ext uri="{FF2B5EF4-FFF2-40B4-BE49-F238E27FC236}">
                      <a16:creationId xmlns:a16="http://schemas.microsoft.com/office/drawing/2014/main" id="{A1DE6986-610E-87A4-092D-E4C071E7893C}"/>
                    </a:ext>
                  </a:extLst>
                </p:cNvPr>
                <p:cNvSpPr txBox="1">
                  <a:spLocks noRot="1" noChangeAspect="1" noMove="1" noResize="1" noEditPoints="1" noAdjustHandles="1" noChangeArrowheads="1" noChangeShapeType="1" noTextEdit="1"/>
                </p:cNvSpPr>
                <p:nvPr/>
              </p:nvSpPr>
              <p:spPr>
                <a:xfrm>
                  <a:off x="7765751" y="4556768"/>
                  <a:ext cx="944489" cy="461665"/>
                </a:xfrm>
                <a:prstGeom prst="rect">
                  <a:avLst/>
                </a:prstGeom>
                <a:blipFill>
                  <a:blip r:embed="rId6"/>
                  <a:stretch>
                    <a:fillRect b="-1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030FB2B-7C4F-BE59-EEDA-16C86B0EF211}"/>
                    </a:ext>
                  </a:extLst>
                </p:cNvPr>
                <p:cNvSpPr txBox="1"/>
                <p:nvPr/>
              </p:nvSpPr>
              <p:spPr>
                <a:xfrm>
                  <a:off x="8932745" y="4540321"/>
                  <a:ext cx="1068690" cy="494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paper</m:t>
                            </m:r>
                          </m:sub>
                        </m:sSub>
                      </m:oMath>
                    </m:oMathPara>
                  </a14:m>
                  <a:endParaRPr lang="en-GB" sz="2400" dirty="0"/>
                </a:p>
              </p:txBody>
            </p:sp>
          </mc:Choice>
          <mc:Fallback xmlns="">
            <p:sp>
              <p:nvSpPr>
                <p:cNvPr id="24" name="TextBox 23">
                  <a:extLst>
                    <a:ext uri="{FF2B5EF4-FFF2-40B4-BE49-F238E27FC236}">
                      <a16:creationId xmlns:a16="http://schemas.microsoft.com/office/drawing/2014/main" id="{5030FB2B-7C4F-BE59-EEDA-16C86B0EF211}"/>
                    </a:ext>
                  </a:extLst>
                </p:cNvPr>
                <p:cNvSpPr txBox="1">
                  <a:spLocks noRot="1" noChangeAspect="1" noMove="1" noResize="1" noEditPoints="1" noAdjustHandles="1" noChangeArrowheads="1" noChangeShapeType="1" noTextEdit="1"/>
                </p:cNvSpPr>
                <p:nvPr/>
              </p:nvSpPr>
              <p:spPr>
                <a:xfrm>
                  <a:off x="8932745" y="4540321"/>
                  <a:ext cx="1068690" cy="494559"/>
                </a:xfrm>
                <a:prstGeom prst="rect">
                  <a:avLst/>
                </a:prstGeom>
                <a:blipFill>
                  <a:blip r:embed="rId7"/>
                  <a:stretch>
                    <a:fillRect b="-740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C9D153-60E4-3D17-F049-82A1C74A7EF7}"/>
                    </a:ext>
                  </a:extLst>
                </p:cNvPr>
                <p:cNvSpPr txBox="1"/>
                <p:nvPr/>
              </p:nvSpPr>
              <p:spPr>
                <a:xfrm>
                  <a:off x="10123903" y="4556768"/>
                  <a:ext cx="130337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𝑝</m:t>
                            </m:r>
                          </m:e>
                          <m:sub>
                            <m:r>
                              <m:rPr>
                                <m:sty m:val="p"/>
                              </m:rPr>
                              <a:rPr lang="en-GB" sz="2400" b="0" i="0" smtClean="0">
                                <a:latin typeface="Cambria Math" panose="02040503050406030204" pitchFamily="18" charset="0"/>
                              </a:rPr>
                              <m:t>scissors</m:t>
                            </m:r>
                          </m:sub>
                        </m:sSub>
                      </m:oMath>
                    </m:oMathPara>
                  </a14:m>
                  <a:endParaRPr lang="en-GB" sz="2400" dirty="0"/>
                </a:p>
              </p:txBody>
            </p:sp>
          </mc:Choice>
          <mc:Fallback xmlns="">
            <p:sp>
              <p:nvSpPr>
                <p:cNvPr id="25" name="TextBox 24">
                  <a:extLst>
                    <a:ext uri="{FF2B5EF4-FFF2-40B4-BE49-F238E27FC236}">
                      <a16:creationId xmlns:a16="http://schemas.microsoft.com/office/drawing/2014/main" id="{17C9D153-60E4-3D17-F049-82A1C74A7EF7}"/>
                    </a:ext>
                  </a:extLst>
                </p:cNvPr>
                <p:cNvSpPr txBox="1">
                  <a:spLocks noRot="1" noChangeAspect="1" noMove="1" noResize="1" noEditPoints="1" noAdjustHandles="1" noChangeArrowheads="1" noChangeShapeType="1" noTextEdit="1"/>
                </p:cNvSpPr>
                <p:nvPr/>
              </p:nvSpPr>
              <p:spPr>
                <a:xfrm>
                  <a:off x="10123903" y="4556768"/>
                  <a:ext cx="1303370" cy="461665"/>
                </a:xfrm>
                <a:prstGeom prst="rect">
                  <a:avLst/>
                </a:prstGeom>
                <a:blipFill>
                  <a:blip r:embed="rId8"/>
                  <a:stretch>
                    <a:fillRect b="-12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7F469FF-2CE5-56C5-DD37-E0BF6C42C14B}"/>
                  </a:ext>
                </a:extLst>
              </p:cNvPr>
              <p:cNvSpPr txBox="1"/>
              <p:nvPr/>
            </p:nvSpPr>
            <p:spPr>
              <a:xfrm>
                <a:off x="7752319" y="5451506"/>
                <a:ext cx="3487783" cy="646331"/>
              </a:xfrm>
              <a:prstGeom prst="rect">
                <a:avLst/>
              </a:prstGeom>
              <a:noFill/>
            </p:spPr>
            <p:txBody>
              <a:bodyPr wrap="square" rtlCol="0">
                <a:spAutoFit/>
              </a:bodyPr>
              <a:lstStyle/>
              <a:p>
                <a:pPr algn="ctr"/>
                <a:r>
                  <a:rPr lang="en-GB" dirty="0"/>
                  <a:t>set the </a:t>
                </a:r>
                <a14:m>
                  <m:oMath xmlns:m="http://schemas.openxmlformats.org/officeDocument/2006/math">
                    <m:r>
                      <a:rPr lang="en-GB" b="0" i="1" smtClean="0">
                        <a:latin typeface="Cambria Math" panose="02040503050406030204" pitchFamily="18" charset="0"/>
                      </a:rPr>
                      <m:t>𝑝</m:t>
                    </m:r>
                  </m:oMath>
                </a14:m>
                <a:r>
                  <a:rPr lang="en-GB" dirty="0"/>
                  <a:t> for the correct class to 1, and the rest to 0</a:t>
                </a:r>
              </a:p>
            </p:txBody>
          </p:sp>
        </mc:Choice>
        <mc:Fallback xmlns="">
          <p:sp>
            <p:nvSpPr>
              <p:cNvPr id="20" name="TextBox 19">
                <a:extLst>
                  <a:ext uri="{FF2B5EF4-FFF2-40B4-BE49-F238E27FC236}">
                    <a16:creationId xmlns:a16="http://schemas.microsoft.com/office/drawing/2014/main" id="{27F469FF-2CE5-56C5-DD37-E0BF6C42C14B}"/>
                  </a:ext>
                </a:extLst>
              </p:cNvPr>
              <p:cNvSpPr txBox="1">
                <a:spLocks noRot="1" noChangeAspect="1" noMove="1" noResize="1" noEditPoints="1" noAdjustHandles="1" noChangeArrowheads="1" noChangeShapeType="1" noTextEdit="1"/>
              </p:cNvSpPr>
              <p:nvPr/>
            </p:nvSpPr>
            <p:spPr>
              <a:xfrm>
                <a:off x="7752319" y="5451506"/>
                <a:ext cx="3487783" cy="646331"/>
              </a:xfrm>
              <a:prstGeom prst="rect">
                <a:avLst/>
              </a:prstGeom>
              <a:blipFill>
                <a:blip r:embed="rId9"/>
                <a:stretch>
                  <a:fillRect l="-524" t="-3774" r="-1923" b="-15094"/>
                </a:stretch>
              </a:blipFill>
            </p:spPr>
            <p:txBody>
              <a:bodyPr/>
              <a:lstStyle/>
              <a:p>
                <a:r>
                  <a:rPr lang="en-GB">
                    <a:noFill/>
                  </a:rPr>
                  <a:t> </a:t>
                </a:r>
              </a:p>
            </p:txBody>
          </p:sp>
        </mc:Fallback>
      </mc:AlternateContent>
      <p:sp>
        <p:nvSpPr>
          <p:cNvPr id="26" name="Rectangle: Rounded Corners 25">
            <a:extLst>
              <a:ext uri="{FF2B5EF4-FFF2-40B4-BE49-F238E27FC236}">
                <a16:creationId xmlns:a16="http://schemas.microsoft.com/office/drawing/2014/main" id="{F99C1D34-E638-8D9D-3219-1A0D05A87F0F}"/>
              </a:ext>
            </a:extLst>
          </p:cNvPr>
          <p:cNvSpPr/>
          <p:nvPr/>
        </p:nvSpPr>
        <p:spPr>
          <a:xfrm>
            <a:off x="7752319" y="3603646"/>
            <a:ext cx="3361847" cy="431336"/>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latin typeface="Roboto Medium" panose="02000000000000000000" pitchFamily="2" charset="0"/>
                <a:ea typeface="Roboto Medium" panose="02000000000000000000" pitchFamily="2" charset="0"/>
              </a:rPr>
              <a:t>one-hot encoding</a:t>
            </a:r>
          </a:p>
        </p:txBody>
      </p:sp>
      <p:sp>
        <p:nvSpPr>
          <p:cNvPr id="33" name="Rectangle: Rounded Corners 32">
            <a:extLst>
              <a:ext uri="{FF2B5EF4-FFF2-40B4-BE49-F238E27FC236}">
                <a16:creationId xmlns:a16="http://schemas.microsoft.com/office/drawing/2014/main" id="{C64F79AD-2272-78EF-CB93-1193C39D7D19}"/>
              </a:ext>
            </a:extLst>
          </p:cNvPr>
          <p:cNvSpPr/>
          <p:nvPr/>
        </p:nvSpPr>
        <p:spPr>
          <a:xfrm>
            <a:off x="1351095" y="5768830"/>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0</a:t>
            </a:r>
          </a:p>
        </p:txBody>
      </p:sp>
      <p:sp>
        <p:nvSpPr>
          <p:cNvPr id="34" name="Rectangle: Rounded Corners 33">
            <a:extLst>
              <a:ext uri="{FF2B5EF4-FFF2-40B4-BE49-F238E27FC236}">
                <a16:creationId xmlns:a16="http://schemas.microsoft.com/office/drawing/2014/main" id="{4C2EA575-FF00-F90A-A8A8-194BF3723233}"/>
              </a:ext>
            </a:extLst>
          </p:cNvPr>
          <p:cNvSpPr/>
          <p:nvPr/>
        </p:nvSpPr>
        <p:spPr>
          <a:xfrm>
            <a:off x="3363546" y="5768829"/>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1</a:t>
            </a:r>
          </a:p>
        </p:txBody>
      </p:sp>
      <p:sp>
        <p:nvSpPr>
          <p:cNvPr id="35" name="Rectangle: Rounded Corners 34">
            <a:extLst>
              <a:ext uri="{FF2B5EF4-FFF2-40B4-BE49-F238E27FC236}">
                <a16:creationId xmlns:a16="http://schemas.microsoft.com/office/drawing/2014/main" id="{91AA406A-FCA8-6586-01BB-B50E4C383168}"/>
              </a:ext>
            </a:extLst>
          </p:cNvPr>
          <p:cNvSpPr/>
          <p:nvPr/>
        </p:nvSpPr>
        <p:spPr>
          <a:xfrm>
            <a:off x="5375997" y="5768828"/>
            <a:ext cx="1440001" cy="372777"/>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mj-lt"/>
                <a:ea typeface="Roboto Medium" panose="02000000000000000000" pitchFamily="2" charset="0"/>
              </a:rPr>
              <a:t>2</a:t>
            </a:r>
          </a:p>
        </p:txBody>
      </p:sp>
    </p:spTree>
    <p:extLst>
      <p:ext uri="{BB962C8B-B14F-4D97-AF65-F5344CB8AC3E}">
        <p14:creationId xmlns:p14="http://schemas.microsoft.com/office/powerpoint/2010/main" val="137855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500"/>
                                        <p:tgtEl>
                                          <p:spTgt spid="3">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13"/>
                                        </p:tgtEl>
                                      </p:cBhvr>
                                    </p:animEffect>
                                    <p:set>
                                      <p:cBhvr>
                                        <p:cTn id="37" dur="1" fill="hold">
                                          <p:stCondLst>
                                            <p:cond delay="499"/>
                                          </p:stCondLst>
                                        </p:cTn>
                                        <p:tgtEl>
                                          <p:spTgt spid="13"/>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1" nodeType="clickEffect">
                                  <p:stCondLst>
                                    <p:cond delay="0"/>
                                  </p:stCondLst>
                                  <p:childTnLst>
                                    <p:animEffect transition="out" filter="fade">
                                      <p:cBhvr>
                                        <p:cTn id="69" dur="500"/>
                                        <p:tgtEl>
                                          <p:spTgt spid="35"/>
                                        </p:tgtEl>
                                      </p:cBhvr>
                                    </p:animEffect>
                                    <p:set>
                                      <p:cBhvr>
                                        <p:cTn id="70" dur="1" fill="hold">
                                          <p:stCondLst>
                                            <p:cond delay="499"/>
                                          </p:stCondLst>
                                        </p:cTn>
                                        <p:tgtEl>
                                          <p:spTgt spid="35"/>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4"/>
                                        </p:tgtEl>
                                      </p:cBhvr>
                                    </p:animEffect>
                                    <p:set>
                                      <p:cBhvr>
                                        <p:cTn id="73" dur="1" fill="hold">
                                          <p:stCondLst>
                                            <p:cond delay="499"/>
                                          </p:stCondLst>
                                        </p:cTn>
                                        <p:tgtEl>
                                          <p:spTgt spid="34"/>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33"/>
                                        </p:tgtEl>
                                      </p:cBhvr>
                                    </p:animEffect>
                                    <p:set>
                                      <p:cBhvr>
                                        <p:cTn id="76" dur="1" fill="hold">
                                          <p:stCondLst>
                                            <p:cond delay="499"/>
                                          </p:stCondLst>
                                        </p:cTn>
                                        <p:tgtEl>
                                          <p:spTgt spid="33"/>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 grpId="0" uiExpand="1" build="p"/>
      <p:bldP spid="10" grpId="0" animBg="1"/>
      <p:bldP spid="10" grpId="1" animBg="1"/>
      <p:bldP spid="12" grpId="0" animBg="1"/>
      <p:bldP spid="12" grpId="1" animBg="1"/>
      <p:bldP spid="13" grpId="0" animBg="1"/>
      <p:bldP spid="13" grpId="1" animBg="1"/>
      <p:bldP spid="20" grpId="0"/>
      <p:bldP spid="26" grpId="0" animBg="1"/>
      <p:bldP spid="33" grpId="0" animBg="1"/>
      <p:bldP spid="33" grpId="1" animBg="1"/>
      <p:bldP spid="34" grpId="0" animBg="1"/>
      <p:bldP spid="34" grpId="1"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8AA25-78FC-3151-35F8-054608B11086}"/>
              </a:ext>
            </a:extLst>
          </p:cNvPr>
          <p:cNvSpPr>
            <a:spLocks noGrp="1"/>
          </p:cNvSpPr>
          <p:nvPr>
            <p:ph type="title"/>
          </p:nvPr>
        </p:nvSpPr>
        <p:spPr/>
        <p:txBody>
          <a:bodyPr/>
          <a:lstStyle/>
          <a:p>
            <a:r>
              <a:rPr lang="en-GB" dirty="0"/>
              <a:t>Predicting probability distributions</a:t>
            </a:r>
          </a:p>
        </p:txBody>
      </p:sp>
      <p:sp>
        <p:nvSpPr>
          <p:cNvPr id="4" name="Content Placeholder 3">
            <a:extLst>
              <a:ext uri="{FF2B5EF4-FFF2-40B4-BE49-F238E27FC236}">
                <a16:creationId xmlns:a16="http://schemas.microsoft.com/office/drawing/2014/main" id="{DBE85048-33E2-483B-D50A-A8E460A263D8}"/>
              </a:ext>
            </a:extLst>
          </p:cNvPr>
          <p:cNvSpPr>
            <a:spLocks noGrp="1"/>
          </p:cNvSpPr>
          <p:nvPr>
            <p:ph idx="1"/>
          </p:nvPr>
        </p:nvSpPr>
        <p:spPr>
          <a:xfrm>
            <a:off x="838200" y="1831208"/>
            <a:ext cx="10515600" cy="1578850"/>
          </a:xfrm>
        </p:spPr>
        <p:txBody>
          <a:bodyPr/>
          <a:lstStyle/>
          <a:p>
            <a:r>
              <a:rPr lang="en-GB" dirty="0"/>
              <a:t>The </a:t>
            </a:r>
            <a:r>
              <a:rPr lang="en-GB" b="1" dirty="0"/>
              <a:t>logits</a:t>
            </a:r>
            <a:r>
              <a:rPr lang="en-GB" dirty="0"/>
              <a:t> are the raw (non-normalized) predictions of a neural network.</a:t>
            </a:r>
          </a:p>
          <a:p>
            <a:r>
              <a:rPr lang="en-GB" dirty="0"/>
              <a:t>The </a:t>
            </a:r>
            <a:r>
              <a:rPr lang="en-GB" b="1" dirty="0" err="1"/>
              <a:t>softmax</a:t>
            </a:r>
            <a:r>
              <a:rPr lang="en-GB" dirty="0"/>
              <a:t> function can be used to normalize the logits to a </a:t>
            </a:r>
            <a:r>
              <a:rPr lang="en-GB" i="1" dirty="0"/>
              <a:t>probability distribution </a:t>
            </a:r>
            <a:r>
              <a:rPr lang="en-GB" dirty="0"/>
              <a:t>over the predicted output classes.</a:t>
            </a:r>
          </a:p>
        </p:txBody>
      </p:sp>
      <p:pic>
        <p:nvPicPr>
          <p:cNvPr id="5" name="Picture 4" descr="A close-up of a hand&#10;&#10;Description automatically generated with medium confidence">
            <a:extLst>
              <a:ext uri="{FF2B5EF4-FFF2-40B4-BE49-F238E27FC236}">
                <a16:creationId xmlns:a16="http://schemas.microsoft.com/office/drawing/2014/main" id="{21FAA468-D443-5D97-AB34-75A7CFBF57B5}"/>
              </a:ext>
            </a:extLst>
          </p:cNvPr>
          <p:cNvPicPr>
            <a:picLocks noChangeAspect="1"/>
          </p:cNvPicPr>
          <p:nvPr/>
        </p:nvPicPr>
        <p:blipFill rotWithShape="1">
          <a:blip r:embed="rId3">
            <a:grayscl/>
            <a:extLst>
              <a:ext uri="{28A0092B-C50C-407E-A947-70E740481C1C}">
                <a14:useLocalDpi xmlns:a14="http://schemas.microsoft.com/office/drawing/2010/main" val="0"/>
              </a:ext>
            </a:extLst>
          </a:blip>
          <a:srcRect l="5852"/>
          <a:stretch/>
        </p:blipFill>
        <p:spPr>
          <a:xfrm rot="5400000">
            <a:off x="1075973" y="4406765"/>
            <a:ext cx="1128813" cy="799318"/>
          </a:xfrm>
          <a:prstGeom prst="rect">
            <a:avLst/>
          </a:prstGeom>
        </p:spPr>
      </p:pic>
      <p:cxnSp>
        <p:nvCxnSpPr>
          <p:cNvPr id="80" name="Straight Arrow Connector 79">
            <a:extLst>
              <a:ext uri="{FF2B5EF4-FFF2-40B4-BE49-F238E27FC236}">
                <a16:creationId xmlns:a16="http://schemas.microsoft.com/office/drawing/2014/main" id="{810AAD7A-2E86-5BDF-353F-16767BA7C9FB}"/>
              </a:ext>
            </a:extLst>
          </p:cNvPr>
          <p:cNvCxnSpPr>
            <a:stCxn id="27" idx="6"/>
          </p:cNvCxnSpPr>
          <p:nvPr/>
        </p:nvCxnSpPr>
        <p:spPr>
          <a:xfrm>
            <a:off x="4675945" y="4336769"/>
            <a:ext cx="8275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987C7BD4-763A-801D-1CFB-9726243543DA}"/>
              </a:ext>
            </a:extLst>
          </p:cNvPr>
          <p:cNvCxnSpPr>
            <a:cxnSpLocks/>
          </p:cNvCxnSpPr>
          <p:nvPr/>
        </p:nvCxnSpPr>
        <p:spPr>
          <a:xfrm flipV="1">
            <a:off x="4685268" y="4799795"/>
            <a:ext cx="81818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5" name="Straight Arrow Connector 84">
            <a:extLst>
              <a:ext uri="{FF2B5EF4-FFF2-40B4-BE49-F238E27FC236}">
                <a16:creationId xmlns:a16="http://schemas.microsoft.com/office/drawing/2014/main" id="{CF134DED-54EF-05DD-EC4C-A0BBE4426B93}"/>
              </a:ext>
            </a:extLst>
          </p:cNvPr>
          <p:cNvCxnSpPr>
            <a:cxnSpLocks/>
            <a:stCxn id="29" idx="6"/>
          </p:cNvCxnSpPr>
          <p:nvPr/>
        </p:nvCxnSpPr>
        <p:spPr>
          <a:xfrm>
            <a:off x="4675945" y="5276080"/>
            <a:ext cx="82750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93" name="Group 192">
            <a:extLst>
              <a:ext uri="{FF2B5EF4-FFF2-40B4-BE49-F238E27FC236}">
                <a16:creationId xmlns:a16="http://schemas.microsoft.com/office/drawing/2014/main" id="{5BCB22FE-9CF7-0D17-5F85-61D7016E99E3}"/>
              </a:ext>
            </a:extLst>
          </p:cNvPr>
          <p:cNvGrpSpPr/>
          <p:nvPr/>
        </p:nvGrpSpPr>
        <p:grpSpPr>
          <a:xfrm>
            <a:off x="5471198" y="3456840"/>
            <a:ext cx="761747" cy="2103646"/>
            <a:chOff x="5471198" y="3456840"/>
            <a:chExt cx="761747" cy="2103646"/>
          </a:xfrm>
        </p:grpSpPr>
        <p:sp>
          <p:nvSpPr>
            <p:cNvPr id="72" name="Double Bracket 71">
              <a:extLst>
                <a:ext uri="{FF2B5EF4-FFF2-40B4-BE49-F238E27FC236}">
                  <a16:creationId xmlns:a16="http://schemas.microsoft.com/office/drawing/2014/main" id="{F3160645-CF31-B0BD-6F71-5B50796AFA6D}"/>
                </a:ext>
              </a:extLst>
            </p:cNvPr>
            <p:cNvSpPr/>
            <p:nvPr/>
          </p:nvSpPr>
          <p:spPr>
            <a:xfrm>
              <a:off x="5503453"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76" name="TextBox 75">
              <a:extLst>
                <a:ext uri="{FF2B5EF4-FFF2-40B4-BE49-F238E27FC236}">
                  <a16:creationId xmlns:a16="http://schemas.microsoft.com/office/drawing/2014/main" id="{206E1B19-91A3-3BB4-1F0B-F75514B4CB89}"/>
                </a:ext>
              </a:extLst>
            </p:cNvPr>
            <p:cNvSpPr txBox="1"/>
            <p:nvPr/>
          </p:nvSpPr>
          <p:spPr>
            <a:xfrm>
              <a:off x="5590816" y="4141407"/>
              <a:ext cx="505267" cy="369332"/>
            </a:xfrm>
            <a:prstGeom prst="rect">
              <a:avLst/>
            </a:prstGeom>
            <a:noFill/>
          </p:spPr>
          <p:txBody>
            <a:bodyPr wrap="none" rtlCol="0">
              <a:spAutoFit/>
            </a:bodyPr>
            <a:lstStyle/>
            <a:p>
              <a:r>
                <a:rPr lang="en-GB" dirty="0"/>
                <a:t>1.8</a:t>
              </a:r>
            </a:p>
          </p:txBody>
        </p:sp>
        <p:sp>
          <p:nvSpPr>
            <p:cNvPr id="77" name="TextBox 76">
              <a:extLst>
                <a:ext uri="{FF2B5EF4-FFF2-40B4-BE49-F238E27FC236}">
                  <a16:creationId xmlns:a16="http://schemas.microsoft.com/office/drawing/2014/main" id="{3B26CF3C-2637-187B-4EB6-AE4D714D0931}"/>
                </a:ext>
              </a:extLst>
            </p:cNvPr>
            <p:cNvSpPr txBox="1"/>
            <p:nvPr/>
          </p:nvSpPr>
          <p:spPr>
            <a:xfrm>
              <a:off x="5590815" y="4616410"/>
              <a:ext cx="505267" cy="369332"/>
            </a:xfrm>
            <a:prstGeom prst="rect">
              <a:avLst/>
            </a:prstGeom>
            <a:noFill/>
          </p:spPr>
          <p:txBody>
            <a:bodyPr wrap="none" rtlCol="0">
              <a:spAutoFit/>
            </a:bodyPr>
            <a:lstStyle/>
            <a:p>
              <a:r>
                <a:rPr lang="en-GB" dirty="0"/>
                <a:t>4.5</a:t>
              </a:r>
            </a:p>
          </p:txBody>
        </p:sp>
        <p:sp>
          <p:nvSpPr>
            <p:cNvPr id="78" name="TextBox 77">
              <a:extLst>
                <a:ext uri="{FF2B5EF4-FFF2-40B4-BE49-F238E27FC236}">
                  <a16:creationId xmlns:a16="http://schemas.microsoft.com/office/drawing/2014/main" id="{136C0B4C-C4E9-D914-3CF6-42275AA19654}"/>
                </a:ext>
              </a:extLst>
            </p:cNvPr>
            <p:cNvSpPr txBox="1"/>
            <p:nvPr/>
          </p:nvSpPr>
          <p:spPr>
            <a:xfrm>
              <a:off x="5599439" y="5091414"/>
              <a:ext cx="505267" cy="369332"/>
            </a:xfrm>
            <a:prstGeom prst="rect">
              <a:avLst/>
            </a:prstGeom>
            <a:noFill/>
          </p:spPr>
          <p:txBody>
            <a:bodyPr wrap="none" rtlCol="0">
              <a:spAutoFit/>
            </a:bodyPr>
            <a:lstStyle/>
            <a:p>
              <a:r>
                <a:rPr lang="en-GB" dirty="0"/>
                <a:t>2.2</a:t>
              </a:r>
            </a:p>
          </p:txBody>
        </p:sp>
        <p:sp>
          <p:nvSpPr>
            <p:cNvPr id="125" name="TextBox 124">
              <a:extLst>
                <a:ext uri="{FF2B5EF4-FFF2-40B4-BE49-F238E27FC236}">
                  <a16:creationId xmlns:a16="http://schemas.microsoft.com/office/drawing/2014/main" id="{BD18FC9D-0D4C-4CA6-58A8-6CC58D08E668}"/>
                </a:ext>
              </a:extLst>
            </p:cNvPr>
            <p:cNvSpPr txBox="1"/>
            <p:nvPr/>
          </p:nvSpPr>
          <p:spPr>
            <a:xfrm>
              <a:off x="5471198" y="3456840"/>
              <a:ext cx="761747"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logits</a:t>
              </a:r>
            </a:p>
          </p:txBody>
        </p:sp>
      </p:grpSp>
      <p:grpSp>
        <p:nvGrpSpPr>
          <p:cNvPr id="194" name="Group 193">
            <a:extLst>
              <a:ext uri="{FF2B5EF4-FFF2-40B4-BE49-F238E27FC236}">
                <a16:creationId xmlns:a16="http://schemas.microsoft.com/office/drawing/2014/main" id="{D021E2E1-6A48-1AFE-BB48-984E31B5FDF1}"/>
              </a:ext>
            </a:extLst>
          </p:cNvPr>
          <p:cNvGrpSpPr/>
          <p:nvPr/>
        </p:nvGrpSpPr>
        <p:grpSpPr>
          <a:xfrm>
            <a:off x="7444283" y="3456840"/>
            <a:ext cx="1468672" cy="2103646"/>
            <a:chOff x="7444283" y="3456840"/>
            <a:chExt cx="1468672" cy="2103646"/>
          </a:xfrm>
        </p:grpSpPr>
        <p:sp>
          <p:nvSpPr>
            <p:cNvPr id="126" name="TextBox 125">
              <a:extLst>
                <a:ext uri="{FF2B5EF4-FFF2-40B4-BE49-F238E27FC236}">
                  <a16:creationId xmlns:a16="http://schemas.microsoft.com/office/drawing/2014/main" id="{30005AC5-D56F-41BB-FA6D-629E7D2F59EB}"/>
                </a:ext>
              </a:extLst>
            </p:cNvPr>
            <p:cNvSpPr txBox="1"/>
            <p:nvPr/>
          </p:nvSpPr>
          <p:spPr>
            <a:xfrm>
              <a:off x="7444283" y="3456840"/>
              <a:ext cx="1468672"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probabilities</a:t>
              </a:r>
            </a:p>
          </p:txBody>
        </p:sp>
        <p:sp>
          <p:nvSpPr>
            <p:cNvPr id="127" name="Double Bracket 126">
              <a:extLst>
                <a:ext uri="{FF2B5EF4-FFF2-40B4-BE49-F238E27FC236}">
                  <a16:creationId xmlns:a16="http://schemas.microsoft.com/office/drawing/2014/main" id="{7E5CDBE9-F01A-5415-D6BA-3A35B3A031A6}"/>
                </a:ext>
              </a:extLst>
            </p:cNvPr>
            <p:cNvSpPr/>
            <p:nvPr/>
          </p:nvSpPr>
          <p:spPr>
            <a:xfrm>
              <a:off x="7752378" y="4012978"/>
              <a:ext cx="832822"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28" name="TextBox 127">
              <a:extLst>
                <a:ext uri="{FF2B5EF4-FFF2-40B4-BE49-F238E27FC236}">
                  <a16:creationId xmlns:a16="http://schemas.microsoft.com/office/drawing/2014/main" id="{D6CDD31D-F829-8D97-8682-0DA2643E9437}"/>
                </a:ext>
              </a:extLst>
            </p:cNvPr>
            <p:cNvSpPr txBox="1"/>
            <p:nvPr/>
          </p:nvSpPr>
          <p:spPr>
            <a:xfrm>
              <a:off x="7851234" y="4141407"/>
              <a:ext cx="635110" cy="369332"/>
            </a:xfrm>
            <a:prstGeom prst="rect">
              <a:avLst/>
            </a:prstGeom>
            <a:noFill/>
          </p:spPr>
          <p:txBody>
            <a:bodyPr wrap="none" rtlCol="0">
              <a:spAutoFit/>
            </a:bodyPr>
            <a:lstStyle/>
            <a:p>
              <a:r>
                <a:rPr lang="en-GB" dirty="0"/>
                <a:t>0.06</a:t>
              </a:r>
            </a:p>
          </p:txBody>
        </p:sp>
        <p:sp>
          <p:nvSpPr>
            <p:cNvPr id="129" name="TextBox 128">
              <a:extLst>
                <a:ext uri="{FF2B5EF4-FFF2-40B4-BE49-F238E27FC236}">
                  <a16:creationId xmlns:a16="http://schemas.microsoft.com/office/drawing/2014/main" id="{12C1FCFC-B6B6-9155-1A25-22D9CB180FE7}"/>
                </a:ext>
              </a:extLst>
            </p:cNvPr>
            <p:cNvSpPr txBox="1"/>
            <p:nvPr/>
          </p:nvSpPr>
          <p:spPr>
            <a:xfrm>
              <a:off x="7851234" y="4616410"/>
              <a:ext cx="635110" cy="369332"/>
            </a:xfrm>
            <a:prstGeom prst="rect">
              <a:avLst/>
            </a:prstGeom>
            <a:noFill/>
          </p:spPr>
          <p:txBody>
            <a:bodyPr wrap="none" rtlCol="0">
              <a:spAutoFit/>
            </a:bodyPr>
            <a:lstStyle/>
            <a:p>
              <a:r>
                <a:rPr lang="en-GB" dirty="0"/>
                <a:t>0.85</a:t>
              </a:r>
            </a:p>
          </p:txBody>
        </p:sp>
        <p:sp>
          <p:nvSpPr>
            <p:cNvPr id="130" name="TextBox 129">
              <a:extLst>
                <a:ext uri="{FF2B5EF4-FFF2-40B4-BE49-F238E27FC236}">
                  <a16:creationId xmlns:a16="http://schemas.microsoft.com/office/drawing/2014/main" id="{6451156A-9945-E230-A2D3-2F43943F16F0}"/>
                </a:ext>
              </a:extLst>
            </p:cNvPr>
            <p:cNvSpPr txBox="1"/>
            <p:nvPr/>
          </p:nvSpPr>
          <p:spPr>
            <a:xfrm>
              <a:off x="7851234" y="5091414"/>
              <a:ext cx="635110" cy="369332"/>
            </a:xfrm>
            <a:prstGeom prst="rect">
              <a:avLst/>
            </a:prstGeom>
            <a:noFill/>
          </p:spPr>
          <p:txBody>
            <a:bodyPr wrap="none" rtlCol="0">
              <a:spAutoFit/>
            </a:bodyPr>
            <a:lstStyle/>
            <a:p>
              <a:r>
                <a:rPr lang="en-GB" dirty="0"/>
                <a:t>0.09</a:t>
              </a:r>
            </a:p>
          </p:txBody>
        </p:sp>
      </p:grpSp>
      <p:sp>
        <p:nvSpPr>
          <p:cNvPr id="132" name="TextBox 131">
            <a:extLst>
              <a:ext uri="{FF2B5EF4-FFF2-40B4-BE49-F238E27FC236}">
                <a16:creationId xmlns:a16="http://schemas.microsoft.com/office/drawing/2014/main" id="{7879009F-544F-04E8-095C-7806F32029D8}"/>
              </a:ext>
            </a:extLst>
          </p:cNvPr>
          <p:cNvSpPr txBox="1"/>
          <p:nvPr/>
        </p:nvSpPr>
        <p:spPr>
          <a:xfrm>
            <a:off x="6450696" y="4311698"/>
            <a:ext cx="1034257" cy="369332"/>
          </a:xfrm>
          <a:prstGeom prst="rect">
            <a:avLst/>
          </a:prstGeom>
          <a:noFill/>
        </p:spPr>
        <p:txBody>
          <a:bodyPr wrap="none" rtlCol="0">
            <a:spAutoFit/>
          </a:bodyPr>
          <a:lstStyle/>
          <a:p>
            <a:r>
              <a:rPr lang="en-GB" dirty="0" err="1">
                <a:solidFill>
                  <a:schemeClr val="accent1"/>
                </a:solidFill>
                <a:latin typeface="Roboto Medium" panose="02000000000000000000" pitchFamily="2" charset="0"/>
                <a:ea typeface="Roboto Medium" panose="02000000000000000000" pitchFamily="2" charset="0"/>
              </a:rPr>
              <a:t>softmax</a:t>
            </a:r>
            <a:endParaRPr lang="en-GB" dirty="0">
              <a:solidFill>
                <a:schemeClr val="accent1"/>
              </a:solidFill>
              <a:latin typeface="Roboto Medium" panose="02000000000000000000" pitchFamily="2" charset="0"/>
              <a:ea typeface="Roboto Medium" panose="02000000000000000000" pitchFamily="2" charset="0"/>
            </a:endParaRPr>
          </a:p>
        </p:txBody>
      </p:sp>
      <p:grpSp>
        <p:nvGrpSpPr>
          <p:cNvPr id="195" name="Group 194">
            <a:extLst>
              <a:ext uri="{FF2B5EF4-FFF2-40B4-BE49-F238E27FC236}">
                <a16:creationId xmlns:a16="http://schemas.microsoft.com/office/drawing/2014/main" id="{779D3B2D-80AC-9C4E-C884-B17BAD72E8E0}"/>
              </a:ext>
            </a:extLst>
          </p:cNvPr>
          <p:cNvGrpSpPr/>
          <p:nvPr/>
        </p:nvGrpSpPr>
        <p:grpSpPr>
          <a:xfrm>
            <a:off x="9886106" y="3456840"/>
            <a:ext cx="800219" cy="2103646"/>
            <a:chOff x="9886106" y="3456840"/>
            <a:chExt cx="800219" cy="2103646"/>
          </a:xfrm>
        </p:grpSpPr>
        <p:sp>
          <p:nvSpPr>
            <p:cNvPr id="133" name="TextBox 132">
              <a:extLst>
                <a:ext uri="{FF2B5EF4-FFF2-40B4-BE49-F238E27FC236}">
                  <a16:creationId xmlns:a16="http://schemas.microsoft.com/office/drawing/2014/main" id="{55474D71-4B2A-3C61-A503-908DB7490971}"/>
                </a:ext>
              </a:extLst>
            </p:cNvPr>
            <p:cNvSpPr txBox="1"/>
            <p:nvPr/>
          </p:nvSpPr>
          <p:spPr>
            <a:xfrm>
              <a:off x="9886106" y="3456840"/>
              <a:ext cx="800219" cy="369332"/>
            </a:xfrm>
            <a:prstGeom prst="rect">
              <a:avLst/>
            </a:prstGeom>
            <a:noFill/>
          </p:spPr>
          <p:txBody>
            <a:bodyPr wrap="none" rtlCol="0">
              <a:spAutoFit/>
            </a:bodyPr>
            <a:lstStyle/>
            <a:p>
              <a:r>
                <a:rPr lang="en-GB" dirty="0">
                  <a:solidFill>
                    <a:schemeClr val="accent1"/>
                  </a:solidFill>
                  <a:latin typeface="Roboto Medium" panose="02000000000000000000" pitchFamily="2" charset="0"/>
                  <a:ea typeface="Roboto Medium" panose="02000000000000000000" pitchFamily="2" charset="0"/>
                </a:rPr>
                <a:t>labels</a:t>
              </a:r>
            </a:p>
          </p:txBody>
        </p:sp>
        <p:sp>
          <p:nvSpPr>
            <p:cNvPr id="134" name="Double Bracket 133">
              <a:extLst>
                <a:ext uri="{FF2B5EF4-FFF2-40B4-BE49-F238E27FC236}">
                  <a16:creationId xmlns:a16="http://schemas.microsoft.com/office/drawing/2014/main" id="{8FC06E28-EC50-77D2-8D5C-33922A1ED089}"/>
                </a:ext>
              </a:extLst>
            </p:cNvPr>
            <p:cNvSpPr/>
            <p:nvPr/>
          </p:nvSpPr>
          <p:spPr>
            <a:xfrm>
              <a:off x="9918478" y="4012978"/>
              <a:ext cx="679998" cy="1547508"/>
            </a:xfrm>
            <a:prstGeom prst="bracketPair">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135" name="TextBox 134">
              <a:extLst>
                <a:ext uri="{FF2B5EF4-FFF2-40B4-BE49-F238E27FC236}">
                  <a16:creationId xmlns:a16="http://schemas.microsoft.com/office/drawing/2014/main" id="{4A5B626F-2C3B-BC24-40A4-EFE6F3915D6F}"/>
                </a:ext>
              </a:extLst>
            </p:cNvPr>
            <p:cNvSpPr txBox="1"/>
            <p:nvPr/>
          </p:nvSpPr>
          <p:spPr>
            <a:xfrm>
              <a:off x="10101222" y="4130028"/>
              <a:ext cx="314510" cy="369332"/>
            </a:xfrm>
            <a:prstGeom prst="rect">
              <a:avLst/>
            </a:prstGeom>
            <a:noFill/>
          </p:spPr>
          <p:txBody>
            <a:bodyPr wrap="none" rtlCol="0">
              <a:spAutoFit/>
            </a:bodyPr>
            <a:lstStyle/>
            <a:p>
              <a:r>
                <a:rPr lang="en-GB" dirty="0"/>
                <a:t>0</a:t>
              </a:r>
            </a:p>
          </p:txBody>
        </p:sp>
        <p:sp>
          <p:nvSpPr>
            <p:cNvPr id="136" name="TextBox 135">
              <a:extLst>
                <a:ext uri="{FF2B5EF4-FFF2-40B4-BE49-F238E27FC236}">
                  <a16:creationId xmlns:a16="http://schemas.microsoft.com/office/drawing/2014/main" id="{BB0F7EE2-74FB-2160-3433-4DEC8701007C}"/>
                </a:ext>
              </a:extLst>
            </p:cNvPr>
            <p:cNvSpPr txBox="1"/>
            <p:nvPr/>
          </p:nvSpPr>
          <p:spPr>
            <a:xfrm>
              <a:off x="10101222" y="4616410"/>
              <a:ext cx="314510" cy="369332"/>
            </a:xfrm>
            <a:prstGeom prst="rect">
              <a:avLst/>
            </a:prstGeom>
            <a:noFill/>
          </p:spPr>
          <p:txBody>
            <a:bodyPr wrap="none" rtlCol="0">
              <a:spAutoFit/>
            </a:bodyPr>
            <a:lstStyle/>
            <a:p>
              <a:r>
                <a:rPr lang="en-GB" dirty="0"/>
                <a:t>1</a:t>
              </a:r>
            </a:p>
          </p:txBody>
        </p:sp>
        <p:sp>
          <p:nvSpPr>
            <p:cNvPr id="137" name="TextBox 136">
              <a:extLst>
                <a:ext uri="{FF2B5EF4-FFF2-40B4-BE49-F238E27FC236}">
                  <a16:creationId xmlns:a16="http://schemas.microsoft.com/office/drawing/2014/main" id="{7DAE2441-7029-2B10-E256-BC58021DC37C}"/>
                </a:ext>
              </a:extLst>
            </p:cNvPr>
            <p:cNvSpPr txBox="1"/>
            <p:nvPr/>
          </p:nvSpPr>
          <p:spPr>
            <a:xfrm>
              <a:off x="10101222" y="5091414"/>
              <a:ext cx="314510" cy="369332"/>
            </a:xfrm>
            <a:prstGeom prst="rect">
              <a:avLst/>
            </a:prstGeom>
            <a:noFill/>
          </p:spPr>
          <p:txBody>
            <a:bodyPr wrap="none" rtlCol="0">
              <a:spAutoFit/>
            </a:bodyPr>
            <a:lstStyle/>
            <a:p>
              <a:r>
                <a:rPr lang="en-GB" dirty="0"/>
                <a:t>0</a:t>
              </a:r>
            </a:p>
          </p:txBody>
        </p:sp>
      </p:grpSp>
      <p:sp>
        <p:nvSpPr>
          <p:cNvPr id="138" name="TextBox 137">
            <a:extLst>
              <a:ext uri="{FF2B5EF4-FFF2-40B4-BE49-F238E27FC236}">
                <a16:creationId xmlns:a16="http://schemas.microsoft.com/office/drawing/2014/main" id="{0A05D2AD-481F-8898-F9D3-0097B8D8B2D0}"/>
              </a:ext>
            </a:extLst>
          </p:cNvPr>
          <p:cNvSpPr txBox="1"/>
          <p:nvPr/>
        </p:nvSpPr>
        <p:spPr>
          <a:xfrm>
            <a:off x="5453303" y="5909460"/>
            <a:ext cx="2040875"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loss</a:t>
            </a:r>
            <a:br>
              <a:rPr lang="en-GB" dirty="0">
                <a:solidFill>
                  <a:schemeClr val="accent1"/>
                </a:solidFill>
                <a:latin typeface="Roboto Medium" panose="02000000000000000000" pitchFamily="2" charset="0"/>
                <a:ea typeface="Roboto Medium" panose="02000000000000000000" pitchFamily="2" charset="0"/>
              </a:rPr>
            </a:br>
            <a:r>
              <a:rPr lang="en-GB" dirty="0">
                <a:latin typeface="+mj-lt"/>
                <a:ea typeface="Roboto Medium" panose="02000000000000000000" pitchFamily="2" charset="0"/>
              </a:rPr>
              <a:t>(e.g., categorical cross-entropy)</a:t>
            </a:r>
          </a:p>
        </p:txBody>
      </p:sp>
      <p:cxnSp>
        <p:nvCxnSpPr>
          <p:cNvPr id="140" name="Connector: Elbow 139">
            <a:extLst>
              <a:ext uri="{FF2B5EF4-FFF2-40B4-BE49-F238E27FC236}">
                <a16:creationId xmlns:a16="http://schemas.microsoft.com/office/drawing/2014/main" id="{47469A68-0B0C-2A2E-F48B-F074FAC68D28}"/>
              </a:ext>
            </a:extLst>
          </p:cNvPr>
          <p:cNvCxnSpPr>
            <a:cxnSpLocks/>
            <a:stCxn id="130" idx="2"/>
            <a:endCxn id="138" idx="3"/>
          </p:cNvCxnSpPr>
          <p:nvPr/>
        </p:nvCxnSpPr>
        <p:spPr>
          <a:xfrm rot="5400000">
            <a:off x="7376295" y="5578630"/>
            <a:ext cx="910379" cy="674611"/>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1" name="Straight Arrow Connector 140">
            <a:extLst>
              <a:ext uri="{FF2B5EF4-FFF2-40B4-BE49-F238E27FC236}">
                <a16:creationId xmlns:a16="http://schemas.microsoft.com/office/drawing/2014/main" id="{589EE326-3420-EB93-6068-9369549ABC09}"/>
              </a:ext>
            </a:extLst>
          </p:cNvPr>
          <p:cNvCxnSpPr>
            <a:cxnSpLocks/>
            <a:stCxn id="72" idx="3"/>
            <a:endCxn id="127" idx="1"/>
          </p:cNvCxnSpPr>
          <p:nvPr/>
        </p:nvCxnSpPr>
        <p:spPr>
          <a:xfrm>
            <a:off x="6183451" y="4786732"/>
            <a:ext cx="1568927"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5" name="Connector: Elbow 144">
            <a:extLst>
              <a:ext uri="{FF2B5EF4-FFF2-40B4-BE49-F238E27FC236}">
                <a16:creationId xmlns:a16="http://schemas.microsoft.com/office/drawing/2014/main" id="{79371935-2FBA-C897-3221-62D5B49CCC54}"/>
              </a:ext>
            </a:extLst>
          </p:cNvPr>
          <p:cNvCxnSpPr>
            <a:cxnSpLocks/>
            <a:stCxn id="137" idx="2"/>
            <a:endCxn id="138" idx="3"/>
          </p:cNvCxnSpPr>
          <p:nvPr/>
        </p:nvCxnSpPr>
        <p:spPr>
          <a:xfrm rot="5400000">
            <a:off x="8421139" y="4533786"/>
            <a:ext cx="910379" cy="2764299"/>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374C4FD3-B21F-9F37-2680-ED1D044C8C9F}"/>
              </a:ext>
            </a:extLst>
          </p:cNvPr>
          <p:cNvCxnSpPr>
            <a:cxnSpLocks/>
            <a:stCxn id="138" idx="1"/>
            <a:endCxn id="33" idx="2"/>
          </p:cNvCxnSpPr>
          <p:nvPr/>
        </p:nvCxnSpPr>
        <p:spPr>
          <a:xfrm rot="10800000">
            <a:off x="4570033" y="6126811"/>
            <a:ext cx="883270"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2" name="Connector: Elbow 151">
            <a:extLst>
              <a:ext uri="{FF2B5EF4-FFF2-40B4-BE49-F238E27FC236}">
                <a16:creationId xmlns:a16="http://schemas.microsoft.com/office/drawing/2014/main" id="{88D644E1-0206-13C5-E99F-7892D36ADB36}"/>
              </a:ext>
            </a:extLst>
          </p:cNvPr>
          <p:cNvCxnSpPr>
            <a:cxnSpLocks/>
            <a:stCxn id="138" idx="1"/>
            <a:endCxn id="32" idx="2"/>
          </p:cNvCxnSpPr>
          <p:nvPr/>
        </p:nvCxnSpPr>
        <p:spPr>
          <a:xfrm rot="10800000">
            <a:off x="3649257" y="6126811"/>
            <a:ext cx="1804046" cy="244314"/>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55" name="Connector: Elbow 154">
            <a:extLst>
              <a:ext uri="{FF2B5EF4-FFF2-40B4-BE49-F238E27FC236}">
                <a16:creationId xmlns:a16="http://schemas.microsoft.com/office/drawing/2014/main" id="{C44130ED-6A8D-5886-DFAC-A096D7A560B7}"/>
              </a:ext>
            </a:extLst>
          </p:cNvPr>
          <p:cNvCxnSpPr>
            <a:cxnSpLocks/>
            <a:stCxn id="138" idx="1"/>
            <a:endCxn id="42" idx="2"/>
          </p:cNvCxnSpPr>
          <p:nvPr/>
        </p:nvCxnSpPr>
        <p:spPr>
          <a:xfrm rot="10800000">
            <a:off x="2751811" y="6131797"/>
            <a:ext cx="2701493" cy="239328"/>
          </a:xfrm>
          <a:prstGeom prst="bentConnector2">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92" name="Group 191">
            <a:extLst>
              <a:ext uri="{FF2B5EF4-FFF2-40B4-BE49-F238E27FC236}">
                <a16:creationId xmlns:a16="http://schemas.microsoft.com/office/drawing/2014/main" id="{2BD75F7D-B39D-1F12-ADF6-912DC0951B7C}"/>
              </a:ext>
            </a:extLst>
          </p:cNvPr>
          <p:cNvGrpSpPr/>
          <p:nvPr/>
        </p:nvGrpSpPr>
        <p:grpSpPr>
          <a:xfrm>
            <a:off x="2542805" y="3465649"/>
            <a:ext cx="2236233" cy="2666148"/>
            <a:chOff x="2542805" y="3465649"/>
            <a:chExt cx="2236233" cy="2666148"/>
          </a:xfrm>
        </p:grpSpPr>
        <p:sp>
          <p:nvSpPr>
            <p:cNvPr id="42" name="Rectangle 41">
              <a:extLst>
                <a:ext uri="{FF2B5EF4-FFF2-40B4-BE49-F238E27FC236}">
                  <a16:creationId xmlns:a16="http://schemas.microsoft.com/office/drawing/2014/main" id="{023098E3-EA6B-0F66-3367-77986AD058E6}"/>
                </a:ext>
              </a:extLst>
            </p:cNvPr>
            <p:cNvSpPr/>
            <p:nvPr/>
          </p:nvSpPr>
          <p:spPr>
            <a:xfrm>
              <a:off x="2542805" y="3470635"/>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E8E68184-AEC7-19FE-E28B-138AB8C927CA}"/>
                </a:ext>
              </a:extLst>
            </p:cNvPr>
            <p:cNvSpPr/>
            <p:nvPr/>
          </p:nvSpPr>
          <p:spPr>
            <a:xfrm>
              <a:off x="4361028"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609531E5-A3E7-8547-EB2A-471DD2B13AFB}"/>
                </a:ext>
              </a:extLst>
            </p:cNvPr>
            <p:cNvSpPr/>
            <p:nvPr/>
          </p:nvSpPr>
          <p:spPr>
            <a:xfrm>
              <a:off x="3440252" y="3465649"/>
              <a:ext cx="418010" cy="2661162"/>
            </a:xfrm>
            <a:prstGeom prst="rect">
              <a:avLst/>
            </a:prstGeom>
            <a:solidFill>
              <a:schemeClr val="accent3">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BDB5755-814E-77C8-CF57-6B57F223EFC2}"/>
                </a:ext>
              </a:extLst>
            </p:cNvPr>
            <p:cNvSpPr/>
            <p:nvPr/>
          </p:nvSpPr>
          <p:spPr>
            <a:xfrm>
              <a:off x="3536505" y="359577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B2EAD532-49A0-111D-5742-F43A28EE3A64}"/>
                </a:ext>
              </a:extLst>
            </p:cNvPr>
            <p:cNvSpPr/>
            <p:nvPr/>
          </p:nvSpPr>
          <p:spPr>
            <a:xfrm>
              <a:off x="3537761" y="396092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6E9AB189-E8C7-838C-F3EC-2734AE6956CF}"/>
                </a:ext>
              </a:extLst>
            </p:cNvPr>
            <p:cNvSpPr/>
            <p:nvPr/>
          </p:nvSpPr>
          <p:spPr>
            <a:xfrm>
              <a:off x="3536505" y="432607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B98279D-767E-07ED-6870-B0F4BC1562C6}"/>
                </a:ext>
              </a:extLst>
            </p:cNvPr>
            <p:cNvSpPr/>
            <p:nvPr/>
          </p:nvSpPr>
          <p:spPr>
            <a:xfrm>
              <a:off x="3536505"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0946CE6-B0F2-795B-BEB3-3DBCF51CB907}"/>
                </a:ext>
              </a:extLst>
            </p:cNvPr>
            <p:cNvSpPr/>
            <p:nvPr/>
          </p:nvSpPr>
          <p:spPr>
            <a:xfrm>
              <a:off x="3527182" y="5056376"/>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2850B0B-299A-CF74-F9F0-7C134E50B00B}"/>
                </a:ext>
              </a:extLst>
            </p:cNvPr>
            <p:cNvSpPr/>
            <p:nvPr/>
          </p:nvSpPr>
          <p:spPr>
            <a:xfrm>
              <a:off x="3536505"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D17448A3-9C55-52CA-4934-A99896336358}"/>
                </a:ext>
              </a:extLst>
            </p:cNvPr>
            <p:cNvSpPr/>
            <p:nvPr/>
          </p:nvSpPr>
          <p:spPr>
            <a:xfrm>
              <a:off x="3527182" y="578667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23FA232-BF3B-1F5E-20B5-E1411F90E18C}"/>
                </a:ext>
              </a:extLst>
            </p:cNvPr>
            <p:cNvSpPr/>
            <p:nvPr/>
          </p:nvSpPr>
          <p:spPr>
            <a:xfrm>
              <a:off x="4445475" y="4221569"/>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C397FCEC-4C3B-F147-B367-C5C7E222D37F}"/>
                </a:ext>
              </a:extLst>
            </p:cNvPr>
            <p:cNvSpPr/>
            <p:nvPr/>
          </p:nvSpPr>
          <p:spPr>
            <a:xfrm>
              <a:off x="4454798" y="469122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DB16FE0-55D9-8FD1-5150-9D9B3B21D4D2}"/>
                </a:ext>
              </a:extLst>
            </p:cNvPr>
            <p:cNvSpPr/>
            <p:nvPr/>
          </p:nvSpPr>
          <p:spPr>
            <a:xfrm>
              <a:off x="4445475" y="5160880"/>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F197609-A7E3-0C5D-17DF-C562AE1D2087}"/>
                </a:ext>
              </a:extLst>
            </p:cNvPr>
            <p:cNvSpPr/>
            <p:nvPr/>
          </p:nvSpPr>
          <p:spPr>
            <a:xfrm>
              <a:off x="2636575" y="3960922"/>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90FF22D5-29D8-0353-2E92-13529555CC00}"/>
                </a:ext>
              </a:extLst>
            </p:cNvPr>
            <p:cNvSpPr/>
            <p:nvPr/>
          </p:nvSpPr>
          <p:spPr>
            <a:xfrm>
              <a:off x="2636575" y="4326073"/>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D46D1AEE-C66E-9062-6E0A-7B363BB5EDB7}"/>
                </a:ext>
              </a:extLst>
            </p:cNvPr>
            <p:cNvSpPr/>
            <p:nvPr/>
          </p:nvSpPr>
          <p:spPr>
            <a:xfrm>
              <a:off x="2627252" y="4691224"/>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EDC310B-7CC7-E6C4-23D7-7323229E981F}"/>
                </a:ext>
              </a:extLst>
            </p:cNvPr>
            <p:cNvSpPr/>
            <p:nvPr/>
          </p:nvSpPr>
          <p:spPr>
            <a:xfrm>
              <a:off x="2636575" y="5056375"/>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3F8D25BF-5751-74BC-F585-E0214D7A0594}"/>
                </a:ext>
              </a:extLst>
            </p:cNvPr>
            <p:cNvSpPr/>
            <p:nvPr/>
          </p:nvSpPr>
          <p:spPr>
            <a:xfrm>
              <a:off x="2627252" y="5421527"/>
              <a:ext cx="230470" cy="230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7" name="Straight Arrow Connector 46">
              <a:extLst>
                <a:ext uri="{FF2B5EF4-FFF2-40B4-BE49-F238E27FC236}">
                  <a16:creationId xmlns:a16="http://schemas.microsoft.com/office/drawing/2014/main" id="{CF6E15DF-8F22-7266-AF69-EEB4E51F99C8}"/>
                </a:ext>
              </a:extLst>
            </p:cNvPr>
            <p:cNvCxnSpPr>
              <a:cxnSpLocks/>
              <a:stCxn id="37" idx="6"/>
              <a:endCxn id="13" idx="2"/>
            </p:cNvCxnSpPr>
            <p:nvPr/>
          </p:nvCxnSpPr>
          <p:spPr>
            <a:xfrm flipV="1">
              <a:off x="2867045" y="3710972"/>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DEF15B4-C7EE-7D01-C52F-2DEC526477AE}"/>
                </a:ext>
              </a:extLst>
            </p:cNvPr>
            <p:cNvCxnSpPr>
              <a:cxnSpLocks/>
              <a:stCxn id="37" idx="6"/>
              <a:endCxn id="14" idx="2"/>
            </p:cNvCxnSpPr>
            <p:nvPr/>
          </p:nvCxnSpPr>
          <p:spPr>
            <a:xfrm>
              <a:off x="2867045" y="4076122"/>
              <a:ext cx="670716"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9F681274-6BB4-0406-7C9D-6A9028AB7F41}"/>
                </a:ext>
              </a:extLst>
            </p:cNvPr>
            <p:cNvCxnSpPr>
              <a:cxnSpLocks/>
              <a:stCxn id="37" idx="6"/>
              <a:endCxn id="15" idx="2"/>
            </p:cNvCxnSpPr>
            <p:nvPr/>
          </p:nvCxnSpPr>
          <p:spPr>
            <a:xfrm>
              <a:off x="2867045" y="4076122"/>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8A88192-69C9-EF6A-5A16-E008FDD5B7C6}"/>
                </a:ext>
              </a:extLst>
            </p:cNvPr>
            <p:cNvCxnSpPr>
              <a:cxnSpLocks/>
              <a:stCxn id="37" idx="6"/>
              <a:endCxn id="16" idx="2"/>
            </p:cNvCxnSpPr>
            <p:nvPr/>
          </p:nvCxnSpPr>
          <p:spPr>
            <a:xfrm>
              <a:off x="2867045" y="4076122"/>
              <a:ext cx="669460"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FA8ED5F4-6CAA-4EC9-C017-DEF3E409CA40}"/>
                </a:ext>
              </a:extLst>
            </p:cNvPr>
            <p:cNvCxnSpPr>
              <a:cxnSpLocks/>
              <a:stCxn id="37" idx="6"/>
              <a:endCxn id="17" idx="2"/>
            </p:cNvCxnSpPr>
            <p:nvPr/>
          </p:nvCxnSpPr>
          <p:spPr>
            <a:xfrm>
              <a:off x="2867045" y="4076122"/>
              <a:ext cx="660137"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589C5C4-4329-C03A-D573-DA632907B6B5}"/>
                </a:ext>
              </a:extLst>
            </p:cNvPr>
            <p:cNvCxnSpPr>
              <a:cxnSpLocks/>
              <a:stCxn id="37" idx="6"/>
              <a:endCxn id="18" idx="2"/>
            </p:cNvCxnSpPr>
            <p:nvPr/>
          </p:nvCxnSpPr>
          <p:spPr>
            <a:xfrm>
              <a:off x="2867045" y="4076122"/>
              <a:ext cx="669460" cy="146060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B504467-66D4-214B-13D0-4A06D045018C}"/>
                </a:ext>
              </a:extLst>
            </p:cNvPr>
            <p:cNvCxnSpPr>
              <a:cxnSpLocks/>
              <a:stCxn id="37" idx="6"/>
              <a:endCxn id="19" idx="2"/>
            </p:cNvCxnSpPr>
            <p:nvPr/>
          </p:nvCxnSpPr>
          <p:spPr>
            <a:xfrm>
              <a:off x="2867045" y="4076122"/>
              <a:ext cx="660137" cy="1825757"/>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A1E0ABD-32D4-8774-86EF-A3257C09979F}"/>
                </a:ext>
              </a:extLst>
            </p:cNvPr>
            <p:cNvCxnSpPr>
              <a:cxnSpLocks/>
              <a:stCxn id="38" idx="6"/>
              <a:endCxn id="13" idx="2"/>
            </p:cNvCxnSpPr>
            <p:nvPr/>
          </p:nvCxnSpPr>
          <p:spPr>
            <a:xfrm flipV="1">
              <a:off x="2867045" y="3710972"/>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5A55764E-44D3-EF27-908A-F2F2BDD9EE81}"/>
                </a:ext>
              </a:extLst>
            </p:cNvPr>
            <p:cNvCxnSpPr>
              <a:cxnSpLocks/>
              <a:stCxn id="39" idx="6"/>
              <a:endCxn id="13" idx="2"/>
            </p:cNvCxnSpPr>
            <p:nvPr/>
          </p:nvCxnSpPr>
          <p:spPr>
            <a:xfrm flipV="1">
              <a:off x="2857722" y="3710972"/>
              <a:ext cx="678783"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1B248550-8146-BB2E-3947-07E039E58FF2}"/>
                </a:ext>
              </a:extLst>
            </p:cNvPr>
            <p:cNvCxnSpPr>
              <a:cxnSpLocks/>
              <a:stCxn id="40" idx="6"/>
              <a:endCxn id="13" idx="2"/>
            </p:cNvCxnSpPr>
            <p:nvPr/>
          </p:nvCxnSpPr>
          <p:spPr>
            <a:xfrm flipV="1">
              <a:off x="2867045" y="3710972"/>
              <a:ext cx="669460" cy="14606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7EE991A3-0BB1-AD61-C0AD-05FA84D9CD79}"/>
                </a:ext>
              </a:extLst>
            </p:cNvPr>
            <p:cNvCxnSpPr>
              <a:cxnSpLocks/>
              <a:stCxn id="41" idx="6"/>
              <a:endCxn id="13" idx="2"/>
            </p:cNvCxnSpPr>
            <p:nvPr/>
          </p:nvCxnSpPr>
          <p:spPr>
            <a:xfrm flipV="1">
              <a:off x="2857722" y="3710972"/>
              <a:ext cx="678783" cy="18257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845764AD-90B6-E7F2-DE10-6A3145610156}"/>
                </a:ext>
              </a:extLst>
            </p:cNvPr>
            <p:cNvCxnSpPr>
              <a:cxnSpLocks/>
              <a:stCxn id="38" idx="6"/>
              <a:endCxn id="14" idx="2"/>
            </p:cNvCxnSpPr>
            <p:nvPr/>
          </p:nvCxnSpPr>
          <p:spPr>
            <a:xfrm flipV="1">
              <a:off x="2867045" y="4076123"/>
              <a:ext cx="670716"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A36B050D-CB38-87C6-C16A-1F36420B335D}"/>
                </a:ext>
              </a:extLst>
            </p:cNvPr>
            <p:cNvCxnSpPr>
              <a:cxnSpLocks/>
              <a:stCxn id="39" idx="6"/>
              <a:endCxn id="14" idx="2"/>
            </p:cNvCxnSpPr>
            <p:nvPr/>
          </p:nvCxnSpPr>
          <p:spPr>
            <a:xfrm flipV="1">
              <a:off x="2857722" y="4076123"/>
              <a:ext cx="680039"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DFED363-5BEA-9223-162F-33BA5C8F83CC}"/>
                </a:ext>
              </a:extLst>
            </p:cNvPr>
            <p:cNvCxnSpPr>
              <a:cxnSpLocks/>
              <a:stCxn id="41" idx="6"/>
              <a:endCxn id="14" idx="2"/>
            </p:cNvCxnSpPr>
            <p:nvPr/>
          </p:nvCxnSpPr>
          <p:spPr>
            <a:xfrm flipV="1">
              <a:off x="2857722" y="4076123"/>
              <a:ext cx="680039" cy="14606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5F4112E-3230-76DC-7CC8-0F1B4BD00F79}"/>
                </a:ext>
              </a:extLst>
            </p:cNvPr>
            <p:cNvCxnSpPr>
              <a:cxnSpLocks/>
              <a:stCxn id="40" idx="6"/>
              <a:endCxn id="15" idx="2"/>
            </p:cNvCxnSpPr>
            <p:nvPr/>
          </p:nvCxnSpPr>
          <p:spPr>
            <a:xfrm flipV="1">
              <a:off x="2867045" y="4441274"/>
              <a:ext cx="669460" cy="73030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96C5EBD-202F-CA5C-059C-EC8D539BC1CF}"/>
                </a:ext>
              </a:extLst>
            </p:cNvPr>
            <p:cNvCxnSpPr>
              <a:cxnSpLocks/>
              <a:stCxn id="40" idx="6"/>
              <a:endCxn id="16" idx="2"/>
            </p:cNvCxnSpPr>
            <p:nvPr/>
          </p:nvCxnSpPr>
          <p:spPr>
            <a:xfrm flipV="1">
              <a:off x="2867045" y="4806425"/>
              <a:ext cx="669460"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ABEFD59-2AC7-8A02-6F3C-3B540D5988E1}"/>
                </a:ext>
              </a:extLst>
            </p:cNvPr>
            <p:cNvCxnSpPr>
              <a:cxnSpLocks/>
              <a:stCxn id="40" idx="6"/>
              <a:endCxn id="17" idx="2"/>
            </p:cNvCxnSpPr>
            <p:nvPr/>
          </p:nvCxnSpPr>
          <p:spPr>
            <a:xfrm>
              <a:off x="2867045" y="5171575"/>
              <a:ext cx="660137"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CFA4E031-38F9-0222-DCEC-B12893704301}"/>
                </a:ext>
              </a:extLst>
            </p:cNvPr>
            <p:cNvCxnSpPr>
              <a:cxnSpLocks/>
              <a:stCxn id="40" idx="6"/>
              <a:endCxn id="18" idx="2"/>
            </p:cNvCxnSpPr>
            <p:nvPr/>
          </p:nvCxnSpPr>
          <p:spPr>
            <a:xfrm>
              <a:off x="2867045" y="5171575"/>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3D1874-6049-E2A5-38F3-E8978120EA6B}"/>
                </a:ext>
              </a:extLst>
            </p:cNvPr>
            <p:cNvCxnSpPr>
              <a:cxnSpLocks/>
              <a:stCxn id="41" idx="6"/>
              <a:endCxn id="19" idx="2"/>
            </p:cNvCxnSpPr>
            <p:nvPr/>
          </p:nvCxnSpPr>
          <p:spPr>
            <a:xfrm>
              <a:off x="2857722" y="5536727"/>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9B36E46-B688-A49B-E30A-4384EAF3CB5C}"/>
                </a:ext>
              </a:extLst>
            </p:cNvPr>
            <p:cNvCxnSpPr>
              <a:cxnSpLocks/>
              <a:stCxn id="41" idx="6"/>
              <a:endCxn id="18" idx="2"/>
            </p:cNvCxnSpPr>
            <p:nvPr/>
          </p:nvCxnSpPr>
          <p:spPr>
            <a:xfrm>
              <a:off x="2857722" y="5536727"/>
              <a:ext cx="678783"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54C7B389-7BC2-6B53-84A4-9D7C048BD624}"/>
                </a:ext>
              </a:extLst>
            </p:cNvPr>
            <p:cNvCxnSpPr>
              <a:cxnSpLocks/>
              <a:stCxn id="41" idx="6"/>
              <a:endCxn id="17" idx="2"/>
            </p:cNvCxnSpPr>
            <p:nvPr/>
          </p:nvCxnSpPr>
          <p:spPr>
            <a:xfrm flipV="1">
              <a:off x="2857722" y="5171576"/>
              <a:ext cx="669460" cy="36515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497674-B708-20FE-AF63-348759B9F479}"/>
                </a:ext>
              </a:extLst>
            </p:cNvPr>
            <p:cNvCxnSpPr>
              <a:cxnSpLocks/>
              <a:stCxn id="38" idx="6"/>
              <a:endCxn id="15" idx="2"/>
            </p:cNvCxnSpPr>
            <p:nvPr/>
          </p:nvCxnSpPr>
          <p:spPr>
            <a:xfrm>
              <a:off x="2867045" y="4441273"/>
              <a:ext cx="669460"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95FC427-809D-C6A6-8C71-3040A2405A7D}"/>
                </a:ext>
              </a:extLst>
            </p:cNvPr>
            <p:cNvCxnSpPr>
              <a:cxnSpLocks/>
              <a:stCxn id="39" idx="6"/>
              <a:endCxn id="15" idx="2"/>
            </p:cNvCxnSpPr>
            <p:nvPr/>
          </p:nvCxnSpPr>
          <p:spPr>
            <a:xfrm flipV="1">
              <a:off x="2857722" y="4441274"/>
              <a:ext cx="678783" cy="36515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5E354FB-C16F-DD88-82A7-5636DDF32BC5}"/>
                </a:ext>
              </a:extLst>
            </p:cNvPr>
            <p:cNvCxnSpPr>
              <a:cxnSpLocks/>
              <a:stCxn id="39" idx="6"/>
              <a:endCxn id="16" idx="2"/>
            </p:cNvCxnSpPr>
            <p:nvPr/>
          </p:nvCxnSpPr>
          <p:spPr>
            <a:xfrm>
              <a:off x="2857722" y="4806424"/>
              <a:ext cx="678783"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9623A4C-0806-C58A-D546-CF2905B23039}"/>
                </a:ext>
              </a:extLst>
            </p:cNvPr>
            <p:cNvCxnSpPr>
              <a:cxnSpLocks/>
              <a:stCxn id="39" idx="6"/>
              <a:endCxn id="17" idx="2"/>
            </p:cNvCxnSpPr>
            <p:nvPr/>
          </p:nvCxnSpPr>
          <p:spPr>
            <a:xfrm>
              <a:off x="2857722" y="4806424"/>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B1DCF4-9EF6-CFD8-37F2-5CE5A68CBDB7}"/>
                </a:ext>
              </a:extLst>
            </p:cNvPr>
            <p:cNvCxnSpPr>
              <a:cxnSpLocks/>
              <a:stCxn id="39" idx="6"/>
              <a:endCxn id="18" idx="2"/>
            </p:cNvCxnSpPr>
            <p:nvPr/>
          </p:nvCxnSpPr>
          <p:spPr>
            <a:xfrm>
              <a:off x="2857722" y="4806424"/>
              <a:ext cx="678783"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530F2F5-64EC-A4F6-7D36-2940758080AA}"/>
                </a:ext>
              </a:extLst>
            </p:cNvPr>
            <p:cNvCxnSpPr>
              <a:cxnSpLocks/>
              <a:stCxn id="39" idx="6"/>
              <a:endCxn id="19" idx="2"/>
            </p:cNvCxnSpPr>
            <p:nvPr/>
          </p:nvCxnSpPr>
          <p:spPr>
            <a:xfrm>
              <a:off x="2857722" y="4806424"/>
              <a:ext cx="669460" cy="1095455"/>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5F29BFA-2B4A-9D30-0E48-E4EDD024D36E}"/>
                </a:ext>
              </a:extLst>
            </p:cNvPr>
            <p:cNvCxnSpPr>
              <a:cxnSpLocks/>
              <a:stCxn id="38" idx="6"/>
              <a:endCxn id="16" idx="2"/>
            </p:cNvCxnSpPr>
            <p:nvPr/>
          </p:nvCxnSpPr>
          <p:spPr>
            <a:xfrm>
              <a:off x="2867045" y="4441273"/>
              <a:ext cx="669460" cy="3651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7CBFA1-4749-141B-88AD-22F1AFF66D2B}"/>
                </a:ext>
              </a:extLst>
            </p:cNvPr>
            <p:cNvCxnSpPr>
              <a:cxnSpLocks/>
              <a:stCxn id="41" idx="6"/>
              <a:endCxn id="16" idx="2"/>
            </p:cNvCxnSpPr>
            <p:nvPr/>
          </p:nvCxnSpPr>
          <p:spPr>
            <a:xfrm flipV="1">
              <a:off x="2857722" y="4806425"/>
              <a:ext cx="678783" cy="73030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73ECA93B-C4F8-D547-13B2-438E3D7336AB}"/>
                </a:ext>
              </a:extLst>
            </p:cNvPr>
            <p:cNvCxnSpPr>
              <a:cxnSpLocks/>
              <a:stCxn id="40" idx="6"/>
              <a:endCxn id="14" idx="2"/>
            </p:cNvCxnSpPr>
            <p:nvPr/>
          </p:nvCxnSpPr>
          <p:spPr>
            <a:xfrm flipV="1">
              <a:off x="2867045" y="4076123"/>
              <a:ext cx="670716" cy="1095452"/>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76C12069-81ED-F76C-6198-D82272CA78ED}"/>
                </a:ext>
              </a:extLst>
            </p:cNvPr>
            <p:cNvCxnSpPr>
              <a:cxnSpLocks/>
              <a:stCxn id="41" idx="6"/>
              <a:endCxn id="15" idx="2"/>
            </p:cNvCxnSpPr>
            <p:nvPr/>
          </p:nvCxnSpPr>
          <p:spPr>
            <a:xfrm flipV="1">
              <a:off x="2857722" y="4441274"/>
              <a:ext cx="678783" cy="109545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03E7BA9-CD10-D3D8-43C2-32004A40CD7E}"/>
                </a:ext>
              </a:extLst>
            </p:cNvPr>
            <p:cNvCxnSpPr>
              <a:cxnSpLocks/>
              <a:stCxn id="38" idx="6"/>
              <a:endCxn id="18" idx="2"/>
            </p:cNvCxnSpPr>
            <p:nvPr/>
          </p:nvCxnSpPr>
          <p:spPr>
            <a:xfrm>
              <a:off x="2867045" y="4441273"/>
              <a:ext cx="669460" cy="109545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8391F23-22E1-510A-CFDE-BE124B1E5E46}"/>
                </a:ext>
              </a:extLst>
            </p:cNvPr>
            <p:cNvCxnSpPr>
              <a:cxnSpLocks/>
              <a:stCxn id="38" idx="6"/>
              <a:endCxn id="17" idx="2"/>
            </p:cNvCxnSpPr>
            <p:nvPr/>
          </p:nvCxnSpPr>
          <p:spPr>
            <a:xfrm>
              <a:off x="2867045" y="4441273"/>
              <a:ext cx="660137" cy="730303"/>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28F67ED-C6DE-C7DC-0AD0-829E1E68857E}"/>
                </a:ext>
              </a:extLst>
            </p:cNvPr>
            <p:cNvCxnSpPr>
              <a:cxnSpLocks/>
              <a:stCxn id="40" idx="6"/>
              <a:endCxn id="19" idx="2"/>
            </p:cNvCxnSpPr>
            <p:nvPr/>
          </p:nvCxnSpPr>
          <p:spPr>
            <a:xfrm>
              <a:off x="2867045" y="5171575"/>
              <a:ext cx="660137" cy="730304"/>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EEF9A67-4733-5913-1328-F87E02C908A4}"/>
                </a:ext>
              </a:extLst>
            </p:cNvPr>
            <p:cNvCxnSpPr>
              <a:cxnSpLocks/>
              <a:stCxn id="13" idx="6"/>
              <a:endCxn id="27" idx="2"/>
            </p:cNvCxnSpPr>
            <p:nvPr/>
          </p:nvCxnSpPr>
          <p:spPr>
            <a:xfrm>
              <a:off x="3766975" y="3710972"/>
              <a:ext cx="678500" cy="62579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9FF7DFFB-CCDB-3F63-79DF-D0425FAB3481}"/>
                </a:ext>
              </a:extLst>
            </p:cNvPr>
            <p:cNvCxnSpPr>
              <a:cxnSpLocks/>
              <a:stCxn id="13" idx="6"/>
              <a:endCxn id="28" idx="2"/>
            </p:cNvCxnSpPr>
            <p:nvPr/>
          </p:nvCxnSpPr>
          <p:spPr>
            <a:xfrm>
              <a:off x="3766975" y="3710972"/>
              <a:ext cx="687823" cy="1095453"/>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A997C1F5-929F-DADC-BE5D-81F5141EDB34}"/>
                </a:ext>
              </a:extLst>
            </p:cNvPr>
            <p:cNvCxnSpPr>
              <a:cxnSpLocks/>
              <a:stCxn id="13" idx="6"/>
              <a:endCxn id="29" idx="2"/>
            </p:cNvCxnSpPr>
            <p:nvPr/>
          </p:nvCxnSpPr>
          <p:spPr>
            <a:xfrm>
              <a:off x="3766975" y="3710972"/>
              <a:ext cx="678500" cy="156510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3" name="Straight Arrow Connector 142">
              <a:extLst>
                <a:ext uri="{FF2B5EF4-FFF2-40B4-BE49-F238E27FC236}">
                  <a16:creationId xmlns:a16="http://schemas.microsoft.com/office/drawing/2014/main" id="{C009C370-6DD9-EA23-CA2E-B166F60B75FE}"/>
                </a:ext>
              </a:extLst>
            </p:cNvPr>
            <p:cNvCxnSpPr>
              <a:cxnSpLocks/>
              <a:stCxn id="14" idx="6"/>
              <a:endCxn id="27" idx="2"/>
            </p:cNvCxnSpPr>
            <p:nvPr/>
          </p:nvCxnSpPr>
          <p:spPr>
            <a:xfrm>
              <a:off x="3768231" y="4076123"/>
              <a:ext cx="677244" cy="26064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0FECA9BE-9CCC-F05A-2D35-B91C172FBD41}"/>
                </a:ext>
              </a:extLst>
            </p:cNvPr>
            <p:cNvCxnSpPr>
              <a:cxnSpLocks/>
              <a:stCxn id="15" idx="6"/>
              <a:endCxn id="27" idx="2"/>
            </p:cNvCxnSpPr>
            <p:nvPr/>
          </p:nvCxnSpPr>
          <p:spPr>
            <a:xfrm flipV="1">
              <a:off x="3766975" y="4336769"/>
              <a:ext cx="678500" cy="10450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86059FE9-7532-459B-1B1F-1EEE2EEFE2B4}"/>
                </a:ext>
              </a:extLst>
            </p:cNvPr>
            <p:cNvCxnSpPr>
              <a:cxnSpLocks/>
              <a:stCxn id="16" idx="6"/>
              <a:endCxn id="27" idx="2"/>
            </p:cNvCxnSpPr>
            <p:nvPr/>
          </p:nvCxnSpPr>
          <p:spPr>
            <a:xfrm flipV="1">
              <a:off x="3766975" y="4336769"/>
              <a:ext cx="678500" cy="46965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A4AF8BA0-C672-22D7-260B-6D21EB3AC1D3}"/>
                </a:ext>
              </a:extLst>
            </p:cNvPr>
            <p:cNvCxnSpPr>
              <a:cxnSpLocks/>
              <a:stCxn id="17" idx="6"/>
              <a:endCxn id="27" idx="2"/>
            </p:cNvCxnSpPr>
            <p:nvPr/>
          </p:nvCxnSpPr>
          <p:spPr>
            <a:xfrm flipV="1">
              <a:off x="3757652" y="4336769"/>
              <a:ext cx="687823" cy="83480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2F3CEF65-95B4-BDEF-BF6E-CA16F7135295}"/>
                </a:ext>
              </a:extLst>
            </p:cNvPr>
            <p:cNvCxnSpPr>
              <a:cxnSpLocks/>
              <a:stCxn id="18" idx="6"/>
              <a:endCxn id="27" idx="2"/>
            </p:cNvCxnSpPr>
            <p:nvPr/>
          </p:nvCxnSpPr>
          <p:spPr>
            <a:xfrm flipV="1">
              <a:off x="3766975" y="4336769"/>
              <a:ext cx="678500" cy="1199958"/>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1" name="Straight Arrow Connector 150">
              <a:extLst>
                <a:ext uri="{FF2B5EF4-FFF2-40B4-BE49-F238E27FC236}">
                  <a16:creationId xmlns:a16="http://schemas.microsoft.com/office/drawing/2014/main" id="{E91DB532-2E08-BCDD-C0E2-3084D55B72F5}"/>
                </a:ext>
              </a:extLst>
            </p:cNvPr>
            <p:cNvCxnSpPr>
              <a:cxnSpLocks/>
              <a:stCxn id="19" idx="6"/>
              <a:endCxn id="27" idx="2"/>
            </p:cNvCxnSpPr>
            <p:nvPr/>
          </p:nvCxnSpPr>
          <p:spPr>
            <a:xfrm flipV="1">
              <a:off x="3757652" y="4336769"/>
              <a:ext cx="687823" cy="156511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4" name="Straight Arrow Connector 153">
              <a:extLst>
                <a:ext uri="{FF2B5EF4-FFF2-40B4-BE49-F238E27FC236}">
                  <a16:creationId xmlns:a16="http://schemas.microsoft.com/office/drawing/2014/main" id="{4BC86D78-4422-77D9-8671-4744FB351AF6}"/>
                </a:ext>
              </a:extLst>
            </p:cNvPr>
            <p:cNvCxnSpPr>
              <a:cxnSpLocks/>
              <a:stCxn id="29" idx="2"/>
              <a:endCxn id="14" idx="6"/>
            </p:cNvCxnSpPr>
            <p:nvPr/>
          </p:nvCxnSpPr>
          <p:spPr>
            <a:xfrm flipH="1" flipV="1">
              <a:off x="3768231" y="4076123"/>
              <a:ext cx="677244" cy="119995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A568EE74-064B-5432-08D5-B4386AE951ED}"/>
                </a:ext>
              </a:extLst>
            </p:cNvPr>
            <p:cNvCxnSpPr>
              <a:cxnSpLocks/>
              <a:stCxn id="14" idx="6"/>
              <a:endCxn id="28" idx="2"/>
            </p:cNvCxnSpPr>
            <p:nvPr/>
          </p:nvCxnSpPr>
          <p:spPr>
            <a:xfrm>
              <a:off x="3768231" y="4076123"/>
              <a:ext cx="686567"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0" name="Straight Arrow Connector 159">
              <a:extLst>
                <a:ext uri="{FF2B5EF4-FFF2-40B4-BE49-F238E27FC236}">
                  <a16:creationId xmlns:a16="http://schemas.microsoft.com/office/drawing/2014/main" id="{4F622D3D-7958-4467-7B21-C11CF4AD30F6}"/>
                </a:ext>
              </a:extLst>
            </p:cNvPr>
            <p:cNvCxnSpPr>
              <a:cxnSpLocks/>
              <a:stCxn id="15" idx="6"/>
              <a:endCxn id="28" idx="2"/>
            </p:cNvCxnSpPr>
            <p:nvPr/>
          </p:nvCxnSpPr>
          <p:spPr>
            <a:xfrm>
              <a:off x="3766975" y="4441274"/>
              <a:ext cx="687823"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F5F5F476-EA59-CDBE-E6D7-69F8043E8A6D}"/>
                </a:ext>
              </a:extLst>
            </p:cNvPr>
            <p:cNvCxnSpPr>
              <a:cxnSpLocks/>
              <a:stCxn id="16" idx="6"/>
              <a:endCxn id="28" idx="2"/>
            </p:cNvCxnSpPr>
            <p:nvPr/>
          </p:nvCxnSpPr>
          <p:spPr>
            <a:xfrm>
              <a:off x="3766975" y="4806425"/>
              <a:ext cx="68782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85DEA0F7-94BA-5D4B-B892-39E806A7E9FD}"/>
                </a:ext>
              </a:extLst>
            </p:cNvPr>
            <p:cNvCxnSpPr>
              <a:cxnSpLocks/>
              <a:stCxn id="17" idx="6"/>
              <a:endCxn id="28" idx="2"/>
            </p:cNvCxnSpPr>
            <p:nvPr/>
          </p:nvCxnSpPr>
          <p:spPr>
            <a:xfrm flipV="1">
              <a:off x="3757652" y="4806425"/>
              <a:ext cx="697146" cy="365151"/>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218ECF5C-9DFB-CAB5-4044-CD5459EA6F41}"/>
                </a:ext>
              </a:extLst>
            </p:cNvPr>
            <p:cNvCxnSpPr>
              <a:cxnSpLocks/>
              <a:stCxn id="18" idx="6"/>
              <a:endCxn id="28" idx="2"/>
            </p:cNvCxnSpPr>
            <p:nvPr/>
          </p:nvCxnSpPr>
          <p:spPr>
            <a:xfrm flipV="1">
              <a:off x="3766975" y="4806425"/>
              <a:ext cx="687823" cy="730302"/>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2" name="Straight Arrow Connector 171">
              <a:extLst>
                <a:ext uri="{FF2B5EF4-FFF2-40B4-BE49-F238E27FC236}">
                  <a16:creationId xmlns:a16="http://schemas.microsoft.com/office/drawing/2014/main" id="{27A0D832-F64E-F352-ED2B-69844A0822EE}"/>
                </a:ext>
              </a:extLst>
            </p:cNvPr>
            <p:cNvCxnSpPr>
              <a:cxnSpLocks/>
              <a:stCxn id="19" idx="6"/>
              <a:endCxn id="28" idx="2"/>
            </p:cNvCxnSpPr>
            <p:nvPr/>
          </p:nvCxnSpPr>
          <p:spPr>
            <a:xfrm flipV="1">
              <a:off x="3757652" y="4806425"/>
              <a:ext cx="697146" cy="109545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5" name="Straight Arrow Connector 174">
              <a:extLst>
                <a:ext uri="{FF2B5EF4-FFF2-40B4-BE49-F238E27FC236}">
                  <a16:creationId xmlns:a16="http://schemas.microsoft.com/office/drawing/2014/main" id="{BD2719E3-66D7-8A21-E905-6E15FDF2F89F}"/>
                </a:ext>
              </a:extLst>
            </p:cNvPr>
            <p:cNvCxnSpPr>
              <a:cxnSpLocks/>
              <a:stCxn id="15" idx="6"/>
              <a:endCxn id="29" idx="2"/>
            </p:cNvCxnSpPr>
            <p:nvPr/>
          </p:nvCxnSpPr>
          <p:spPr>
            <a:xfrm>
              <a:off x="3766975" y="4441274"/>
              <a:ext cx="678500" cy="834806"/>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8" name="Straight Arrow Connector 177">
              <a:extLst>
                <a:ext uri="{FF2B5EF4-FFF2-40B4-BE49-F238E27FC236}">
                  <a16:creationId xmlns:a16="http://schemas.microsoft.com/office/drawing/2014/main" id="{38153324-2815-F483-676B-9CADAE67D842}"/>
                </a:ext>
              </a:extLst>
            </p:cNvPr>
            <p:cNvCxnSpPr>
              <a:cxnSpLocks/>
              <a:stCxn id="16" idx="6"/>
              <a:endCxn id="29" idx="2"/>
            </p:cNvCxnSpPr>
            <p:nvPr/>
          </p:nvCxnSpPr>
          <p:spPr>
            <a:xfrm>
              <a:off x="3766975" y="4806425"/>
              <a:ext cx="678500" cy="469655"/>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1" name="Straight Arrow Connector 180">
              <a:extLst>
                <a:ext uri="{FF2B5EF4-FFF2-40B4-BE49-F238E27FC236}">
                  <a16:creationId xmlns:a16="http://schemas.microsoft.com/office/drawing/2014/main" id="{99C5D71D-4995-F82B-6152-4C2006E14DEE}"/>
                </a:ext>
              </a:extLst>
            </p:cNvPr>
            <p:cNvCxnSpPr>
              <a:cxnSpLocks/>
              <a:stCxn id="17" idx="6"/>
              <a:endCxn id="29" idx="2"/>
            </p:cNvCxnSpPr>
            <p:nvPr/>
          </p:nvCxnSpPr>
          <p:spPr>
            <a:xfrm>
              <a:off x="3757652" y="5171576"/>
              <a:ext cx="687823" cy="104504"/>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AE6C7581-CD25-7031-885F-79D89BF7E07B}"/>
                </a:ext>
              </a:extLst>
            </p:cNvPr>
            <p:cNvCxnSpPr>
              <a:cxnSpLocks/>
              <a:stCxn id="18" idx="6"/>
              <a:endCxn id="29" idx="2"/>
            </p:cNvCxnSpPr>
            <p:nvPr/>
          </p:nvCxnSpPr>
          <p:spPr>
            <a:xfrm flipV="1">
              <a:off x="3766975" y="5276080"/>
              <a:ext cx="678500" cy="260647"/>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FC6830EA-5C2A-B253-80F9-27E0341F3412}"/>
                </a:ext>
              </a:extLst>
            </p:cNvPr>
            <p:cNvCxnSpPr>
              <a:cxnSpLocks/>
              <a:stCxn id="19" idx="6"/>
              <a:endCxn id="29" idx="2"/>
            </p:cNvCxnSpPr>
            <p:nvPr/>
          </p:nvCxnSpPr>
          <p:spPr>
            <a:xfrm flipV="1">
              <a:off x="3757652" y="5276080"/>
              <a:ext cx="687823" cy="625799"/>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cxnSp>
        <p:nvCxnSpPr>
          <p:cNvPr id="190" name="Straight Arrow Connector 189">
            <a:extLst>
              <a:ext uri="{FF2B5EF4-FFF2-40B4-BE49-F238E27FC236}">
                <a16:creationId xmlns:a16="http://schemas.microsoft.com/office/drawing/2014/main" id="{EA504269-3500-B7BC-8774-D996E0A135EE}"/>
              </a:ext>
            </a:extLst>
          </p:cNvPr>
          <p:cNvCxnSpPr>
            <a:cxnSpLocks/>
            <a:endCxn id="42" idx="1"/>
          </p:cNvCxnSpPr>
          <p:nvPr/>
        </p:nvCxnSpPr>
        <p:spPr>
          <a:xfrm flipV="1">
            <a:off x="2039537" y="4801216"/>
            <a:ext cx="5032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568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0"/>
                                        </p:tgtEl>
                                        <p:attrNameLst>
                                          <p:attrName>style.visibility</p:attrName>
                                        </p:attrNameLst>
                                      </p:cBhvr>
                                      <p:to>
                                        <p:strVal val="visible"/>
                                      </p:to>
                                    </p:set>
                                    <p:animEffect transition="in" filter="wipe(left)">
                                      <p:cBhvr>
                                        <p:cTn id="11" dur="500"/>
                                        <p:tgtEl>
                                          <p:spTgt spid="19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2"/>
                                        </p:tgtEl>
                                        <p:attrNameLst>
                                          <p:attrName>style.visibility</p:attrName>
                                        </p:attrNameLst>
                                      </p:cBhvr>
                                      <p:to>
                                        <p:strVal val="visible"/>
                                      </p:to>
                                    </p:set>
                                    <p:animEffect transition="in" filter="fade">
                                      <p:cBhvr>
                                        <p:cTn id="15" dur="500"/>
                                        <p:tgtEl>
                                          <p:spTgt spid="1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500"/>
                                        <p:tgtEl>
                                          <p:spTgt spid="80"/>
                                        </p:tgtEl>
                                      </p:cBhvr>
                                    </p:animEffect>
                                  </p:childTnLst>
                                </p:cTn>
                              </p:par>
                              <p:par>
                                <p:cTn id="21" presetID="22" presetClass="entr" presetSubtype="8" fill="hold" nodeType="withEffect">
                                  <p:stCondLst>
                                    <p:cond delay="0"/>
                                  </p:stCondLst>
                                  <p:childTnLst>
                                    <p:set>
                                      <p:cBhvr>
                                        <p:cTn id="22" dur="1" fill="hold">
                                          <p:stCondLst>
                                            <p:cond delay="0"/>
                                          </p:stCondLst>
                                        </p:cTn>
                                        <p:tgtEl>
                                          <p:spTgt spid="81"/>
                                        </p:tgtEl>
                                        <p:attrNameLst>
                                          <p:attrName>style.visibility</p:attrName>
                                        </p:attrNameLst>
                                      </p:cBhvr>
                                      <p:to>
                                        <p:strVal val="visible"/>
                                      </p:to>
                                    </p:set>
                                    <p:animEffect transition="in" filter="wipe(left)">
                                      <p:cBhvr>
                                        <p:cTn id="23" dur="500"/>
                                        <p:tgtEl>
                                          <p:spTgt spid="81"/>
                                        </p:tgtEl>
                                      </p:cBhvr>
                                    </p:animEffect>
                                  </p:childTnLst>
                                </p:cTn>
                              </p:par>
                              <p:par>
                                <p:cTn id="24" presetID="22" presetClass="entr" presetSubtype="8" fill="hold" nodeType="with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wipe(left)">
                                      <p:cBhvr>
                                        <p:cTn id="26" dur="500"/>
                                        <p:tgtEl>
                                          <p:spTgt spid="85"/>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93"/>
                                        </p:tgtEl>
                                        <p:attrNameLst>
                                          <p:attrName>style.visibility</p:attrName>
                                        </p:attrNameLst>
                                      </p:cBhvr>
                                      <p:to>
                                        <p:strVal val="visible"/>
                                      </p:to>
                                    </p:set>
                                    <p:animEffect transition="in" filter="fade">
                                      <p:cBhvr>
                                        <p:cTn id="30" dur="500"/>
                                        <p:tgtEl>
                                          <p:spTgt spid="193"/>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4">
                                            <p:txEl>
                                              <p:pRg st="0" end="0"/>
                                            </p:txEl>
                                          </p:spTgt>
                                        </p:tgtEl>
                                        <p:attrNameLst>
                                          <p:attrName>style.visibility</p:attrName>
                                        </p:attrNameLst>
                                      </p:cBhvr>
                                      <p:to>
                                        <p:strVal val="visible"/>
                                      </p:to>
                                    </p:set>
                                    <p:animEffect transition="in" filter="fade">
                                      <p:cBhvr>
                                        <p:cTn id="34" dur="500"/>
                                        <p:tgtEl>
                                          <p:spTgt spid="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1"/>
                                        </p:tgtEl>
                                        <p:attrNameLst>
                                          <p:attrName>style.visibility</p:attrName>
                                        </p:attrNameLst>
                                      </p:cBhvr>
                                      <p:to>
                                        <p:strVal val="visible"/>
                                      </p:to>
                                    </p:set>
                                    <p:animEffect transition="in" filter="wipe(left)">
                                      <p:cBhvr>
                                        <p:cTn id="39" dur="500"/>
                                        <p:tgtEl>
                                          <p:spTgt spid="14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94"/>
                                        </p:tgtEl>
                                        <p:attrNameLst>
                                          <p:attrName>style.visibility</p:attrName>
                                        </p:attrNameLst>
                                      </p:cBhvr>
                                      <p:to>
                                        <p:strVal val="visible"/>
                                      </p:to>
                                    </p:set>
                                    <p:animEffect transition="in" filter="fade">
                                      <p:cBhvr>
                                        <p:cTn id="46" dur="500"/>
                                        <p:tgtEl>
                                          <p:spTgt spid="194"/>
                                        </p:tgtEl>
                                      </p:cBhvr>
                                    </p:animEffect>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
                                            <p:txEl>
                                              <p:pRg st="1" end="1"/>
                                            </p:txEl>
                                          </p:spTgt>
                                        </p:tgtEl>
                                        <p:attrNameLst>
                                          <p:attrName>style.visibility</p:attrName>
                                        </p:attrNameLst>
                                      </p:cBhvr>
                                      <p:to>
                                        <p:strVal val="visible"/>
                                      </p:to>
                                    </p:set>
                                    <p:animEffect transition="in" filter="fade">
                                      <p:cBhvr>
                                        <p:cTn id="50" dur="500"/>
                                        <p:tgtEl>
                                          <p:spTgt spid="4">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5"/>
                                        </p:tgtEl>
                                        <p:attrNameLst>
                                          <p:attrName>style.visibility</p:attrName>
                                        </p:attrNameLst>
                                      </p:cBhvr>
                                      <p:to>
                                        <p:strVal val="visible"/>
                                      </p:to>
                                    </p:set>
                                    <p:animEffect transition="in" filter="fade">
                                      <p:cBhvr>
                                        <p:cTn id="55" dur="500"/>
                                        <p:tgtEl>
                                          <p:spTgt spid="195"/>
                                        </p:tgtEl>
                                      </p:cBhvr>
                                    </p:animEffect>
                                  </p:childTnLst>
                                </p:cTn>
                              </p:par>
                            </p:childTnLst>
                          </p:cTn>
                        </p:par>
                      </p:childTnLst>
                    </p:cTn>
                  </p:par>
                  <p:par>
                    <p:cTn id="56" fill="hold">
                      <p:stCondLst>
                        <p:cond delay="indefinite"/>
                      </p:stCondLst>
                      <p:childTnLst>
                        <p:par>
                          <p:cTn id="57" fill="hold">
                            <p:stCondLst>
                              <p:cond delay="0"/>
                            </p:stCondLst>
                            <p:childTnLst>
                              <p:par>
                                <p:cTn id="58" presetID="21" presetClass="entr" presetSubtype="1" fill="hold" nodeType="clickEffect">
                                  <p:stCondLst>
                                    <p:cond delay="0"/>
                                  </p:stCondLst>
                                  <p:childTnLst>
                                    <p:set>
                                      <p:cBhvr>
                                        <p:cTn id="59" dur="1" fill="hold">
                                          <p:stCondLst>
                                            <p:cond delay="0"/>
                                          </p:stCondLst>
                                        </p:cTn>
                                        <p:tgtEl>
                                          <p:spTgt spid="140"/>
                                        </p:tgtEl>
                                        <p:attrNameLst>
                                          <p:attrName>style.visibility</p:attrName>
                                        </p:attrNameLst>
                                      </p:cBhvr>
                                      <p:to>
                                        <p:strVal val="visible"/>
                                      </p:to>
                                    </p:set>
                                    <p:animEffect transition="in" filter="wheel(1)">
                                      <p:cBhvr>
                                        <p:cTn id="60" dur="2000"/>
                                        <p:tgtEl>
                                          <p:spTgt spid="140"/>
                                        </p:tgtEl>
                                      </p:cBhvr>
                                    </p:animEffect>
                                  </p:childTnLst>
                                </p:cTn>
                              </p:par>
                              <p:par>
                                <p:cTn id="61" presetID="21" presetClass="entr" presetSubtype="1" fill="hold" nodeType="withEffect">
                                  <p:stCondLst>
                                    <p:cond delay="0"/>
                                  </p:stCondLst>
                                  <p:childTnLst>
                                    <p:set>
                                      <p:cBhvr>
                                        <p:cTn id="62" dur="1" fill="hold">
                                          <p:stCondLst>
                                            <p:cond delay="0"/>
                                          </p:stCondLst>
                                        </p:cTn>
                                        <p:tgtEl>
                                          <p:spTgt spid="145"/>
                                        </p:tgtEl>
                                        <p:attrNameLst>
                                          <p:attrName>style.visibility</p:attrName>
                                        </p:attrNameLst>
                                      </p:cBhvr>
                                      <p:to>
                                        <p:strVal val="visible"/>
                                      </p:to>
                                    </p:set>
                                    <p:animEffect transition="in" filter="wheel(1)">
                                      <p:cBhvr>
                                        <p:cTn id="63" dur="2000"/>
                                        <p:tgtEl>
                                          <p:spTgt spid="145"/>
                                        </p:tgtEl>
                                      </p:cBhvr>
                                    </p:animEffect>
                                  </p:childTnLst>
                                </p:cTn>
                              </p:par>
                            </p:childTnLst>
                          </p:cTn>
                        </p:par>
                        <p:par>
                          <p:cTn id="64" fill="hold">
                            <p:stCondLst>
                              <p:cond delay="2000"/>
                            </p:stCondLst>
                            <p:childTnLst>
                              <p:par>
                                <p:cTn id="65" presetID="10" presetClass="entr" presetSubtype="0" fill="hold" grpId="0" nodeType="afterEffect">
                                  <p:stCondLst>
                                    <p:cond delay="0"/>
                                  </p:stCondLst>
                                  <p:childTnLst>
                                    <p:set>
                                      <p:cBhvr>
                                        <p:cTn id="66" dur="1" fill="hold">
                                          <p:stCondLst>
                                            <p:cond delay="0"/>
                                          </p:stCondLst>
                                        </p:cTn>
                                        <p:tgtEl>
                                          <p:spTgt spid="138"/>
                                        </p:tgtEl>
                                        <p:attrNameLst>
                                          <p:attrName>style.visibility</p:attrName>
                                        </p:attrNameLst>
                                      </p:cBhvr>
                                      <p:to>
                                        <p:strVal val="visible"/>
                                      </p:to>
                                    </p:set>
                                    <p:animEffect transition="in" filter="fade">
                                      <p:cBhvr>
                                        <p:cTn id="67" dur="500"/>
                                        <p:tgtEl>
                                          <p:spTgt spid="138"/>
                                        </p:tgtEl>
                                      </p:cBhvr>
                                    </p:animEffect>
                                  </p:childTnLst>
                                </p:cTn>
                              </p:par>
                            </p:childTnLst>
                          </p:cTn>
                        </p:par>
                      </p:childTnLst>
                    </p:cTn>
                  </p:par>
                  <p:par>
                    <p:cTn id="68" fill="hold">
                      <p:stCondLst>
                        <p:cond delay="indefinite"/>
                      </p:stCondLst>
                      <p:childTnLst>
                        <p:par>
                          <p:cTn id="69" fill="hold">
                            <p:stCondLst>
                              <p:cond delay="0"/>
                            </p:stCondLst>
                            <p:childTnLst>
                              <p:par>
                                <p:cTn id="70" presetID="21" presetClass="entr" presetSubtype="1" fill="hold" nodeType="click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wheel(1)">
                                      <p:cBhvr>
                                        <p:cTn id="72" dur="2000"/>
                                        <p:tgtEl>
                                          <p:spTgt spid="155"/>
                                        </p:tgtEl>
                                      </p:cBhvr>
                                    </p:animEffect>
                                  </p:childTnLst>
                                </p:cTn>
                              </p:par>
                              <p:par>
                                <p:cTn id="73" presetID="21" presetClass="entr" presetSubtype="1" fill="hold" nodeType="withEffect">
                                  <p:stCondLst>
                                    <p:cond delay="0"/>
                                  </p:stCondLst>
                                  <p:childTnLst>
                                    <p:set>
                                      <p:cBhvr>
                                        <p:cTn id="74" dur="1" fill="hold">
                                          <p:stCondLst>
                                            <p:cond delay="0"/>
                                          </p:stCondLst>
                                        </p:cTn>
                                        <p:tgtEl>
                                          <p:spTgt spid="152"/>
                                        </p:tgtEl>
                                        <p:attrNameLst>
                                          <p:attrName>style.visibility</p:attrName>
                                        </p:attrNameLst>
                                      </p:cBhvr>
                                      <p:to>
                                        <p:strVal val="visible"/>
                                      </p:to>
                                    </p:set>
                                    <p:animEffect transition="in" filter="wheel(1)">
                                      <p:cBhvr>
                                        <p:cTn id="75" dur="2000"/>
                                        <p:tgtEl>
                                          <p:spTgt spid="152"/>
                                        </p:tgtEl>
                                      </p:cBhvr>
                                    </p:animEffect>
                                  </p:childTnLst>
                                </p:cTn>
                              </p:par>
                              <p:par>
                                <p:cTn id="76" presetID="21" presetClass="entr" presetSubtype="1" fill="hold" nodeType="withEffect">
                                  <p:stCondLst>
                                    <p:cond delay="0"/>
                                  </p:stCondLst>
                                  <p:childTnLst>
                                    <p:set>
                                      <p:cBhvr>
                                        <p:cTn id="77" dur="1" fill="hold">
                                          <p:stCondLst>
                                            <p:cond delay="0"/>
                                          </p:stCondLst>
                                        </p:cTn>
                                        <p:tgtEl>
                                          <p:spTgt spid="149"/>
                                        </p:tgtEl>
                                        <p:attrNameLst>
                                          <p:attrName>style.visibility</p:attrName>
                                        </p:attrNameLst>
                                      </p:cBhvr>
                                      <p:to>
                                        <p:strVal val="visible"/>
                                      </p:to>
                                    </p:set>
                                    <p:animEffect transition="in" filter="wheel(1)">
                                      <p:cBhvr>
                                        <p:cTn id="78" dur="2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32" grpId="0"/>
      <p:bldP spid="1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lstStyle/>
          <a:p>
            <a:r>
              <a:rPr lang="en-GB" dirty="0"/>
              <a:t>Fashion MNIST</a:t>
            </a:r>
          </a:p>
        </p:txBody>
      </p:sp>
    </p:spTree>
    <p:extLst>
      <p:ext uri="{BB962C8B-B14F-4D97-AF65-F5344CB8AC3E}">
        <p14:creationId xmlns:p14="http://schemas.microsoft.com/office/powerpoint/2010/main" val="268208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6E99A-73C6-A895-B651-E6AC657498BC}"/>
              </a:ext>
            </a:extLst>
          </p:cNvPr>
          <p:cNvSpPr>
            <a:spLocks noGrp="1"/>
          </p:cNvSpPr>
          <p:nvPr>
            <p:ph type="title"/>
          </p:nvPr>
        </p:nvSpPr>
        <p:spPr/>
        <p:txBody>
          <a:bodyPr/>
          <a:lstStyle/>
          <a:p>
            <a:r>
              <a:rPr lang="en-GB" dirty="0"/>
              <a:t>Fashion MNIST</a:t>
            </a:r>
          </a:p>
        </p:txBody>
      </p:sp>
      <p:pic>
        <p:nvPicPr>
          <p:cNvPr id="4" name="Picture 3">
            <a:extLst>
              <a:ext uri="{FF2B5EF4-FFF2-40B4-BE49-F238E27FC236}">
                <a16:creationId xmlns:a16="http://schemas.microsoft.com/office/drawing/2014/main" id="{08A6F376-92A5-BB0A-4FCC-CC0BA3B7B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470" y="1957036"/>
            <a:ext cx="914400" cy="914400"/>
          </a:xfrm>
          <a:prstGeom prst="rect">
            <a:avLst/>
          </a:prstGeom>
        </p:spPr>
      </p:pic>
      <p:pic>
        <p:nvPicPr>
          <p:cNvPr id="7" name="Picture 6">
            <a:extLst>
              <a:ext uri="{FF2B5EF4-FFF2-40B4-BE49-F238E27FC236}">
                <a16:creationId xmlns:a16="http://schemas.microsoft.com/office/drawing/2014/main" id="{1A42A81D-CE8E-1EBB-4D20-3BA12ED0F9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847" y="1957036"/>
            <a:ext cx="914400" cy="914400"/>
          </a:xfrm>
          <a:prstGeom prst="rect">
            <a:avLst/>
          </a:prstGeom>
        </p:spPr>
      </p:pic>
      <p:pic>
        <p:nvPicPr>
          <p:cNvPr id="9" name="Picture 8">
            <a:extLst>
              <a:ext uri="{FF2B5EF4-FFF2-40B4-BE49-F238E27FC236}">
                <a16:creationId xmlns:a16="http://schemas.microsoft.com/office/drawing/2014/main" id="{D1DEEC2A-59B5-BE75-7FBC-D499CD4D07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224" y="1957036"/>
            <a:ext cx="914400" cy="914400"/>
          </a:xfrm>
          <a:prstGeom prst="rect">
            <a:avLst/>
          </a:prstGeom>
        </p:spPr>
      </p:pic>
      <p:pic>
        <p:nvPicPr>
          <p:cNvPr id="11" name="Picture 10">
            <a:extLst>
              <a:ext uri="{FF2B5EF4-FFF2-40B4-BE49-F238E27FC236}">
                <a16:creationId xmlns:a16="http://schemas.microsoft.com/office/drawing/2014/main" id="{CD47D281-03EB-A79A-CEEE-6AD26AA7A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5601" y="1957036"/>
            <a:ext cx="914400" cy="914400"/>
          </a:xfrm>
          <a:prstGeom prst="rect">
            <a:avLst/>
          </a:prstGeom>
        </p:spPr>
      </p:pic>
      <p:pic>
        <p:nvPicPr>
          <p:cNvPr id="13" name="Picture 12">
            <a:extLst>
              <a:ext uri="{FF2B5EF4-FFF2-40B4-BE49-F238E27FC236}">
                <a16:creationId xmlns:a16="http://schemas.microsoft.com/office/drawing/2014/main" id="{DF839370-9E33-34D1-C9A3-67FAA9478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80978" y="1957036"/>
            <a:ext cx="914400" cy="914400"/>
          </a:xfrm>
          <a:prstGeom prst="rect">
            <a:avLst/>
          </a:prstGeom>
        </p:spPr>
      </p:pic>
      <p:pic>
        <p:nvPicPr>
          <p:cNvPr id="15" name="Picture 14">
            <a:extLst>
              <a:ext uri="{FF2B5EF4-FFF2-40B4-BE49-F238E27FC236}">
                <a16:creationId xmlns:a16="http://schemas.microsoft.com/office/drawing/2014/main" id="{5816CE96-38D9-7293-FE5F-802010EAEDB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56355" y="1957036"/>
            <a:ext cx="914400" cy="914400"/>
          </a:xfrm>
          <a:prstGeom prst="rect">
            <a:avLst/>
          </a:prstGeom>
        </p:spPr>
      </p:pic>
      <p:pic>
        <p:nvPicPr>
          <p:cNvPr id="17" name="Picture 16">
            <a:extLst>
              <a:ext uri="{FF2B5EF4-FFF2-40B4-BE49-F238E27FC236}">
                <a16:creationId xmlns:a16="http://schemas.microsoft.com/office/drawing/2014/main" id="{1B75BC79-58EE-9155-C009-A2F26B709A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31734" y="1957036"/>
            <a:ext cx="914400" cy="914400"/>
          </a:xfrm>
          <a:prstGeom prst="rect">
            <a:avLst/>
          </a:prstGeom>
        </p:spPr>
      </p:pic>
      <p:pic>
        <p:nvPicPr>
          <p:cNvPr id="19" name="Picture 18">
            <a:extLst>
              <a:ext uri="{FF2B5EF4-FFF2-40B4-BE49-F238E27FC236}">
                <a16:creationId xmlns:a16="http://schemas.microsoft.com/office/drawing/2014/main" id="{7C244B46-358F-3B58-0DD1-E7503E2308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79470" y="3426771"/>
            <a:ext cx="914400" cy="914400"/>
          </a:xfrm>
          <a:prstGeom prst="rect">
            <a:avLst/>
          </a:prstGeom>
        </p:spPr>
      </p:pic>
      <p:pic>
        <p:nvPicPr>
          <p:cNvPr id="21" name="Picture 20">
            <a:extLst>
              <a:ext uri="{FF2B5EF4-FFF2-40B4-BE49-F238E27FC236}">
                <a16:creationId xmlns:a16="http://schemas.microsoft.com/office/drawing/2014/main" id="{7783DD69-B140-8454-1919-C5302ECD71B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54847" y="3426771"/>
            <a:ext cx="914400" cy="914400"/>
          </a:xfrm>
          <a:prstGeom prst="rect">
            <a:avLst/>
          </a:prstGeom>
        </p:spPr>
      </p:pic>
      <p:pic>
        <p:nvPicPr>
          <p:cNvPr id="23" name="Picture 22">
            <a:extLst>
              <a:ext uri="{FF2B5EF4-FFF2-40B4-BE49-F238E27FC236}">
                <a16:creationId xmlns:a16="http://schemas.microsoft.com/office/drawing/2014/main" id="{C53E2CAA-A855-1BDB-4BFA-12EEF13073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130224" y="3426771"/>
            <a:ext cx="914400" cy="914400"/>
          </a:xfrm>
          <a:prstGeom prst="rect">
            <a:avLst/>
          </a:prstGeom>
        </p:spPr>
      </p:pic>
      <p:pic>
        <p:nvPicPr>
          <p:cNvPr id="25" name="Picture 24">
            <a:extLst>
              <a:ext uri="{FF2B5EF4-FFF2-40B4-BE49-F238E27FC236}">
                <a16:creationId xmlns:a16="http://schemas.microsoft.com/office/drawing/2014/main" id="{EEBB848C-A589-511C-30F9-27045B99C9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5601" y="3426771"/>
            <a:ext cx="914400" cy="914400"/>
          </a:xfrm>
          <a:prstGeom prst="rect">
            <a:avLst/>
          </a:prstGeom>
        </p:spPr>
      </p:pic>
      <p:pic>
        <p:nvPicPr>
          <p:cNvPr id="27" name="Picture 26">
            <a:extLst>
              <a:ext uri="{FF2B5EF4-FFF2-40B4-BE49-F238E27FC236}">
                <a16:creationId xmlns:a16="http://schemas.microsoft.com/office/drawing/2014/main" id="{B7B295E3-A5FF-F4ED-6362-F8FBD09155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80978" y="3426771"/>
            <a:ext cx="914400" cy="914400"/>
          </a:xfrm>
          <a:prstGeom prst="rect">
            <a:avLst/>
          </a:prstGeom>
        </p:spPr>
      </p:pic>
      <p:pic>
        <p:nvPicPr>
          <p:cNvPr id="29" name="Picture 28">
            <a:extLst>
              <a:ext uri="{FF2B5EF4-FFF2-40B4-BE49-F238E27FC236}">
                <a16:creationId xmlns:a16="http://schemas.microsoft.com/office/drawing/2014/main" id="{7210E4C2-FD77-98EA-738E-5BCDC33456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556355" y="3426771"/>
            <a:ext cx="914400" cy="914400"/>
          </a:xfrm>
          <a:prstGeom prst="rect">
            <a:avLst/>
          </a:prstGeom>
        </p:spPr>
      </p:pic>
      <p:pic>
        <p:nvPicPr>
          <p:cNvPr id="31" name="Picture 30">
            <a:extLst>
              <a:ext uri="{FF2B5EF4-FFF2-40B4-BE49-F238E27FC236}">
                <a16:creationId xmlns:a16="http://schemas.microsoft.com/office/drawing/2014/main" id="{1ADD5B32-EC69-2236-0504-92BF4998262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031734" y="3426771"/>
            <a:ext cx="914400" cy="914400"/>
          </a:xfrm>
          <a:prstGeom prst="rect">
            <a:avLst/>
          </a:prstGeom>
        </p:spPr>
      </p:pic>
      <p:pic>
        <p:nvPicPr>
          <p:cNvPr id="33" name="Picture 32">
            <a:extLst>
              <a:ext uri="{FF2B5EF4-FFF2-40B4-BE49-F238E27FC236}">
                <a16:creationId xmlns:a16="http://schemas.microsoft.com/office/drawing/2014/main" id="{E3A03C26-F20D-FF5C-616D-DACC908887B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79470" y="4900501"/>
            <a:ext cx="914400" cy="914400"/>
          </a:xfrm>
          <a:prstGeom prst="rect">
            <a:avLst/>
          </a:prstGeom>
        </p:spPr>
      </p:pic>
      <p:pic>
        <p:nvPicPr>
          <p:cNvPr id="35" name="Picture 34">
            <a:extLst>
              <a:ext uri="{FF2B5EF4-FFF2-40B4-BE49-F238E27FC236}">
                <a16:creationId xmlns:a16="http://schemas.microsoft.com/office/drawing/2014/main" id="{2073E260-357E-E8BD-7563-13229604AF4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54847" y="4900501"/>
            <a:ext cx="914400" cy="914400"/>
          </a:xfrm>
          <a:prstGeom prst="rect">
            <a:avLst/>
          </a:prstGeom>
        </p:spPr>
      </p:pic>
      <p:pic>
        <p:nvPicPr>
          <p:cNvPr id="37" name="Picture 36">
            <a:extLst>
              <a:ext uri="{FF2B5EF4-FFF2-40B4-BE49-F238E27FC236}">
                <a16:creationId xmlns:a16="http://schemas.microsoft.com/office/drawing/2014/main" id="{C961CC5C-253A-13A4-6145-DAD7EF84842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0224" y="4900501"/>
            <a:ext cx="914400" cy="914400"/>
          </a:xfrm>
          <a:prstGeom prst="rect">
            <a:avLst/>
          </a:prstGeom>
        </p:spPr>
      </p:pic>
      <p:pic>
        <p:nvPicPr>
          <p:cNvPr id="39" name="Picture 38">
            <a:extLst>
              <a:ext uri="{FF2B5EF4-FFF2-40B4-BE49-F238E27FC236}">
                <a16:creationId xmlns:a16="http://schemas.microsoft.com/office/drawing/2014/main" id="{C33CBF28-C347-B62D-29F6-32C65BF38DC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605601" y="4900501"/>
            <a:ext cx="914400" cy="914400"/>
          </a:xfrm>
          <a:prstGeom prst="rect">
            <a:avLst/>
          </a:prstGeom>
        </p:spPr>
      </p:pic>
      <p:pic>
        <p:nvPicPr>
          <p:cNvPr id="41" name="Picture 40">
            <a:extLst>
              <a:ext uri="{FF2B5EF4-FFF2-40B4-BE49-F238E27FC236}">
                <a16:creationId xmlns:a16="http://schemas.microsoft.com/office/drawing/2014/main" id="{8D4D51F5-A25E-D8A3-C0DE-D6B3520D728F}"/>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80978" y="4900501"/>
            <a:ext cx="914400" cy="914400"/>
          </a:xfrm>
          <a:prstGeom prst="rect">
            <a:avLst/>
          </a:prstGeom>
        </p:spPr>
      </p:pic>
      <p:pic>
        <p:nvPicPr>
          <p:cNvPr id="43" name="Picture 42">
            <a:extLst>
              <a:ext uri="{FF2B5EF4-FFF2-40B4-BE49-F238E27FC236}">
                <a16:creationId xmlns:a16="http://schemas.microsoft.com/office/drawing/2014/main" id="{0A48C020-7639-913F-207B-7AA5CA379FB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556355" y="4900501"/>
            <a:ext cx="914400" cy="914400"/>
          </a:xfrm>
          <a:prstGeom prst="rect">
            <a:avLst/>
          </a:prstGeom>
        </p:spPr>
      </p:pic>
      <p:pic>
        <p:nvPicPr>
          <p:cNvPr id="45" name="Picture 44">
            <a:extLst>
              <a:ext uri="{FF2B5EF4-FFF2-40B4-BE49-F238E27FC236}">
                <a16:creationId xmlns:a16="http://schemas.microsoft.com/office/drawing/2014/main" id="{51BE1822-AC39-6F75-691F-CBB27D6E7B0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31734" y="4900501"/>
            <a:ext cx="914400" cy="914400"/>
          </a:xfrm>
          <a:prstGeom prst="rect">
            <a:avLst/>
          </a:prstGeom>
        </p:spPr>
      </p:pic>
      <p:sp>
        <p:nvSpPr>
          <p:cNvPr id="46" name="Rectangle: Rounded Corners 45">
            <a:extLst>
              <a:ext uri="{FF2B5EF4-FFF2-40B4-BE49-F238E27FC236}">
                <a16:creationId xmlns:a16="http://schemas.microsoft.com/office/drawing/2014/main" id="{5CB29900-265C-2953-725F-CB5AA3FC9D5E}"/>
              </a:ext>
            </a:extLst>
          </p:cNvPr>
          <p:cNvSpPr/>
          <p:nvPr/>
        </p:nvSpPr>
        <p:spPr>
          <a:xfrm>
            <a:off x="1179471"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7" name="Rectangle: Rounded Corners 46">
            <a:extLst>
              <a:ext uri="{FF2B5EF4-FFF2-40B4-BE49-F238E27FC236}">
                <a16:creationId xmlns:a16="http://schemas.microsoft.com/office/drawing/2014/main" id="{070035B0-B734-6061-7461-577209115C27}"/>
              </a:ext>
            </a:extLst>
          </p:cNvPr>
          <p:cNvSpPr/>
          <p:nvPr/>
        </p:nvSpPr>
        <p:spPr>
          <a:xfrm>
            <a:off x="2645597"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T-shirt/top</a:t>
            </a:r>
          </a:p>
        </p:txBody>
      </p:sp>
      <p:sp>
        <p:nvSpPr>
          <p:cNvPr id="48" name="Rectangle: Rounded Corners 47">
            <a:extLst>
              <a:ext uri="{FF2B5EF4-FFF2-40B4-BE49-F238E27FC236}">
                <a16:creationId xmlns:a16="http://schemas.microsoft.com/office/drawing/2014/main" id="{56CE8249-0859-4065-EC5C-21AE60403AD5}"/>
              </a:ext>
            </a:extLst>
          </p:cNvPr>
          <p:cNvSpPr/>
          <p:nvPr/>
        </p:nvSpPr>
        <p:spPr>
          <a:xfrm>
            <a:off x="4130224" y="294959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dress</a:t>
            </a:r>
          </a:p>
        </p:txBody>
      </p:sp>
      <p:sp>
        <p:nvSpPr>
          <p:cNvPr id="49" name="Rectangle: Rounded Corners 48">
            <a:extLst>
              <a:ext uri="{FF2B5EF4-FFF2-40B4-BE49-F238E27FC236}">
                <a16:creationId xmlns:a16="http://schemas.microsoft.com/office/drawing/2014/main" id="{3FB87629-6830-EA15-F683-1658BF4A9915}"/>
              </a:ext>
            </a:extLst>
          </p:cNvPr>
          <p:cNvSpPr/>
          <p:nvPr/>
        </p:nvSpPr>
        <p:spPr>
          <a:xfrm>
            <a:off x="560560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mj-lt"/>
                <a:ea typeface="Roboto Medium" panose="02000000000000000000" pitchFamily="2" charset="0"/>
              </a:rPr>
              <a:t>pullover</a:t>
            </a:r>
          </a:p>
        </p:txBody>
      </p:sp>
      <p:sp>
        <p:nvSpPr>
          <p:cNvPr id="50" name="Rectangle: Rounded Corners 49">
            <a:extLst>
              <a:ext uri="{FF2B5EF4-FFF2-40B4-BE49-F238E27FC236}">
                <a16:creationId xmlns:a16="http://schemas.microsoft.com/office/drawing/2014/main" id="{63B20AA8-9C7A-767D-B775-D94F3E26B184}"/>
              </a:ext>
            </a:extLst>
          </p:cNvPr>
          <p:cNvSpPr/>
          <p:nvPr/>
        </p:nvSpPr>
        <p:spPr>
          <a:xfrm>
            <a:off x="7071727"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sneaker</a:t>
            </a:r>
          </a:p>
        </p:txBody>
      </p:sp>
      <p:sp>
        <p:nvSpPr>
          <p:cNvPr id="51" name="Rectangle: Rounded Corners 50">
            <a:extLst>
              <a:ext uri="{FF2B5EF4-FFF2-40B4-BE49-F238E27FC236}">
                <a16:creationId xmlns:a16="http://schemas.microsoft.com/office/drawing/2014/main" id="{E7A7000A-7F7D-1B7E-0943-FC83FD6BA0C5}"/>
              </a:ext>
            </a:extLst>
          </p:cNvPr>
          <p:cNvSpPr/>
          <p:nvPr/>
        </p:nvSpPr>
        <p:spPr>
          <a:xfrm>
            <a:off x="8556355" y="29528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n-GB" sz="1400" dirty="0">
                <a:latin typeface="+mj-lt"/>
                <a:ea typeface="Roboto Medium" panose="02000000000000000000" pitchFamily="2" charset="0"/>
              </a:rPr>
              <a:t>pullover</a:t>
            </a:r>
          </a:p>
        </p:txBody>
      </p:sp>
      <p:sp>
        <p:nvSpPr>
          <p:cNvPr id="52" name="Rectangle: Rounded Corners 51">
            <a:extLst>
              <a:ext uri="{FF2B5EF4-FFF2-40B4-BE49-F238E27FC236}">
                <a16:creationId xmlns:a16="http://schemas.microsoft.com/office/drawing/2014/main" id="{CE6DC681-EAE2-4CB4-49B1-2A9DC63A2325}"/>
              </a:ext>
            </a:extLst>
          </p:cNvPr>
          <p:cNvSpPr/>
          <p:nvPr/>
        </p:nvSpPr>
        <p:spPr>
          <a:xfrm>
            <a:off x="10031731" y="2948162"/>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3" name="Rectangle: Rounded Corners 52">
            <a:extLst>
              <a:ext uri="{FF2B5EF4-FFF2-40B4-BE49-F238E27FC236}">
                <a16:creationId xmlns:a16="http://schemas.microsoft.com/office/drawing/2014/main" id="{302896BD-75D2-DC05-4EF0-D3C9402A4C8E}"/>
              </a:ext>
            </a:extLst>
          </p:cNvPr>
          <p:cNvSpPr/>
          <p:nvPr/>
        </p:nvSpPr>
        <p:spPr>
          <a:xfrm>
            <a:off x="1179470"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sandal</a:t>
            </a:r>
          </a:p>
        </p:txBody>
      </p:sp>
      <p:sp>
        <p:nvSpPr>
          <p:cNvPr id="54" name="Rectangle: Rounded Corners 53">
            <a:extLst>
              <a:ext uri="{FF2B5EF4-FFF2-40B4-BE49-F238E27FC236}">
                <a16:creationId xmlns:a16="http://schemas.microsoft.com/office/drawing/2014/main" id="{BC84AA95-3FA8-F832-6503-E25A3459C840}"/>
              </a:ext>
            </a:extLst>
          </p:cNvPr>
          <p:cNvSpPr/>
          <p:nvPr/>
        </p:nvSpPr>
        <p:spPr>
          <a:xfrm>
            <a:off x="2645597"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55" name="Rectangle: Rounded Corners 54">
            <a:extLst>
              <a:ext uri="{FF2B5EF4-FFF2-40B4-BE49-F238E27FC236}">
                <a16:creationId xmlns:a16="http://schemas.microsoft.com/office/drawing/2014/main" id="{53FA5D9F-CA20-55D6-A7B9-74C5ADA035C9}"/>
              </a:ext>
            </a:extLst>
          </p:cNvPr>
          <p:cNvSpPr/>
          <p:nvPr/>
        </p:nvSpPr>
        <p:spPr>
          <a:xfrm>
            <a:off x="4130224"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sneaker</a:t>
            </a:r>
          </a:p>
        </p:txBody>
      </p:sp>
      <p:sp>
        <p:nvSpPr>
          <p:cNvPr id="56" name="Rectangle: Rounded Corners 55">
            <a:extLst>
              <a:ext uri="{FF2B5EF4-FFF2-40B4-BE49-F238E27FC236}">
                <a16:creationId xmlns:a16="http://schemas.microsoft.com/office/drawing/2014/main" id="{76C9FC68-23E8-981F-2305-B13EAAE3507C}"/>
              </a:ext>
            </a:extLst>
          </p:cNvPr>
          <p:cNvSpPr/>
          <p:nvPr/>
        </p:nvSpPr>
        <p:spPr>
          <a:xfrm>
            <a:off x="5605601" y="4426127"/>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57" name="Rectangle: Rounded Corners 56">
            <a:extLst>
              <a:ext uri="{FF2B5EF4-FFF2-40B4-BE49-F238E27FC236}">
                <a16:creationId xmlns:a16="http://schemas.microsoft.com/office/drawing/2014/main" id="{7AA5137F-196A-EBED-9E69-F5E82220F9AB}"/>
              </a:ext>
            </a:extLst>
          </p:cNvPr>
          <p:cNvSpPr/>
          <p:nvPr/>
        </p:nvSpPr>
        <p:spPr>
          <a:xfrm>
            <a:off x="7080978" y="442332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58" name="Rectangle: Rounded Corners 57">
            <a:extLst>
              <a:ext uri="{FF2B5EF4-FFF2-40B4-BE49-F238E27FC236}">
                <a16:creationId xmlns:a16="http://schemas.microsoft.com/office/drawing/2014/main" id="{C51B26D4-4E52-0BA0-8867-88642C450B90}"/>
              </a:ext>
            </a:extLst>
          </p:cNvPr>
          <p:cNvSpPr/>
          <p:nvPr/>
        </p:nvSpPr>
        <p:spPr>
          <a:xfrm>
            <a:off x="8556355"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59" name="Rectangle: Rounded Corners 58">
            <a:extLst>
              <a:ext uri="{FF2B5EF4-FFF2-40B4-BE49-F238E27FC236}">
                <a16:creationId xmlns:a16="http://schemas.microsoft.com/office/drawing/2014/main" id="{E1C467B7-A1CB-2A4C-9EE4-B7ECA42828A5}"/>
              </a:ext>
            </a:extLst>
          </p:cNvPr>
          <p:cNvSpPr/>
          <p:nvPr/>
        </p:nvSpPr>
        <p:spPr>
          <a:xfrm>
            <a:off x="10031731" y="441990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dress</a:t>
            </a:r>
          </a:p>
        </p:txBody>
      </p:sp>
      <p:sp>
        <p:nvSpPr>
          <p:cNvPr id="60" name="Rectangle: Rounded Corners 59">
            <a:extLst>
              <a:ext uri="{FF2B5EF4-FFF2-40B4-BE49-F238E27FC236}">
                <a16:creationId xmlns:a16="http://schemas.microsoft.com/office/drawing/2014/main" id="{389B7CA1-4844-1F69-BB1F-E6FCDB15DC55}"/>
              </a:ext>
            </a:extLst>
          </p:cNvPr>
          <p:cNvSpPr/>
          <p:nvPr/>
        </p:nvSpPr>
        <p:spPr>
          <a:xfrm>
            <a:off x="117947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
        <p:nvSpPr>
          <p:cNvPr id="61" name="Rectangle: Rounded Corners 60">
            <a:extLst>
              <a:ext uri="{FF2B5EF4-FFF2-40B4-BE49-F238E27FC236}">
                <a16:creationId xmlns:a16="http://schemas.microsoft.com/office/drawing/2014/main" id="{1BB740BF-F109-73C9-2F7C-09EC3F11ACE6}"/>
              </a:ext>
            </a:extLst>
          </p:cNvPr>
          <p:cNvSpPr/>
          <p:nvPr/>
        </p:nvSpPr>
        <p:spPr>
          <a:xfrm>
            <a:off x="2654847"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coat</a:t>
            </a:r>
          </a:p>
        </p:txBody>
      </p:sp>
      <p:sp>
        <p:nvSpPr>
          <p:cNvPr id="62" name="Rectangle: Rounded Corners 61">
            <a:extLst>
              <a:ext uri="{FF2B5EF4-FFF2-40B4-BE49-F238E27FC236}">
                <a16:creationId xmlns:a16="http://schemas.microsoft.com/office/drawing/2014/main" id="{2B39E5D2-4E83-1436-9F93-1BC34D940910}"/>
              </a:ext>
            </a:extLst>
          </p:cNvPr>
          <p:cNvSpPr/>
          <p:nvPr/>
        </p:nvSpPr>
        <p:spPr>
          <a:xfrm>
            <a:off x="4130224"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3" name="Rectangle: Rounded Corners 62">
            <a:extLst>
              <a:ext uri="{FF2B5EF4-FFF2-40B4-BE49-F238E27FC236}">
                <a16:creationId xmlns:a16="http://schemas.microsoft.com/office/drawing/2014/main" id="{55B84A4C-D9C0-766D-B4DE-45A9B4FCF098}"/>
              </a:ext>
            </a:extLst>
          </p:cNvPr>
          <p:cNvSpPr/>
          <p:nvPr/>
        </p:nvSpPr>
        <p:spPr>
          <a:xfrm>
            <a:off x="5594899" y="5903470"/>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shirt</a:t>
            </a:r>
          </a:p>
        </p:txBody>
      </p:sp>
      <p:sp>
        <p:nvSpPr>
          <p:cNvPr id="64" name="Rectangle: Rounded Corners 63">
            <a:extLst>
              <a:ext uri="{FF2B5EF4-FFF2-40B4-BE49-F238E27FC236}">
                <a16:creationId xmlns:a16="http://schemas.microsoft.com/office/drawing/2014/main" id="{3481B0C7-9FC2-55A9-0E44-0097673AD184}"/>
              </a:ext>
            </a:extLst>
          </p:cNvPr>
          <p:cNvSpPr/>
          <p:nvPr/>
        </p:nvSpPr>
        <p:spPr>
          <a:xfrm>
            <a:off x="7080978" y="5898494"/>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bag</a:t>
            </a:r>
          </a:p>
        </p:txBody>
      </p:sp>
      <p:sp>
        <p:nvSpPr>
          <p:cNvPr id="65" name="Rectangle: Rounded Corners 64">
            <a:extLst>
              <a:ext uri="{FF2B5EF4-FFF2-40B4-BE49-F238E27FC236}">
                <a16:creationId xmlns:a16="http://schemas.microsoft.com/office/drawing/2014/main" id="{1DAD5E66-9A88-A81B-FC55-205D19CCC707}"/>
              </a:ext>
            </a:extLst>
          </p:cNvPr>
          <p:cNvSpPr/>
          <p:nvPr/>
        </p:nvSpPr>
        <p:spPr>
          <a:xfrm>
            <a:off x="8555629" y="5899435"/>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ankle boot</a:t>
            </a:r>
          </a:p>
        </p:txBody>
      </p:sp>
      <p:sp>
        <p:nvSpPr>
          <p:cNvPr id="66" name="Rectangle: Rounded Corners 65">
            <a:extLst>
              <a:ext uri="{FF2B5EF4-FFF2-40B4-BE49-F238E27FC236}">
                <a16:creationId xmlns:a16="http://schemas.microsoft.com/office/drawing/2014/main" id="{567139F1-7E83-EC14-8E82-1B3484544E7C}"/>
              </a:ext>
            </a:extLst>
          </p:cNvPr>
          <p:cNvSpPr/>
          <p:nvPr/>
        </p:nvSpPr>
        <p:spPr>
          <a:xfrm>
            <a:off x="10021030" y="5905958"/>
            <a:ext cx="914400" cy="227062"/>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400" dirty="0">
                <a:latin typeface="+mj-lt"/>
                <a:ea typeface="Roboto Medium" panose="02000000000000000000" pitchFamily="2" charset="0"/>
              </a:rPr>
              <a:t>trouser</a:t>
            </a:r>
          </a:p>
        </p:txBody>
      </p:sp>
    </p:spTree>
    <p:extLst>
      <p:ext uri="{BB962C8B-B14F-4D97-AF65-F5344CB8AC3E}">
        <p14:creationId xmlns:p14="http://schemas.microsoft.com/office/powerpoint/2010/main" val="399742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4AEBB-F437-DB71-5E28-56B0BE4FC827}"/>
              </a:ext>
            </a:extLst>
          </p:cNvPr>
          <p:cNvSpPr>
            <a:spLocks noGrp="1"/>
          </p:cNvSpPr>
          <p:nvPr>
            <p:ph type="title"/>
          </p:nvPr>
        </p:nvSpPr>
        <p:spPr/>
        <p:txBody>
          <a:bodyPr/>
          <a:lstStyle/>
          <a:p>
            <a:r>
              <a:rPr lang="en-GB" dirty="0"/>
              <a:t>Fashion MNIST</a:t>
            </a:r>
          </a:p>
        </p:txBody>
      </p:sp>
      <p:sp>
        <p:nvSpPr>
          <p:cNvPr id="3" name="Content Placeholder 2">
            <a:extLst>
              <a:ext uri="{FF2B5EF4-FFF2-40B4-BE49-F238E27FC236}">
                <a16:creationId xmlns:a16="http://schemas.microsoft.com/office/drawing/2014/main" id="{6D21D9BF-CC16-34C8-A777-517C425CE3CD}"/>
              </a:ext>
            </a:extLst>
          </p:cNvPr>
          <p:cNvSpPr>
            <a:spLocks noGrp="1"/>
          </p:cNvSpPr>
          <p:nvPr>
            <p:ph idx="1"/>
          </p:nvPr>
        </p:nvSpPr>
        <p:spPr>
          <a:xfrm>
            <a:off x="814251" y="1787265"/>
            <a:ext cx="5281749" cy="4345755"/>
          </a:xfrm>
        </p:spPr>
        <p:txBody>
          <a:bodyPr/>
          <a:lstStyle/>
          <a:p>
            <a:r>
              <a:rPr lang="en-GB" dirty="0"/>
              <a:t>Training set: 60,000 examples</a:t>
            </a:r>
          </a:p>
          <a:p>
            <a:r>
              <a:rPr lang="en-GB" dirty="0"/>
              <a:t>Test set: 10,000 examples</a:t>
            </a:r>
          </a:p>
          <a:p>
            <a:r>
              <a:rPr lang="en-GB" dirty="0"/>
              <a:t>28 × 28 images</a:t>
            </a:r>
          </a:p>
          <a:p>
            <a:r>
              <a:rPr lang="en-GB" dirty="0"/>
              <a:t>10 classes, labelled 0 to 9</a:t>
            </a:r>
          </a:p>
        </p:txBody>
      </p:sp>
      <p:graphicFrame>
        <p:nvGraphicFramePr>
          <p:cNvPr id="4" name="Table 4">
            <a:extLst>
              <a:ext uri="{FF2B5EF4-FFF2-40B4-BE49-F238E27FC236}">
                <a16:creationId xmlns:a16="http://schemas.microsoft.com/office/drawing/2014/main" id="{580267D2-93C6-6D24-FD12-C9C44E95F3EF}"/>
              </a:ext>
            </a:extLst>
          </p:cNvPr>
          <p:cNvGraphicFramePr>
            <a:graphicFrameLocks noGrp="1"/>
          </p:cNvGraphicFramePr>
          <p:nvPr>
            <p:extLst>
              <p:ext uri="{D42A27DB-BD31-4B8C-83A1-F6EECF244321}">
                <p14:modId xmlns:p14="http://schemas.microsoft.com/office/powerpoint/2010/main" val="976473539"/>
              </p:ext>
            </p:extLst>
          </p:nvPr>
        </p:nvGraphicFramePr>
        <p:xfrm>
          <a:off x="6978525" y="1569979"/>
          <a:ext cx="4204790" cy="4780325"/>
        </p:xfrm>
        <a:graphic>
          <a:graphicData uri="http://schemas.openxmlformats.org/drawingml/2006/table">
            <a:tbl>
              <a:tblPr firstRow="1" bandRow="1">
                <a:tableStyleId>{5C22544A-7EE6-4342-B048-85BDC9FD1C3A}</a:tableStyleId>
              </a:tblPr>
              <a:tblGrid>
                <a:gridCol w="1226457">
                  <a:extLst>
                    <a:ext uri="{9D8B030D-6E8A-4147-A177-3AD203B41FA5}">
                      <a16:colId xmlns:a16="http://schemas.microsoft.com/office/drawing/2014/main" val="3422985695"/>
                    </a:ext>
                  </a:extLst>
                </a:gridCol>
                <a:gridCol w="2978333">
                  <a:extLst>
                    <a:ext uri="{9D8B030D-6E8A-4147-A177-3AD203B41FA5}">
                      <a16:colId xmlns:a16="http://schemas.microsoft.com/office/drawing/2014/main" val="3480343795"/>
                    </a:ext>
                  </a:extLst>
                </a:gridCol>
              </a:tblGrid>
              <a:tr h="434575">
                <a:tc>
                  <a:txBody>
                    <a:bodyPr/>
                    <a:lstStyle/>
                    <a:p>
                      <a:pPr algn="ctr"/>
                      <a:r>
                        <a:rPr lang="en-GB" dirty="0"/>
                        <a:t>Label</a:t>
                      </a:r>
                    </a:p>
                  </a:txBody>
                  <a:tcPr anchor="ctr"/>
                </a:tc>
                <a:tc>
                  <a:txBody>
                    <a:bodyPr/>
                    <a:lstStyle/>
                    <a:p>
                      <a:pPr algn="ctr"/>
                      <a:r>
                        <a:rPr lang="en-GB" dirty="0"/>
                        <a:t>Description</a:t>
                      </a:r>
                    </a:p>
                  </a:txBody>
                  <a:tcPr anchor="ctr"/>
                </a:tc>
                <a:extLst>
                  <a:ext uri="{0D108BD9-81ED-4DB2-BD59-A6C34878D82A}">
                    <a16:rowId xmlns:a16="http://schemas.microsoft.com/office/drawing/2014/main" val="1020893960"/>
                  </a:ext>
                </a:extLst>
              </a:tr>
              <a:tr h="434575">
                <a:tc>
                  <a:txBody>
                    <a:bodyPr/>
                    <a:lstStyle/>
                    <a:p>
                      <a:pPr algn="ctr"/>
                      <a:r>
                        <a:rPr lang="en-GB" dirty="0"/>
                        <a:t>0</a:t>
                      </a:r>
                    </a:p>
                  </a:txBody>
                  <a:tcPr anchor="ctr"/>
                </a:tc>
                <a:tc>
                  <a:txBody>
                    <a:bodyPr/>
                    <a:lstStyle/>
                    <a:p>
                      <a:pPr algn="ctr"/>
                      <a:r>
                        <a:rPr lang="en-GB" dirty="0"/>
                        <a:t>T-shirt/top</a:t>
                      </a:r>
                    </a:p>
                  </a:txBody>
                  <a:tcPr anchor="ctr"/>
                </a:tc>
                <a:extLst>
                  <a:ext uri="{0D108BD9-81ED-4DB2-BD59-A6C34878D82A}">
                    <a16:rowId xmlns:a16="http://schemas.microsoft.com/office/drawing/2014/main" val="3792127930"/>
                  </a:ext>
                </a:extLst>
              </a:tr>
              <a:tr h="434575">
                <a:tc>
                  <a:txBody>
                    <a:bodyPr/>
                    <a:lstStyle/>
                    <a:p>
                      <a:pPr algn="ctr"/>
                      <a:r>
                        <a:rPr lang="en-GB" dirty="0"/>
                        <a:t>1</a:t>
                      </a:r>
                    </a:p>
                  </a:txBody>
                  <a:tcPr anchor="ctr"/>
                </a:tc>
                <a:tc>
                  <a:txBody>
                    <a:bodyPr/>
                    <a:lstStyle/>
                    <a:p>
                      <a:pPr algn="ctr"/>
                      <a:r>
                        <a:rPr lang="en-GB" dirty="0"/>
                        <a:t>Trouser</a:t>
                      </a:r>
                    </a:p>
                  </a:txBody>
                  <a:tcPr anchor="ctr"/>
                </a:tc>
                <a:extLst>
                  <a:ext uri="{0D108BD9-81ED-4DB2-BD59-A6C34878D82A}">
                    <a16:rowId xmlns:a16="http://schemas.microsoft.com/office/drawing/2014/main" val="1590314186"/>
                  </a:ext>
                </a:extLst>
              </a:tr>
              <a:tr h="434575">
                <a:tc>
                  <a:txBody>
                    <a:bodyPr/>
                    <a:lstStyle/>
                    <a:p>
                      <a:pPr algn="ctr"/>
                      <a:r>
                        <a:rPr lang="en-GB" dirty="0"/>
                        <a:t>2</a:t>
                      </a:r>
                    </a:p>
                  </a:txBody>
                  <a:tcPr anchor="ctr"/>
                </a:tc>
                <a:tc>
                  <a:txBody>
                    <a:bodyPr/>
                    <a:lstStyle/>
                    <a:p>
                      <a:pPr algn="ctr"/>
                      <a:r>
                        <a:rPr lang="en-GB" dirty="0"/>
                        <a:t>Pullover</a:t>
                      </a:r>
                    </a:p>
                  </a:txBody>
                  <a:tcPr anchor="ctr"/>
                </a:tc>
                <a:extLst>
                  <a:ext uri="{0D108BD9-81ED-4DB2-BD59-A6C34878D82A}">
                    <a16:rowId xmlns:a16="http://schemas.microsoft.com/office/drawing/2014/main" val="1684154138"/>
                  </a:ext>
                </a:extLst>
              </a:tr>
              <a:tr h="434575">
                <a:tc>
                  <a:txBody>
                    <a:bodyPr/>
                    <a:lstStyle/>
                    <a:p>
                      <a:pPr algn="ctr"/>
                      <a:r>
                        <a:rPr lang="en-GB" dirty="0"/>
                        <a:t>3</a:t>
                      </a:r>
                    </a:p>
                  </a:txBody>
                  <a:tcPr anchor="ctr"/>
                </a:tc>
                <a:tc>
                  <a:txBody>
                    <a:bodyPr/>
                    <a:lstStyle/>
                    <a:p>
                      <a:pPr algn="ctr"/>
                      <a:r>
                        <a:rPr lang="en-GB" dirty="0"/>
                        <a:t>Dress</a:t>
                      </a:r>
                    </a:p>
                  </a:txBody>
                  <a:tcPr anchor="ctr"/>
                </a:tc>
                <a:extLst>
                  <a:ext uri="{0D108BD9-81ED-4DB2-BD59-A6C34878D82A}">
                    <a16:rowId xmlns:a16="http://schemas.microsoft.com/office/drawing/2014/main" val="165252749"/>
                  </a:ext>
                </a:extLst>
              </a:tr>
              <a:tr h="434575">
                <a:tc>
                  <a:txBody>
                    <a:bodyPr/>
                    <a:lstStyle/>
                    <a:p>
                      <a:pPr algn="ctr"/>
                      <a:r>
                        <a:rPr lang="en-GB" dirty="0"/>
                        <a:t>4</a:t>
                      </a:r>
                    </a:p>
                  </a:txBody>
                  <a:tcPr anchor="ctr"/>
                </a:tc>
                <a:tc>
                  <a:txBody>
                    <a:bodyPr/>
                    <a:lstStyle/>
                    <a:p>
                      <a:pPr algn="ctr"/>
                      <a:r>
                        <a:rPr lang="en-GB" dirty="0"/>
                        <a:t>Coat</a:t>
                      </a:r>
                    </a:p>
                  </a:txBody>
                  <a:tcPr anchor="ctr"/>
                </a:tc>
                <a:extLst>
                  <a:ext uri="{0D108BD9-81ED-4DB2-BD59-A6C34878D82A}">
                    <a16:rowId xmlns:a16="http://schemas.microsoft.com/office/drawing/2014/main" val="1246362528"/>
                  </a:ext>
                </a:extLst>
              </a:tr>
              <a:tr h="434575">
                <a:tc>
                  <a:txBody>
                    <a:bodyPr/>
                    <a:lstStyle/>
                    <a:p>
                      <a:pPr algn="ctr"/>
                      <a:r>
                        <a:rPr lang="en-GB" dirty="0"/>
                        <a:t>5</a:t>
                      </a:r>
                    </a:p>
                  </a:txBody>
                  <a:tcPr anchor="ctr"/>
                </a:tc>
                <a:tc>
                  <a:txBody>
                    <a:bodyPr/>
                    <a:lstStyle/>
                    <a:p>
                      <a:pPr algn="ctr"/>
                      <a:r>
                        <a:rPr lang="en-GB" dirty="0"/>
                        <a:t>Sandal</a:t>
                      </a:r>
                    </a:p>
                  </a:txBody>
                  <a:tcPr anchor="ctr"/>
                </a:tc>
                <a:extLst>
                  <a:ext uri="{0D108BD9-81ED-4DB2-BD59-A6C34878D82A}">
                    <a16:rowId xmlns:a16="http://schemas.microsoft.com/office/drawing/2014/main" val="1388603561"/>
                  </a:ext>
                </a:extLst>
              </a:tr>
              <a:tr h="434575">
                <a:tc>
                  <a:txBody>
                    <a:bodyPr/>
                    <a:lstStyle/>
                    <a:p>
                      <a:pPr algn="ctr"/>
                      <a:r>
                        <a:rPr lang="en-GB" dirty="0"/>
                        <a:t>6</a:t>
                      </a:r>
                    </a:p>
                  </a:txBody>
                  <a:tcPr anchor="ctr"/>
                </a:tc>
                <a:tc>
                  <a:txBody>
                    <a:bodyPr/>
                    <a:lstStyle/>
                    <a:p>
                      <a:pPr algn="ctr"/>
                      <a:r>
                        <a:rPr lang="en-GB" dirty="0"/>
                        <a:t>Shirt</a:t>
                      </a:r>
                    </a:p>
                  </a:txBody>
                  <a:tcPr anchor="ctr"/>
                </a:tc>
                <a:extLst>
                  <a:ext uri="{0D108BD9-81ED-4DB2-BD59-A6C34878D82A}">
                    <a16:rowId xmlns:a16="http://schemas.microsoft.com/office/drawing/2014/main" val="2292061279"/>
                  </a:ext>
                </a:extLst>
              </a:tr>
              <a:tr h="434575">
                <a:tc>
                  <a:txBody>
                    <a:bodyPr/>
                    <a:lstStyle/>
                    <a:p>
                      <a:pPr algn="ctr"/>
                      <a:r>
                        <a:rPr lang="en-GB" dirty="0"/>
                        <a:t>7</a:t>
                      </a:r>
                    </a:p>
                  </a:txBody>
                  <a:tcPr anchor="ctr"/>
                </a:tc>
                <a:tc>
                  <a:txBody>
                    <a:bodyPr/>
                    <a:lstStyle/>
                    <a:p>
                      <a:pPr algn="ctr"/>
                      <a:r>
                        <a:rPr lang="en-GB" dirty="0"/>
                        <a:t>Sneaker</a:t>
                      </a:r>
                    </a:p>
                  </a:txBody>
                  <a:tcPr anchor="ctr"/>
                </a:tc>
                <a:extLst>
                  <a:ext uri="{0D108BD9-81ED-4DB2-BD59-A6C34878D82A}">
                    <a16:rowId xmlns:a16="http://schemas.microsoft.com/office/drawing/2014/main" val="4174418863"/>
                  </a:ext>
                </a:extLst>
              </a:tr>
              <a:tr h="434575">
                <a:tc>
                  <a:txBody>
                    <a:bodyPr/>
                    <a:lstStyle/>
                    <a:p>
                      <a:pPr algn="ctr"/>
                      <a:r>
                        <a:rPr lang="en-GB" dirty="0"/>
                        <a:t>8</a:t>
                      </a:r>
                    </a:p>
                  </a:txBody>
                  <a:tcPr anchor="ctr"/>
                </a:tc>
                <a:tc>
                  <a:txBody>
                    <a:bodyPr/>
                    <a:lstStyle/>
                    <a:p>
                      <a:pPr algn="ctr"/>
                      <a:r>
                        <a:rPr lang="en-GB" dirty="0"/>
                        <a:t>Bag</a:t>
                      </a:r>
                    </a:p>
                  </a:txBody>
                  <a:tcPr anchor="ctr"/>
                </a:tc>
                <a:extLst>
                  <a:ext uri="{0D108BD9-81ED-4DB2-BD59-A6C34878D82A}">
                    <a16:rowId xmlns:a16="http://schemas.microsoft.com/office/drawing/2014/main" val="2744931380"/>
                  </a:ext>
                </a:extLst>
              </a:tr>
              <a:tr h="434575">
                <a:tc>
                  <a:txBody>
                    <a:bodyPr/>
                    <a:lstStyle/>
                    <a:p>
                      <a:pPr algn="ctr"/>
                      <a:r>
                        <a:rPr lang="en-GB" dirty="0"/>
                        <a:t>9</a:t>
                      </a:r>
                    </a:p>
                  </a:txBody>
                  <a:tcPr anchor="ctr"/>
                </a:tc>
                <a:tc>
                  <a:txBody>
                    <a:bodyPr/>
                    <a:lstStyle/>
                    <a:p>
                      <a:pPr algn="ctr"/>
                      <a:r>
                        <a:rPr lang="en-GB" dirty="0"/>
                        <a:t>Ankle boot</a:t>
                      </a:r>
                    </a:p>
                  </a:txBody>
                  <a:tcPr anchor="ctr"/>
                </a:tc>
                <a:extLst>
                  <a:ext uri="{0D108BD9-81ED-4DB2-BD59-A6C34878D82A}">
                    <a16:rowId xmlns:a16="http://schemas.microsoft.com/office/drawing/2014/main" val="3839508506"/>
                  </a:ext>
                </a:extLst>
              </a:tr>
            </a:tbl>
          </a:graphicData>
        </a:graphic>
      </p:graphicFrame>
    </p:spTree>
    <p:extLst>
      <p:ext uri="{BB962C8B-B14F-4D97-AF65-F5344CB8AC3E}">
        <p14:creationId xmlns:p14="http://schemas.microsoft.com/office/powerpoint/2010/main" val="17313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Hands-on: Image classification using a dense neural network</a:t>
            </a:r>
          </a:p>
        </p:txBody>
      </p:sp>
    </p:spTree>
    <p:extLst>
      <p:ext uri="{BB962C8B-B14F-4D97-AF65-F5344CB8AC3E}">
        <p14:creationId xmlns:p14="http://schemas.microsoft.com/office/powerpoint/2010/main" val="2524310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6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5" name="Rectangle 4">
            <a:extLst>
              <a:ext uri="{FF2B5EF4-FFF2-40B4-BE49-F238E27FC236}">
                <a16:creationId xmlns:a16="http://schemas.microsoft.com/office/drawing/2014/main" id="{38E83DB6-6A81-47C0-77D8-84EA826B0928}"/>
              </a:ext>
            </a:extLst>
          </p:cNvPr>
          <p:cNvSpPr/>
          <p:nvPr/>
        </p:nvSpPr>
        <p:spPr>
          <a:xfrm>
            <a:off x="1747783" y="2290644"/>
            <a:ext cx="594548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B6FDA4A-AC91-692D-00EA-86DB085468E8}"/>
              </a:ext>
            </a:extLst>
          </p:cNvPr>
          <p:cNvSpPr/>
          <p:nvPr/>
        </p:nvSpPr>
        <p:spPr>
          <a:xfrm>
            <a:off x="1239715" y="1937735"/>
            <a:ext cx="386861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6A7A63B-E3F4-91CE-C077-DC0AE7B441EE}"/>
              </a:ext>
            </a:extLst>
          </p:cNvPr>
          <p:cNvSpPr/>
          <p:nvPr/>
        </p:nvSpPr>
        <p:spPr>
          <a:xfrm>
            <a:off x="5324496" y="1944093"/>
            <a:ext cx="3608488"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4C6E0162-03EB-CAD1-2FCB-5B8B5C855843}"/>
              </a:ext>
            </a:extLst>
          </p:cNvPr>
          <p:cNvSpPr/>
          <p:nvPr/>
        </p:nvSpPr>
        <p:spPr>
          <a:xfrm>
            <a:off x="7447085" y="3249000"/>
            <a:ext cx="86164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C84BF9CE-208C-AC79-6691-7FE1C293D119}"/>
              </a:ext>
            </a:extLst>
          </p:cNvPr>
          <p:cNvSpPr/>
          <p:nvPr/>
        </p:nvSpPr>
        <p:spPr>
          <a:xfrm>
            <a:off x="3244358" y="4931261"/>
            <a:ext cx="147710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C4C98279-8336-49D7-F23A-B98E383D614C}"/>
              </a:ext>
            </a:extLst>
          </p:cNvPr>
          <p:cNvSpPr/>
          <p:nvPr/>
        </p:nvSpPr>
        <p:spPr>
          <a:xfrm>
            <a:off x="6649911" y="4931261"/>
            <a:ext cx="123679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7338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9"/>
                                        </p:tgtEl>
                                      </p:cBhvr>
                                    </p:animEffect>
                                    <p:set>
                                      <p:cBhvr>
                                        <p:cTn id="48" dur="1" fill="hold">
                                          <p:stCondLst>
                                            <p:cond delay="499"/>
                                          </p:stCondLst>
                                        </p:cTn>
                                        <p:tgtEl>
                                          <p:spTgt spid="9"/>
                                        </p:tgtEl>
                                        <p:attrNameLst>
                                          <p:attrName>style.visibility</p:attrName>
                                        </p:attrNameLst>
                                      </p:cBhvr>
                                      <p:to>
                                        <p:strVal val="hidden"/>
                                      </p:to>
                                    </p:se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1164226" y="1297473"/>
            <a:ext cx="9863547" cy="4385816"/>
          </a:xfrm>
          <a:prstGeom prst="rect">
            <a:avLst/>
          </a:prstGeom>
          <a:noFill/>
        </p:spPr>
        <p:txBody>
          <a:bodyPr wrap="square">
            <a:spAutoFit/>
          </a:bodyPr>
          <a:lstStyle/>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input_shape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units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adam</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6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92079D00-1098-EFB7-C768-FBFCFFD86263}"/>
              </a:ext>
            </a:extLst>
          </p:cNvPr>
          <p:cNvSpPr/>
          <p:nvPr/>
        </p:nvSpPr>
        <p:spPr>
          <a:xfrm>
            <a:off x="1724297" y="1640898"/>
            <a:ext cx="3243357"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8AE1F476-D2AE-54E9-78BA-073FF30581F4}"/>
              </a:ext>
            </a:extLst>
          </p:cNvPr>
          <p:cNvSpPr/>
          <p:nvPr/>
        </p:nvSpPr>
        <p:spPr>
          <a:xfrm>
            <a:off x="1724298" y="2000898"/>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5181735-D570-56D1-33B4-FAF8391BE688}"/>
              </a:ext>
            </a:extLst>
          </p:cNvPr>
          <p:cNvSpPr/>
          <p:nvPr/>
        </p:nvSpPr>
        <p:spPr>
          <a:xfrm>
            <a:off x="1724296" y="2360692"/>
            <a:ext cx="298410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28F0DC3-9B1F-F6B5-C759-D5B96992D292}"/>
              </a:ext>
            </a:extLst>
          </p:cNvPr>
          <p:cNvSpPr/>
          <p:nvPr/>
        </p:nvSpPr>
        <p:spPr>
          <a:xfrm>
            <a:off x="4758647" y="2000898"/>
            <a:ext cx="132343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A623A2B-3A3F-48F1-029F-8935A109BB28}"/>
              </a:ext>
            </a:extLst>
          </p:cNvPr>
          <p:cNvSpPr/>
          <p:nvPr/>
        </p:nvSpPr>
        <p:spPr>
          <a:xfrm>
            <a:off x="4758646" y="2360898"/>
            <a:ext cx="1181689"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80905E0-5843-847A-F535-37C5A17DA349}"/>
              </a:ext>
            </a:extLst>
          </p:cNvPr>
          <p:cNvSpPr/>
          <p:nvPr/>
        </p:nvSpPr>
        <p:spPr>
          <a:xfrm>
            <a:off x="6251331" y="2000692"/>
            <a:ext cx="2407585"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BDB6FFB-728C-7DE5-6EE1-84E3DDD3EF05}"/>
              </a:ext>
            </a:extLst>
          </p:cNvPr>
          <p:cNvSpPr/>
          <p:nvPr/>
        </p:nvSpPr>
        <p:spPr>
          <a:xfrm>
            <a:off x="6114933" y="2360692"/>
            <a:ext cx="2816541"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6E043F74-9F5D-EB56-5F69-82B0F16B1905}"/>
              </a:ext>
            </a:extLst>
          </p:cNvPr>
          <p:cNvSpPr/>
          <p:nvPr/>
        </p:nvSpPr>
        <p:spPr>
          <a:xfrm>
            <a:off x="5035490" y="1640898"/>
            <a:ext cx="281654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8EEB15C-1E43-30B2-BCB8-BA369476A231}"/>
              </a:ext>
            </a:extLst>
          </p:cNvPr>
          <p:cNvSpPr/>
          <p:nvPr/>
        </p:nvSpPr>
        <p:spPr>
          <a:xfrm>
            <a:off x="3110591" y="3328137"/>
            <a:ext cx="2235133"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52482A50-E60C-1FBF-F09F-8BD445D422FF}"/>
              </a:ext>
            </a:extLst>
          </p:cNvPr>
          <p:cNvSpPr/>
          <p:nvPr/>
        </p:nvSpPr>
        <p:spPr>
          <a:xfrm>
            <a:off x="3110591" y="3677922"/>
            <a:ext cx="4344532"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15674742-873F-44B4-D596-A42DB09E1907}"/>
              </a:ext>
            </a:extLst>
          </p:cNvPr>
          <p:cNvSpPr/>
          <p:nvPr/>
        </p:nvSpPr>
        <p:spPr>
          <a:xfrm>
            <a:off x="3110591" y="4037716"/>
            <a:ext cx="282974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538931E8-E94C-8250-24C3-3A8E729459A9}"/>
              </a:ext>
            </a:extLst>
          </p:cNvPr>
          <p:cNvSpPr/>
          <p:nvPr/>
        </p:nvSpPr>
        <p:spPr>
          <a:xfrm>
            <a:off x="3930852" y="4648231"/>
            <a:ext cx="3674494"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EFDC7B5A-C384-9425-E084-043FFE3DD749}"/>
              </a:ext>
            </a:extLst>
          </p:cNvPr>
          <p:cNvSpPr/>
          <p:nvPr/>
        </p:nvSpPr>
        <p:spPr>
          <a:xfrm>
            <a:off x="3242722" y="5285678"/>
            <a:ext cx="3395470"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E4986865-3608-83AC-2CD6-634C38C73590}"/>
              </a:ext>
            </a:extLst>
          </p:cNvPr>
          <p:cNvSpPr/>
          <p:nvPr/>
        </p:nvSpPr>
        <p:spPr>
          <a:xfrm>
            <a:off x="1164226" y="5282013"/>
            <a:ext cx="2078496" cy="36000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9913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1" nodeType="click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8"/>
                                        </p:tgtEl>
                                      </p:cBhvr>
                                    </p:animEffect>
                                    <p:set>
                                      <p:cBhvr>
                                        <p:cTn id="45" dur="1" fill="hold">
                                          <p:stCondLst>
                                            <p:cond delay="499"/>
                                          </p:stCondLst>
                                        </p:cTn>
                                        <p:tgtEl>
                                          <p:spTgt spid="8"/>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0"/>
                                        </p:tgtEl>
                                      </p:cBhvr>
                                    </p:animEffect>
                                    <p:set>
                                      <p:cBhvr>
                                        <p:cTn id="54" dur="1" fill="hold">
                                          <p:stCondLst>
                                            <p:cond delay="499"/>
                                          </p:stCondLst>
                                        </p:cTn>
                                        <p:tgtEl>
                                          <p:spTgt spid="10"/>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childTnLst>
                          </p:cTn>
                        </p:par>
                        <p:par>
                          <p:cTn id="64" fill="hold">
                            <p:stCondLst>
                              <p:cond delay="500"/>
                            </p:stCondLst>
                            <p:childTnLst>
                              <p:par>
                                <p:cTn id="65" presetID="10" presetClass="entr" presetSubtype="0"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grpId="1" nodeType="clickEffect">
                                  <p:stCondLst>
                                    <p:cond delay="0"/>
                                  </p:stCondLst>
                                  <p:childTnLst>
                                    <p:animEffect transition="out" filter="fade">
                                      <p:cBhvr>
                                        <p:cTn id="71" dur="500"/>
                                        <p:tgtEl>
                                          <p:spTgt spid="11"/>
                                        </p:tgtEl>
                                      </p:cBhvr>
                                    </p:animEffect>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13"/>
                                        </p:tgtEl>
                                      </p:cBhvr>
                                    </p:animEffect>
                                    <p:set>
                                      <p:cBhvr>
                                        <p:cTn id="81" dur="1" fill="hold">
                                          <p:stCondLst>
                                            <p:cond delay="499"/>
                                          </p:stCondLst>
                                        </p:cTn>
                                        <p:tgtEl>
                                          <p:spTgt spid="13"/>
                                        </p:tgtEl>
                                        <p:attrNameLst>
                                          <p:attrName>style.visibility</p:attrName>
                                        </p:attrNameLst>
                                      </p:cBhvr>
                                      <p:to>
                                        <p:strVal val="hidden"/>
                                      </p:to>
                                    </p:se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fade">
                                      <p:cBhvr>
                                        <p:cTn id="85" dur="500"/>
                                        <p:tgtEl>
                                          <p:spTgt spid="14"/>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1" nodeType="clickEffect">
                                  <p:stCondLst>
                                    <p:cond delay="0"/>
                                  </p:stCondLst>
                                  <p:childTnLst>
                                    <p:animEffect transition="out" filter="fade">
                                      <p:cBhvr>
                                        <p:cTn id="89" dur="500"/>
                                        <p:tgtEl>
                                          <p:spTgt spid="14"/>
                                        </p:tgtEl>
                                      </p:cBhvr>
                                    </p:animEffect>
                                    <p:set>
                                      <p:cBhvr>
                                        <p:cTn id="90" dur="1" fill="hold">
                                          <p:stCondLst>
                                            <p:cond delay="499"/>
                                          </p:stCondLst>
                                        </p:cTn>
                                        <p:tgtEl>
                                          <p:spTgt spid="14"/>
                                        </p:tgtEl>
                                        <p:attrNameLst>
                                          <p:attrName>style.visibility</p:attrName>
                                        </p:attrNameLst>
                                      </p:cBhvr>
                                      <p:to>
                                        <p:strVal val="hidden"/>
                                      </p:to>
                                    </p:set>
                                  </p:childTnLst>
                                </p:cTn>
                              </p:par>
                            </p:childTnLst>
                          </p:cTn>
                        </p:par>
                        <p:par>
                          <p:cTn id="91" fill="hold">
                            <p:stCondLst>
                              <p:cond delay="500"/>
                            </p:stCondLst>
                            <p:childTnLst>
                              <p:par>
                                <p:cTn id="92" presetID="10" presetClass="entr" presetSubtype="0" fill="hold" grpId="0" nodeType="after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xit" presetSubtype="0" fill="hold" grpId="1" nodeType="clickEffect">
                                  <p:stCondLst>
                                    <p:cond delay="0"/>
                                  </p:stCondLst>
                                  <p:childTnLst>
                                    <p:animEffect transition="out" filter="fade">
                                      <p:cBhvr>
                                        <p:cTn id="98" dur="500"/>
                                        <p:tgtEl>
                                          <p:spTgt spid="15"/>
                                        </p:tgtEl>
                                      </p:cBhvr>
                                    </p:animEffect>
                                    <p:set>
                                      <p:cBhvr>
                                        <p:cTn id="99" dur="1" fill="hold">
                                          <p:stCondLst>
                                            <p:cond delay="499"/>
                                          </p:stCondLst>
                                        </p:cTn>
                                        <p:tgtEl>
                                          <p:spTgt spid="15"/>
                                        </p:tgtEl>
                                        <p:attrNameLst>
                                          <p:attrName>style.visibility</p:attrName>
                                        </p:attrNameLst>
                                      </p:cBhvr>
                                      <p:to>
                                        <p:strVal val="hidden"/>
                                      </p:to>
                                    </p:se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16"/>
                                        </p:tgtEl>
                                        <p:attrNameLst>
                                          <p:attrName>style.visibility</p:attrName>
                                        </p:attrNameLst>
                                      </p:cBhvr>
                                      <p:to>
                                        <p:strVal val="visible"/>
                                      </p:to>
                                    </p:set>
                                    <p:animEffect transition="in" filter="fade">
                                      <p:cBhvr>
                                        <p:cTn id="103" dur="500"/>
                                        <p:tgtEl>
                                          <p:spTgt spid="16"/>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grpId="1" nodeType="clickEffect">
                                  <p:stCondLst>
                                    <p:cond delay="0"/>
                                  </p:stCondLst>
                                  <p:childTnLst>
                                    <p:animEffect transition="out" filter="fade">
                                      <p:cBhvr>
                                        <p:cTn id="107" dur="500"/>
                                        <p:tgtEl>
                                          <p:spTgt spid="16"/>
                                        </p:tgtEl>
                                      </p:cBhvr>
                                    </p:animEffect>
                                    <p:set>
                                      <p:cBhvr>
                                        <p:cTn id="108" dur="1" fill="hold">
                                          <p:stCondLst>
                                            <p:cond delay="499"/>
                                          </p:stCondLst>
                                        </p:cTn>
                                        <p:tgtEl>
                                          <p:spTgt spid="16"/>
                                        </p:tgtEl>
                                        <p:attrNameLst>
                                          <p:attrName>style.visibility</p:attrName>
                                        </p:attrNameLst>
                                      </p:cBhvr>
                                      <p:to>
                                        <p:strVal val="hidden"/>
                                      </p:to>
                                    </p:set>
                                  </p:childTnLst>
                                </p:cTn>
                              </p:par>
                            </p:childTnLst>
                          </p:cTn>
                        </p:par>
                        <p:par>
                          <p:cTn id="109" fill="hold">
                            <p:stCondLst>
                              <p:cond delay="500"/>
                            </p:stCondLst>
                            <p:childTnLst>
                              <p:par>
                                <p:cTn id="110" presetID="10" presetClass="entr" presetSubtype="0" fill="hold" grpId="0" nodeType="afterEffect">
                                  <p:stCondLst>
                                    <p:cond delay="0"/>
                                  </p:stCondLst>
                                  <p:childTnLst>
                                    <p:set>
                                      <p:cBhvr>
                                        <p:cTn id="111" dur="1" fill="hold">
                                          <p:stCondLst>
                                            <p:cond delay="0"/>
                                          </p:stCondLst>
                                        </p:cTn>
                                        <p:tgtEl>
                                          <p:spTgt spid="19"/>
                                        </p:tgtEl>
                                        <p:attrNameLst>
                                          <p:attrName>style.visibility</p:attrName>
                                        </p:attrNameLst>
                                      </p:cBhvr>
                                      <p:to>
                                        <p:strVal val="visible"/>
                                      </p:to>
                                    </p:set>
                                    <p:animEffect transition="in" filter="fade">
                                      <p:cBhvr>
                                        <p:cTn id="112" dur="500"/>
                                        <p:tgtEl>
                                          <p:spTgt spid="19"/>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19"/>
                                        </p:tgtEl>
                                      </p:cBhvr>
                                    </p:animEffect>
                                    <p:set>
                                      <p:cBhvr>
                                        <p:cTn id="117" dur="1" fill="hold">
                                          <p:stCondLst>
                                            <p:cond delay="499"/>
                                          </p:stCondLst>
                                        </p:cTn>
                                        <p:tgtEl>
                                          <p:spTgt spid="19"/>
                                        </p:tgtEl>
                                        <p:attrNameLst>
                                          <p:attrName>style.visibility</p:attrName>
                                        </p:attrNameLst>
                                      </p:cBhvr>
                                      <p:to>
                                        <p:strVal val="hidden"/>
                                      </p:to>
                                    </p:set>
                                  </p:childTnLst>
                                </p:cTn>
                              </p:par>
                            </p:childTnLst>
                          </p:cTn>
                        </p:par>
                        <p:par>
                          <p:cTn id="118" fill="hold">
                            <p:stCondLst>
                              <p:cond delay="500"/>
                            </p:stCondLst>
                            <p:childTnLst>
                              <p:par>
                                <p:cTn id="119" presetID="10" presetClass="entr" presetSubtype="0"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fade">
                                      <p:cBhvr>
                                        <p:cTn id="121" dur="500"/>
                                        <p:tgtEl>
                                          <p:spTgt spid="1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grpId="1" nodeType="clickEffect">
                                  <p:stCondLst>
                                    <p:cond delay="0"/>
                                  </p:stCondLst>
                                  <p:childTnLst>
                                    <p:animEffect transition="out" filter="fade">
                                      <p:cBhvr>
                                        <p:cTn id="125" dur="500"/>
                                        <p:tgtEl>
                                          <p:spTgt spid="18"/>
                                        </p:tgtEl>
                                      </p:cBhvr>
                                    </p:animEffect>
                                    <p:set>
                                      <p:cBhvr>
                                        <p:cTn id="126"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8" grpId="0" animBg="1"/>
      <p:bldP spid="18" grpId="1" animBg="1"/>
      <p:bldP spid="19" grpId="0" animBg="1"/>
      <p:bldP spid="1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Box 128">
            <a:extLst>
              <a:ext uri="{FF2B5EF4-FFF2-40B4-BE49-F238E27FC236}">
                <a16:creationId xmlns:a16="http://schemas.microsoft.com/office/drawing/2014/main" id="{1A026719-7F30-9E56-86B1-B07B82B07885}"/>
              </a:ext>
            </a:extLst>
          </p:cNvPr>
          <p:cNvSpPr txBox="1"/>
          <p:nvPr/>
        </p:nvSpPr>
        <p:spPr>
          <a:xfrm>
            <a:off x="1164226" y="1528247"/>
            <a:ext cx="9863547" cy="1754326"/>
          </a:xfrm>
          <a:prstGeom prst="rect">
            <a:avLst/>
          </a:prstGeom>
          <a:noFill/>
        </p:spPr>
        <p:txBody>
          <a:bodyPr wrap="square">
            <a:spAutoFit/>
          </a:bodyPr>
          <a:lstStyle/>
          <a:p>
            <a:r>
              <a:rPr lang="en-GB" b="0" dirty="0">
                <a:solidFill>
                  <a:srgbClr val="569CD6"/>
                </a:solidFill>
                <a:effectLst/>
                <a:latin typeface="Roboto Mono" panose="00000009000000000000" pitchFamily="49" charset="0"/>
                <a:ea typeface="Roboto Mono" panose="00000009000000000000" pitchFamily="49" charset="0"/>
              </a:rPr>
              <a:t>def</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DCDCAA"/>
                </a:solidFill>
                <a:effectLst/>
                <a:latin typeface="Roboto Mono" panose="00000009000000000000" pitchFamily="49" charset="0"/>
                <a:ea typeface="Roboto Mono" panose="00000009000000000000" pitchFamily="49" charset="0"/>
              </a:rPr>
              <a:t>compute_mean_pixel_intensity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image</a:t>
            </a:r>
            <a:r>
              <a:rPr lang="en-GB" b="0" dirty="0">
                <a:solidFill>
                  <a:srgbClr val="D4D4D4"/>
                </a:solidFill>
                <a:effectLst/>
                <a:latin typeface="Roboto Mono" panose="00000009000000000000" pitchFamily="49" charset="0"/>
                <a:ea typeface="Roboto Mono" panose="00000009000000000000" pitchFamily="49" charset="0"/>
              </a:rPr>
              <a:t>):</a:t>
            </a:r>
          </a:p>
          <a:p>
            <a:r>
              <a:rPr lang="en-GB" dirty="0">
                <a:solidFill>
                  <a:srgbClr val="D4D4D4"/>
                </a:solidFill>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sum</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0</a:t>
            </a:r>
            <a:endParaRPr lang="en-GB" dirty="0">
              <a:solidFill>
                <a:srgbClr val="D4D4D4"/>
              </a:solidFill>
              <a:latin typeface="Roboto Mono" panose="00000009000000000000" pitchFamily="49" charset="0"/>
              <a:ea typeface="Roboto Mono" panose="00000009000000000000" pitchFamily="49" charset="0"/>
            </a:endParaRPr>
          </a:p>
          <a:p>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for</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pixel</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in</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image</a:t>
            </a:r>
            <a:r>
              <a:rPr lang="en-GB" b="0" dirty="0">
                <a:solidFill>
                  <a:srgbClr val="D4D4D4"/>
                </a:solidFill>
                <a:effectLst/>
                <a:latin typeface="Roboto Mono" panose="00000009000000000000" pitchFamily="49" charset="0"/>
                <a:ea typeface="Roboto Mono" panose="00000009000000000000" pitchFamily="49" charset="0"/>
              </a:rPr>
              <a:t>:</a:t>
            </a:r>
          </a:p>
          <a:p>
            <a:pPr lvl="1"/>
            <a:r>
              <a:rPr lang="en-GB" b="0" dirty="0">
                <a:solidFill>
                  <a:srgbClr val="9CDCFE"/>
                </a:solidFill>
                <a:effectLst/>
                <a:latin typeface="Roboto Mono" panose="00000009000000000000" pitchFamily="49" charset="0"/>
                <a:ea typeface="Roboto Mono" panose="00000009000000000000" pitchFamily="49" charset="0"/>
              </a:rPr>
              <a:t>     sum</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9CDCFE"/>
                </a:solidFill>
                <a:effectLst/>
                <a:latin typeface="Roboto Mono" panose="00000009000000000000" pitchFamily="49" charset="0"/>
                <a:ea typeface="Roboto Mono" panose="00000009000000000000" pitchFamily="49" charset="0"/>
              </a:rPr>
              <a:t>sum</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9CDCFE"/>
                </a:solidFill>
                <a:effectLst/>
                <a:latin typeface="Roboto Mono" panose="00000009000000000000" pitchFamily="49" charset="0"/>
                <a:ea typeface="Roboto Mono" panose="00000009000000000000" pitchFamily="49" charset="0"/>
              </a:rPr>
              <a:t>pixel</a:t>
            </a:r>
            <a:endParaRPr lang="en-GB" b="0" dirty="0">
              <a:solidFill>
                <a:srgbClr val="D4D4D4"/>
              </a:solidFill>
              <a:effectLst/>
              <a:latin typeface="Roboto Mono" panose="00000009000000000000" pitchFamily="49" charset="0"/>
              <a:ea typeface="Roboto Mono" panose="00000009000000000000" pitchFamily="49" charset="0"/>
            </a:endParaRPr>
          </a:p>
          <a:p>
            <a:pPr lvl="1"/>
            <a:r>
              <a:rPr lang="en-GB" b="0" dirty="0">
                <a:solidFill>
                  <a:srgbClr val="9CDCFE"/>
                </a:solidFill>
                <a:effectLst/>
                <a:latin typeface="Roboto Mono" panose="00000009000000000000" pitchFamily="49" charset="0"/>
                <a:ea typeface="Roboto Mono" panose="00000009000000000000" pitchFamily="49" charset="0"/>
              </a:rPr>
              <a:t> mean</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9CDCFE"/>
                </a:solidFill>
                <a:effectLst/>
                <a:latin typeface="Roboto Mono" panose="00000009000000000000" pitchFamily="49" charset="0"/>
                <a:ea typeface="Roboto Mono" panose="00000009000000000000" pitchFamily="49" charset="0"/>
              </a:rPr>
              <a:t>sum</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image</a:t>
            </a:r>
            <a:r>
              <a:rPr lang="en-GB" b="0" dirty="0" err="1">
                <a:solidFill>
                  <a:srgbClr val="D4D4D4"/>
                </a:solidFill>
                <a:effectLst/>
                <a:latin typeface="Roboto Mono" panose="00000009000000000000" pitchFamily="49" charset="0"/>
                <a:ea typeface="Roboto Mono" panose="00000009000000000000" pitchFamily="49" charset="0"/>
              </a:rPr>
              <a:t>.size</a:t>
            </a:r>
            <a:endParaRPr lang="en-GB" b="0" dirty="0">
              <a:solidFill>
                <a:srgbClr val="D4D4D4"/>
              </a:solidFill>
              <a:effectLst/>
              <a:latin typeface="Roboto Mono" panose="00000009000000000000" pitchFamily="49" charset="0"/>
              <a:ea typeface="Roboto Mono" panose="00000009000000000000" pitchFamily="49" charset="0"/>
            </a:endParaRPr>
          </a:p>
          <a:p>
            <a:pPr lvl="1"/>
            <a:r>
              <a:rPr lang="en-GB" b="0" dirty="0">
                <a:solidFill>
                  <a:srgbClr val="C586C0"/>
                </a:solidFill>
                <a:effectLst/>
                <a:latin typeface="Roboto Mono" panose="00000009000000000000" pitchFamily="49" charset="0"/>
                <a:ea typeface="Roboto Mono" panose="00000009000000000000" pitchFamily="49" charset="0"/>
              </a:rPr>
              <a:t> return</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mean</a:t>
            </a:r>
          </a:p>
        </p:txBody>
      </p:sp>
      <p:sp>
        <p:nvSpPr>
          <p:cNvPr id="2" name="Rectangle 1">
            <a:extLst>
              <a:ext uri="{FF2B5EF4-FFF2-40B4-BE49-F238E27FC236}">
                <a16:creationId xmlns:a16="http://schemas.microsoft.com/office/drawing/2014/main" id="{1632B977-930A-3586-E7E3-62BE93FCE43F}"/>
              </a:ext>
            </a:extLst>
          </p:cNvPr>
          <p:cNvSpPr/>
          <p:nvPr/>
        </p:nvSpPr>
        <p:spPr>
          <a:xfrm>
            <a:off x="5708469" y="1541310"/>
            <a:ext cx="809897" cy="352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9A847ACF-577F-5C1E-9747-95D3B17FF5B1}"/>
              </a:ext>
            </a:extLst>
          </p:cNvPr>
          <p:cNvSpPr/>
          <p:nvPr/>
        </p:nvSpPr>
        <p:spPr>
          <a:xfrm>
            <a:off x="1750421" y="2916706"/>
            <a:ext cx="1672048" cy="352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17567127-2508-3256-81E1-BB272A053756}"/>
              </a:ext>
            </a:extLst>
          </p:cNvPr>
          <p:cNvSpPr/>
          <p:nvPr/>
        </p:nvSpPr>
        <p:spPr>
          <a:xfrm>
            <a:off x="1750423" y="1867987"/>
            <a:ext cx="3030581" cy="7968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D0228167-E83B-E64B-6996-973E162002BB}"/>
              </a:ext>
            </a:extLst>
          </p:cNvPr>
          <p:cNvSpPr/>
          <p:nvPr/>
        </p:nvSpPr>
        <p:spPr>
          <a:xfrm>
            <a:off x="1750422" y="2632166"/>
            <a:ext cx="3344092" cy="352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CE2631C-60A7-E0FB-D311-30A0DAEFB621}"/>
              </a:ext>
            </a:extLst>
          </p:cNvPr>
          <p:cNvSpPr/>
          <p:nvPr/>
        </p:nvSpPr>
        <p:spPr>
          <a:xfrm>
            <a:off x="1164225" y="1537206"/>
            <a:ext cx="4544244" cy="35280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51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
                                        </p:tgtEl>
                                      </p:cBhvr>
                                    </p:animEffect>
                                    <p:set>
                                      <p:cBhvr>
                                        <p:cTn id="26" dur="1" fill="hold">
                                          <p:stCondLst>
                                            <p:cond delay="499"/>
                                          </p:stCondLst>
                                        </p:cTn>
                                        <p:tgtEl>
                                          <p:spTgt spid="2"/>
                                        </p:tgtEl>
                                        <p:attrNameLst>
                                          <p:attrName>style.visibility</p:attrName>
                                        </p:attrNameLst>
                                      </p:cBhvr>
                                      <p:to>
                                        <p:strVal val="hidden"/>
                                      </p:to>
                                    </p:se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1" nodeType="clickEffect">
                                  <p:stCondLst>
                                    <p:cond delay="0"/>
                                  </p:stCondLst>
                                  <p:childTnLst>
                                    <p:animEffect transition="out" filter="fade">
                                      <p:cBhvr>
                                        <p:cTn id="43" dur="500"/>
                                        <p:tgtEl>
                                          <p:spTgt spid="8"/>
                                        </p:tgtEl>
                                      </p:cBhvr>
                                    </p:animEffect>
                                    <p:set>
                                      <p:cBhvr>
                                        <p:cTn id="44" dur="1" fill="hold">
                                          <p:stCondLst>
                                            <p:cond delay="499"/>
                                          </p:stCondLst>
                                        </p:cTn>
                                        <p:tgtEl>
                                          <p:spTgt spid="8"/>
                                        </p:tgtEl>
                                        <p:attrNameLst>
                                          <p:attrName>style.visibility</p:attrName>
                                        </p:attrNameLst>
                                      </p:cBhvr>
                                      <p:to>
                                        <p:strVal val="hidden"/>
                                      </p:to>
                                    </p:se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p:bldP spid="2" grpId="0" animBg="1"/>
      <p:bldP spid="2" grpId="1" animBg="1"/>
      <p:bldP spid="6" grpId="0" animBg="1"/>
      <p:bldP spid="6" grpId="1" animBg="1"/>
      <p:bldP spid="8" grpId="0" animBg="1"/>
      <p:bldP spid="8" grpId="1" animBg="1"/>
      <p:bldP spid="9" grpId="0" animBg="1"/>
      <p:bldP spid="9" grpId="1" animBg="1"/>
      <p:bldP spid="10" grpId="0" animBg="1"/>
      <p:bldP spid="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4832092"/>
          </a:xfrm>
          <a:prstGeom prst="rect">
            <a:avLst/>
          </a:prstGeom>
          <a:noFill/>
        </p:spPr>
        <p:txBody>
          <a:bodyPr wrap="square">
            <a:spAutoFit/>
          </a:bodyPr>
          <a:lstStyle/>
          <a:p>
            <a:r>
              <a:rPr lang="en-GB" sz="1400" b="0" dirty="0">
                <a:solidFill>
                  <a:schemeClr val="bg1"/>
                </a:solidFill>
                <a:effectLst/>
                <a:latin typeface="Roboto Mono" panose="00000009000000000000" pitchFamily="49" charset="0"/>
                <a:ea typeface="Roboto Mono" panose="00000009000000000000" pitchFamily="49" charset="0"/>
              </a:rPr>
              <a:t>Epoch 1/10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0.7430 - accuracy: 0.7596</a:t>
            </a:r>
          </a:p>
          <a:p>
            <a:r>
              <a:rPr lang="en-GB" sz="1400" b="0" dirty="0">
                <a:solidFill>
                  <a:schemeClr val="bg1"/>
                </a:solidFill>
                <a:effectLst/>
                <a:latin typeface="Roboto Mono" panose="00000009000000000000" pitchFamily="49" charset="0"/>
                <a:ea typeface="Roboto Mono" panose="00000009000000000000" pitchFamily="49" charset="0"/>
              </a:rPr>
              <a:t>Epoch 2/10</a:t>
            </a:r>
          </a:p>
          <a:p>
            <a:r>
              <a:rPr lang="en-GB" sz="1400" b="0" dirty="0">
                <a:solidFill>
                  <a:schemeClr val="bg1"/>
                </a:solidFill>
                <a:effectLst/>
                <a:latin typeface="Roboto Mono" panose="00000009000000000000" pitchFamily="49" charset="0"/>
                <a:ea typeface="Roboto Mono" panose="00000009000000000000" pitchFamily="49" charset="0"/>
              </a:rPr>
              <a:t>1875/1875 [==============================] - 1s 794us/step - loss: 0.5110 - accuracy: 0.8260</a:t>
            </a:r>
          </a:p>
          <a:p>
            <a:r>
              <a:rPr lang="en-GB" sz="1400" b="0" dirty="0">
                <a:solidFill>
                  <a:schemeClr val="bg1"/>
                </a:solidFill>
                <a:effectLst/>
                <a:latin typeface="Roboto Mono" panose="00000009000000000000" pitchFamily="49" charset="0"/>
                <a:ea typeface="Roboto Mono" panose="00000009000000000000" pitchFamily="49" charset="0"/>
              </a:rPr>
              <a:t>Epoch 3/10</a:t>
            </a:r>
          </a:p>
          <a:p>
            <a:r>
              <a:rPr lang="en-GB" sz="1400" b="0" dirty="0">
                <a:solidFill>
                  <a:schemeClr val="bg1"/>
                </a:solidFill>
                <a:effectLst/>
                <a:latin typeface="Roboto Mono" panose="00000009000000000000" pitchFamily="49" charset="0"/>
                <a:ea typeface="Roboto Mono" panose="00000009000000000000" pitchFamily="49" charset="0"/>
              </a:rPr>
              <a:t>1875/1875 [==============================] - 2s 805us/step - loss: 0.4654 - accuracy: 0.8390</a:t>
            </a:r>
          </a:p>
          <a:p>
            <a:r>
              <a:rPr lang="en-GB" sz="1400" b="0" dirty="0">
                <a:solidFill>
                  <a:schemeClr val="bg1"/>
                </a:solidFill>
                <a:effectLst/>
                <a:latin typeface="Roboto Mono" panose="00000009000000000000" pitchFamily="49" charset="0"/>
                <a:ea typeface="Roboto Mono" panose="00000009000000000000" pitchFamily="49" charset="0"/>
              </a:rPr>
              <a:t>Epoch 4/10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0.4396 - accuracy: 0.8480</a:t>
            </a:r>
          </a:p>
          <a:p>
            <a:r>
              <a:rPr lang="en-GB" sz="1400" b="0" dirty="0">
                <a:solidFill>
                  <a:schemeClr val="bg1"/>
                </a:solidFill>
                <a:effectLst/>
                <a:latin typeface="Roboto Mono" panose="00000009000000000000" pitchFamily="49" charset="0"/>
                <a:ea typeface="Roboto Mono" panose="00000009000000000000" pitchFamily="49" charset="0"/>
              </a:rPr>
              <a:t>Epoch 5/10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0.4221 - accuracy: 0.8541</a:t>
            </a:r>
          </a:p>
          <a:p>
            <a:r>
              <a:rPr lang="en-GB" sz="1400" b="0" dirty="0">
                <a:solidFill>
                  <a:schemeClr val="bg1"/>
                </a:solidFill>
                <a:effectLst/>
                <a:latin typeface="Roboto Mono" panose="00000009000000000000" pitchFamily="49" charset="0"/>
                <a:ea typeface="Roboto Mono" panose="00000009000000000000" pitchFamily="49" charset="0"/>
              </a:rPr>
              <a:t>Epoch 6/10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0.4078 - accuracy: 0.8581</a:t>
            </a:r>
          </a:p>
          <a:p>
            <a:r>
              <a:rPr lang="en-GB" sz="1400" b="0" dirty="0">
                <a:solidFill>
                  <a:schemeClr val="bg1"/>
                </a:solidFill>
                <a:effectLst/>
                <a:latin typeface="Roboto Mono" panose="00000009000000000000" pitchFamily="49" charset="0"/>
                <a:ea typeface="Roboto Mono" panose="00000009000000000000" pitchFamily="49" charset="0"/>
              </a:rPr>
              <a:t>Epoch 7/10</a:t>
            </a:r>
          </a:p>
          <a:p>
            <a:r>
              <a:rPr lang="en-GB" sz="1400" b="0" dirty="0">
                <a:solidFill>
                  <a:schemeClr val="bg1"/>
                </a:solidFill>
                <a:effectLst/>
                <a:latin typeface="Roboto Mono" panose="00000009000000000000" pitchFamily="49" charset="0"/>
                <a:ea typeface="Roboto Mono" panose="00000009000000000000" pitchFamily="49" charset="0"/>
              </a:rPr>
              <a:t>1875/1875 [==============================] - 2s 802us/step - loss: 0.3964 - accuracy: 0.8624</a:t>
            </a:r>
          </a:p>
          <a:p>
            <a:r>
              <a:rPr lang="en-GB" sz="1400" b="0" dirty="0">
                <a:solidFill>
                  <a:schemeClr val="bg1"/>
                </a:solidFill>
                <a:effectLst/>
                <a:latin typeface="Roboto Mono" panose="00000009000000000000" pitchFamily="49" charset="0"/>
                <a:ea typeface="Roboto Mono" panose="00000009000000000000" pitchFamily="49" charset="0"/>
              </a:rPr>
              <a:t>Epoch 8/10</a:t>
            </a:r>
          </a:p>
          <a:p>
            <a:r>
              <a:rPr lang="en-GB" sz="1400" b="0" dirty="0">
                <a:solidFill>
                  <a:schemeClr val="bg1"/>
                </a:solidFill>
                <a:effectLst/>
                <a:latin typeface="Roboto Mono" panose="00000009000000000000" pitchFamily="49" charset="0"/>
                <a:ea typeface="Roboto Mono" panose="00000009000000000000" pitchFamily="49" charset="0"/>
              </a:rPr>
              <a:t>1875/1875 [==============================] - 2s 808us/step - loss: 0.3861 - accuracy: 0.8661</a:t>
            </a:r>
          </a:p>
          <a:p>
            <a:r>
              <a:rPr lang="en-GB" sz="1400" b="0" dirty="0">
                <a:solidFill>
                  <a:schemeClr val="bg1"/>
                </a:solidFill>
                <a:effectLst/>
                <a:latin typeface="Roboto Mono" panose="00000009000000000000" pitchFamily="49" charset="0"/>
                <a:ea typeface="Roboto Mono" panose="00000009000000000000" pitchFamily="49" charset="0"/>
              </a:rPr>
              <a:t>Epoch 9/10</a:t>
            </a:r>
          </a:p>
          <a:p>
            <a:r>
              <a:rPr lang="en-GB" sz="1400" b="0" dirty="0">
                <a:solidFill>
                  <a:schemeClr val="bg1"/>
                </a:solidFill>
                <a:effectLst/>
                <a:latin typeface="Roboto Mono" panose="00000009000000000000" pitchFamily="49" charset="0"/>
                <a:ea typeface="Roboto Mono" panose="00000009000000000000" pitchFamily="49" charset="0"/>
              </a:rPr>
              <a:t>1875/1875 [==============================] - 2s 803us/step - loss: 0.3775 - accuracy: 0.8685</a:t>
            </a:r>
          </a:p>
          <a:p>
            <a:r>
              <a:rPr lang="en-GB" sz="1400" b="0" dirty="0">
                <a:solidFill>
                  <a:schemeClr val="bg1"/>
                </a:solidFill>
                <a:effectLst/>
                <a:latin typeface="Roboto Mono" panose="00000009000000000000" pitchFamily="49" charset="0"/>
                <a:ea typeface="Roboto Mono" panose="00000009000000000000" pitchFamily="49" charset="0"/>
              </a:rPr>
              <a:t>Epoch 10/10</a:t>
            </a:r>
          </a:p>
          <a:p>
            <a:r>
              <a:rPr lang="en-GB" sz="1400" b="0" dirty="0">
                <a:solidFill>
                  <a:schemeClr val="bg1"/>
                </a:solidFill>
                <a:effectLst/>
                <a:latin typeface="Roboto Mono" panose="00000009000000000000" pitchFamily="49" charset="0"/>
                <a:ea typeface="Roboto Mono" panose="00000009000000000000" pitchFamily="49" charset="0"/>
              </a:rPr>
              <a:t>1875/1875 [==============================] - 2s 810us/step - loss: 0.3705 - accuracy: 0.8706</a:t>
            </a:r>
          </a:p>
          <a:p>
            <a:endParaRPr lang="en-GB" sz="1400" b="0" dirty="0">
              <a:solidFill>
                <a:schemeClr val="bg1"/>
              </a:solidFill>
              <a:effectLst/>
              <a:latin typeface="Roboto Mono" panose="00000009000000000000" pitchFamily="49" charset="0"/>
              <a:ea typeface="Roboto Mono" panose="00000009000000000000" pitchFamily="49" charset="0"/>
            </a:endParaRPr>
          </a:p>
          <a:p>
            <a:r>
              <a:rPr lang="en-GB" sz="1400" b="0" dirty="0">
                <a:solidFill>
                  <a:schemeClr val="bg1"/>
                </a:solidFill>
                <a:effectLst/>
                <a:latin typeface="Roboto Mono" panose="00000009000000000000" pitchFamily="49" charset="0"/>
                <a:ea typeface="Roboto Mono" panose="00000009000000000000" pitchFamily="49" charset="0"/>
              </a:rPr>
              <a:t>313/313 [==============================] - 0s 877us/step - loss: 0.4293 - accuracy: 0.8443</a:t>
            </a:r>
          </a:p>
        </p:txBody>
      </p:sp>
      <p:sp>
        <p:nvSpPr>
          <p:cNvPr id="3" name="Rectangle 2">
            <a:extLst>
              <a:ext uri="{FF2B5EF4-FFF2-40B4-BE49-F238E27FC236}">
                <a16:creationId xmlns:a16="http://schemas.microsoft.com/office/drawing/2014/main" id="{54C14BED-57B6-7CC2-D41A-807E66E4D815}"/>
              </a:ext>
            </a:extLst>
          </p:cNvPr>
          <p:cNvSpPr/>
          <p:nvPr/>
        </p:nvSpPr>
        <p:spPr>
          <a:xfrm>
            <a:off x="653142" y="1007299"/>
            <a:ext cx="1254789"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691504F8-548D-65D4-B8B1-D7CF8C5F986A}"/>
              </a:ext>
            </a:extLst>
          </p:cNvPr>
          <p:cNvSpPr/>
          <p:nvPr/>
        </p:nvSpPr>
        <p:spPr>
          <a:xfrm>
            <a:off x="7153588" y="1231259"/>
            <a:ext cx="1427704"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F8B3439-7B30-83FA-E1AA-A7A541237955}"/>
              </a:ext>
            </a:extLst>
          </p:cNvPr>
          <p:cNvSpPr/>
          <p:nvPr/>
        </p:nvSpPr>
        <p:spPr>
          <a:xfrm>
            <a:off x="8774724" y="1231259"/>
            <a:ext cx="1820008"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4412306-3915-ECD5-1D57-C639575FBE36}"/>
              </a:ext>
            </a:extLst>
          </p:cNvPr>
          <p:cNvSpPr/>
          <p:nvPr/>
        </p:nvSpPr>
        <p:spPr>
          <a:xfrm>
            <a:off x="653142" y="5489330"/>
            <a:ext cx="9792120" cy="29396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666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6"/>
                                        </p:tgtEl>
                                      </p:cBhvr>
                                    </p:animEffect>
                                    <p:set>
                                      <p:cBhvr>
                                        <p:cTn id="30" dur="1" fill="hold">
                                          <p:stCondLst>
                                            <p:cond delay="499"/>
                                          </p:stCondLst>
                                        </p:cTn>
                                        <p:tgtEl>
                                          <p:spTgt spid="6"/>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6" grpId="0" animBg="1"/>
      <p:bldP spid="6" grpId="1" animBg="1"/>
      <p:bldP spid="7" grpId="0" animBg="1"/>
      <p:bldP spid="7"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02D2E7-6BC1-7F57-BAE0-C3A8AB11018C}"/>
              </a:ext>
            </a:extLst>
          </p:cNvPr>
          <p:cNvSpPr>
            <a:spLocks noGrp="1"/>
          </p:cNvSpPr>
          <p:nvPr>
            <p:ph type="title"/>
          </p:nvPr>
        </p:nvSpPr>
        <p:spPr/>
        <p:txBody>
          <a:bodyPr>
            <a:normAutofit/>
          </a:bodyPr>
          <a:lstStyle/>
          <a:p>
            <a:r>
              <a:rPr lang="en-GB" dirty="0"/>
              <a:t>Introduction to convolutional neural networks</a:t>
            </a:r>
          </a:p>
        </p:txBody>
      </p:sp>
    </p:spTree>
    <p:extLst>
      <p:ext uri="{BB962C8B-B14F-4D97-AF65-F5344CB8AC3E}">
        <p14:creationId xmlns:p14="http://schemas.microsoft.com/office/powerpoint/2010/main" val="131781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Rectangle 155">
            <a:extLst>
              <a:ext uri="{FF2B5EF4-FFF2-40B4-BE49-F238E27FC236}">
                <a16:creationId xmlns:a16="http://schemas.microsoft.com/office/drawing/2014/main" id="{5D03D964-D8BF-14E0-F5E5-32353A12FA97}"/>
              </a:ext>
            </a:extLst>
          </p:cNvPr>
          <p:cNvSpPr/>
          <p:nvPr/>
        </p:nvSpPr>
        <p:spPr>
          <a:xfrm>
            <a:off x="2178223"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input layer</a:t>
            </a:r>
          </a:p>
        </p:txBody>
      </p:sp>
      <p:sp>
        <p:nvSpPr>
          <p:cNvPr id="146" name="Rectangle 145">
            <a:extLst>
              <a:ext uri="{FF2B5EF4-FFF2-40B4-BE49-F238E27FC236}">
                <a16:creationId xmlns:a16="http://schemas.microsoft.com/office/drawing/2014/main" id="{0DD659FD-071D-2284-319A-61D5662C6714}"/>
              </a:ext>
            </a:extLst>
          </p:cNvPr>
          <p:cNvSpPr/>
          <p:nvPr/>
        </p:nvSpPr>
        <p:spPr>
          <a:xfrm>
            <a:off x="5882142"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0" name="Rectangle 139">
            <a:extLst>
              <a:ext uri="{FF2B5EF4-FFF2-40B4-BE49-F238E27FC236}">
                <a16:creationId xmlns:a16="http://schemas.microsoft.com/office/drawing/2014/main" id="{47616205-F09A-33A7-1976-84267981DC16}"/>
              </a:ext>
            </a:extLst>
          </p:cNvPr>
          <p:cNvSpPr/>
          <p:nvPr/>
        </p:nvSpPr>
        <p:spPr>
          <a:xfrm>
            <a:off x="3834560" y="1538859"/>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hidden layer</a:t>
            </a:r>
          </a:p>
        </p:txBody>
      </p:sp>
      <p:sp>
        <p:nvSpPr>
          <p:cNvPr id="147" name="Rectangle 146">
            <a:extLst>
              <a:ext uri="{FF2B5EF4-FFF2-40B4-BE49-F238E27FC236}">
                <a16:creationId xmlns:a16="http://schemas.microsoft.com/office/drawing/2014/main" id="{B8850877-DC40-D541-536E-92B0F0EBC655}"/>
              </a:ext>
            </a:extLst>
          </p:cNvPr>
          <p:cNvSpPr/>
          <p:nvPr/>
        </p:nvSpPr>
        <p:spPr>
          <a:xfrm>
            <a:off x="7929724" y="1538858"/>
            <a:ext cx="1087091" cy="409393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GB" dirty="0">
                <a:solidFill>
                  <a:schemeClr val="accent1"/>
                </a:solidFill>
                <a:latin typeface="Roboto Medium" panose="02000000000000000000" pitchFamily="2" charset="0"/>
                <a:ea typeface="Roboto Medium" panose="02000000000000000000" pitchFamily="2" charset="0"/>
              </a:rPr>
              <a:t>output layer</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8306FD1-D7A2-9985-4FC7-C6EF72FD89A7}"/>
                  </a:ext>
                </a:extLst>
              </p:cNvPr>
              <p:cNvSpPr txBox="1"/>
              <p:nvPr/>
            </p:nvSpPr>
            <p:spPr>
              <a:xfrm>
                <a:off x="2426336" y="2071934"/>
                <a:ext cx="49622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1</m:t>
                          </m:r>
                        </m:sub>
                      </m:sSub>
                    </m:oMath>
                  </m:oMathPara>
                </a14:m>
                <a:endParaRPr lang="en-GB" sz="2000" dirty="0"/>
              </a:p>
            </p:txBody>
          </p:sp>
        </mc:Choice>
        <mc:Fallback xmlns="">
          <p:sp>
            <p:nvSpPr>
              <p:cNvPr id="20" name="TextBox 19">
                <a:extLst>
                  <a:ext uri="{FF2B5EF4-FFF2-40B4-BE49-F238E27FC236}">
                    <a16:creationId xmlns:a16="http://schemas.microsoft.com/office/drawing/2014/main" id="{98306FD1-D7A2-9985-4FC7-C6EF72FD89A7}"/>
                  </a:ext>
                </a:extLst>
              </p:cNvPr>
              <p:cNvSpPr txBox="1">
                <a:spLocks noRot="1" noChangeAspect="1" noMove="1" noResize="1" noEditPoints="1" noAdjustHandles="1" noChangeArrowheads="1" noChangeShapeType="1" noTextEdit="1"/>
              </p:cNvSpPr>
              <p:nvPr/>
            </p:nvSpPr>
            <p:spPr>
              <a:xfrm>
                <a:off x="2426336" y="2071934"/>
                <a:ext cx="496225" cy="40011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5E483C2D-F3EA-87A3-F842-EFDA1153E65A}"/>
                  </a:ext>
                </a:extLst>
              </p:cNvPr>
              <p:cNvSpPr txBox="1"/>
              <p:nvPr/>
            </p:nvSpPr>
            <p:spPr>
              <a:xfrm>
                <a:off x="2420372" y="277759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2</m:t>
                          </m:r>
                        </m:sub>
                      </m:sSub>
                    </m:oMath>
                  </m:oMathPara>
                </a14:m>
                <a:endParaRPr lang="en-GB" sz="2000" dirty="0"/>
              </a:p>
            </p:txBody>
          </p:sp>
        </mc:Choice>
        <mc:Fallback xmlns="">
          <p:sp>
            <p:nvSpPr>
              <p:cNvPr id="77" name="TextBox 76">
                <a:extLst>
                  <a:ext uri="{FF2B5EF4-FFF2-40B4-BE49-F238E27FC236}">
                    <a16:creationId xmlns:a16="http://schemas.microsoft.com/office/drawing/2014/main" id="{5E483C2D-F3EA-87A3-F842-EFDA1153E65A}"/>
                  </a:ext>
                </a:extLst>
              </p:cNvPr>
              <p:cNvSpPr txBox="1">
                <a:spLocks noRot="1" noChangeAspect="1" noMove="1" noResize="1" noEditPoints="1" noAdjustHandles="1" noChangeArrowheads="1" noChangeShapeType="1" noTextEdit="1"/>
              </p:cNvSpPr>
              <p:nvPr/>
            </p:nvSpPr>
            <p:spPr>
              <a:xfrm>
                <a:off x="2420372" y="2777594"/>
                <a:ext cx="502189" cy="400110"/>
              </a:xfrm>
              <a:prstGeom prst="rect">
                <a:avLst/>
              </a:prstGeom>
              <a:blipFill>
                <a:blip r:embed="rId4"/>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4516A9B2-011E-DE87-18D9-3752DC1200ED}"/>
                  </a:ext>
                </a:extLst>
              </p:cNvPr>
              <p:cNvSpPr txBox="1"/>
              <p:nvPr/>
            </p:nvSpPr>
            <p:spPr>
              <a:xfrm>
                <a:off x="2420372" y="3480474"/>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3</m:t>
                          </m:r>
                        </m:sub>
                      </m:sSub>
                    </m:oMath>
                  </m:oMathPara>
                </a14:m>
                <a:endParaRPr lang="en-GB" sz="2000" dirty="0"/>
              </a:p>
            </p:txBody>
          </p:sp>
        </mc:Choice>
        <mc:Fallback xmlns="">
          <p:sp>
            <p:nvSpPr>
              <p:cNvPr id="78" name="TextBox 77">
                <a:extLst>
                  <a:ext uri="{FF2B5EF4-FFF2-40B4-BE49-F238E27FC236}">
                    <a16:creationId xmlns:a16="http://schemas.microsoft.com/office/drawing/2014/main" id="{4516A9B2-011E-DE87-18D9-3752DC1200ED}"/>
                  </a:ext>
                </a:extLst>
              </p:cNvPr>
              <p:cNvSpPr txBox="1">
                <a:spLocks noRot="1" noChangeAspect="1" noMove="1" noResize="1" noEditPoints="1" noAdjustHandles="1" noChangeArrowheads="1" noChangeShapeType="1" noTextEdit="1"/>
              </p:cNvSpPr>
              <p:nvPr/>
            </p:nvSpPr>
            <p:spPr>
              <a:xfrm>
                <a:off x="2420372" y="3480474"/>
                <a:ext cx="502189" cy="400110"/>
              </a:xfrm>
              <a:prstGeom prst="rect">
                <a:avLst/>
              </a:prstGeom>
              <a:blipFill>
                <a:blip r:embed="rId5"/>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33420B0D-021A-216A-0775-FC772F83BFEB}"/>
                  </a:ext>
                </a:extLst>
              </p:cNvPr>
              <p:cNvSpPr txBox="1"/>
              <p:nvPr/>
            </p:nvSpPr>
            <p:spPr>
              <a:xfrm>
                <a:off x="2428826" y="4182675"/>
                <a:ext cx="502189"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𝑥</m:t>
                          </m:r>
                        </m:e>
                        <m:sub>
                          <m:r>
                            <a:rPr lang="en-GB" sz="2000" b="0" i="1" smtClean="0">
                              <a:latin typeface="Cambria Math" panose="02040503050406030204" pitchFamily="18" charset="0"/>
                            </a:rPr>
                            <m:t>4</m:t>
                          </m:r>
                        </m:sub>
                      </m:sSub>
                    </m:oMath>
                  </m:oMathPara>
                </a14:m>
                <a:endParaRPr lang="en-GB" sz="2000" dirty="0"/>
              </a:p>
            </p:txBody>
          </p:sp>
        </mc:Choice>
        <mc:Fallback xmlns="">
          <p:sp>
            <p:nvSpPr>
              <p:cNvPr id="80" name="TextBox 79">
                <a:extLst>
                  <a:ext uri="{FF2B5EF4-FFF2-40B4-BE49-F238E27FC236}">
                    <a16:creationId xmlns:a16="http://schemas.microsoft.com/office/drawing/2014/main" id="{33420B0D-021A-216A-0775-FC772F83BFEB}"/>
                  </a:ext>
                </a:extLst>
              </p:cNvPr>
              <p:cNvSpPr txBox="1">
                <a:spLocks noRot="1" noChangeAspect="1" noMove="1" noResize="1" noEditPoints="1" noAdjustHandles="1" noChangeArrowheads="1" noChangeShapeType="1" noTextEdit="1"/>
              </p:cNvSpPr>
              <p:nvPr/>
            </p:nvSpPr>
            <p:spPr>
              <a:xfrm>
                <a:off x="2428826" y="4182675"/>
                <a:ext cx="502189" cy="400110"/>
              </a:xfrm>
              <a:prstGeom prst="rect">
                <a:avLst/>
              </a:prstGeom>
              <a:blipFill>
                <a:blip r:embed="rId6"/>
                <a:stretch>
                  <a:fillRect b="-15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A885C084-83B0-AB9C-E835-FF3F19218EAD}"/>
                  </a:ext>
                </a:extLst>
              </p:cNvPr>
              <p:cNvSpPr txBox="1"/>
              <p:nvPr/>
            </p:nvSpPr>
            <p:spPr>
              <a:xfrm>
                <a:off x="9767970" y="3135278"/>
                <a:ext cx="397416"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𝑦</m:t>
                      </m:r>
                    </m:oMath>
                  </m:oMathPara>
                </a14:m>
                <a:endParaRPr lang="en-GB" sz="2000" dirty="0"/>
              </a:p>
            </p:txBody>
          </p:sp>
        </mc:Choice>
        <mc:Fallback xmlns="">
          <p:sp>
            <p:nvSpPr>
              <p:cNvPr id="128" name="TextBox 127">
                <a:extLst>
                  <a:ext uri="{FF2B5EF4-FFF2-40B4-BE49-F238E27FC236}">
                    <a16:creationId xmlns:a16="http://schemas.microsoft.com/office/drawing/2014/main" id="{A885C084-83B0-AB9C-E835-FF3F19218EAD}"/>
                  </a:ext>
                </a:extLst>
              </p:cNvPr>
              <p:cNvSpPr txBox="1">
                <a:spLocks noRot="1" noChangeAspect="1" noMove="1" noResize="1" noEditPoints="1" noAdjustHandles="1" noChangeArrowheads="1" noChangeShapeType="1" noTextEdit="1"/>
              </p:cNvSpPr>
              <p:nvPr/>
            </p:nvSpPr>
            <p:spPr>
              <a:xfrm>
                <a:off x="9767970" y="3135278"/>
                <a:ext cx="397416" cy="400110"/>
              </a:xfrm>
              <a:prstGeom prst="rect">
                <a:avLst/>
              </a:prstGeom>
              <a:blipFill>
                <a:blip r:embed="rId7"/>
                <a:stretch>
                  <a:fillRect b="-9091"/>
                </a:stretch>
              </a:blipFill>
            </p:spPr>
            <p:txBody>
              <a:bodyPr/>
              <a:lstStyle/>
              <a:p>
                <a:r>
                  <a:rPr lang="en-GB">
                    <a:noFill/>
                  </a:rPr>
                  <a:t> </a:t>
                </a:r>
              </a:p>
            </p:txBody>
          </p:sp>
        </mc:Fallback>
      </mc:AlternateContent>
      <p:cxnSp>
        <p:nvCxnSpPr>
          <p:cNvPr id="129" name="Straight Arrow Connector 128">
            <a:extLst>
              <a:ext uri="{FF2B5EF4-FFF2-40B4-BE49-F238E27FC236}">
                <a16:creationId xmlns:a16="http://schemas.microsoft.com/office/drawing/2014/main" id="{AE52E8E6-4124-6256-FB49-724112CCE692}"/>
              </a:ext>
            </a:extLst>
          </p:cNvPr>
          <p:cNvCxnSpPr>
            <a:cxnSpLocks/>
            <a:stCxn id="20" idx="3"/>
            <a:endCxn id="2" idx="2"/>
          </p:cNvCxnSpPr>
          <p:nvPr/>
        </p:nvCxnSpPr>
        <p:spPr>
          <a:xfrm>
            <a:off x="2922561" y="2271989"/>
            <a:ext cx="1095545" cy="106334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2" name="Straight Arrow Connector 131">
            <a:extLst>
              <a:ext uri="{FF2B5EF4-FFF2-40B4-BE49-F238E27FC236}">
                <a16:creationId xmlns:a16="http://schemas.microsoft.com/office/drawing/2014/main" id="{DD4CB80B-1047-7D78-875A-9D3EE086692A}"/>
              </a:ext>
            </a:extLst>
          </p:cNvPr>
          <p:cNvCxnSpPr>
            <a:cxnSpLocks/>
            <a:stCxn id="77" idx="3"/>
            <a:endCxn id="2" idx="2"/>
          </p:cNvCxnSpPr>
          <p:nvPr/>
        </p:nvCxnSpPr>
        <p:spPr>
          <a:xfrm>
            <a:off x="2922561" y="2977649"/>
            <a:ext cx="1095545" cy="35768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5" name="Straight Arrow Connector 134">
            <a:extLst>
              <a:ext uri="{FF2B5EF4-FFF2-40B4-BE49-F238E27FC236}">
                <a16:creationId xmlns:a16="http://schemas.microsoft.com/office/drawing/2014/main" id="{5FA2B729-6512-8247-FAE3-25F4E43C8704}"/>
              </a:ext>
            </a:extLst>
          </p:cNvPr>
          <p:cNvCxnSpPr>
            <a:cxnSpLocks/>
            <a:stCxn id="78" idx="3"/>
            <a:endCxn id="2" idx="2"/>
          </p:cNvCxnSpPr>
          <p:nvPr/>
        </p:nvCxnSpPr>
        <p:spPr>
          <a:xfrm flipV="1">
            <a:off x="2922561" y="3335333"/>
            <a:ext cx="1095545" cy="34519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8" name="Straight Arrow Connector 137">
            <a:extLst>
              <a:ext uri="{FF2B5EF4-FFF2-40B4-BE49-F238E27FC236}">
                <a16:creationId xmlns:a16="http://schemas.microsoft.com/office/drawing/2014/main" id="{CA286B95-D5E6-39C3-ECDB-39C40EE2555E}"/>
              </a:ext>
            </a:extLst>
          </p:cNvPr>
          <p:cNvCxnSpPr>
            <a:cxnSpLocks/>
            <a:stCxn id="80" idx="3"/>
            <a:endCxn id="2" idx="2"/>
          </p:cNvCxnSpPr>
          <p:nvPr/>
        </p:nvCxnSpPr>
        <p:spPr>
          <a:xfrm flipV="1">
            <a:off x="2931015" y="3335333"/>
            <a:ext cx="1087091" cy="104739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A712EDD0-11C1-34FA-1E79-AFFA7A5A4DBC}"/>
              </a:ext>
            </a:extLst>
          </p:cNvPr>
          <p:cNvSpPr txBox="1"/>
          <p:nvPr/>
        </p:nvSpPr>
        <p:spPr>
          <a:xfrm>
            <a:off x="790423" y="3511252"/>
            <a:ext cx="849912" cy="369332"/>
          </a:xfrm>
          <a:prstGeom prst="rect">
            <a:avLst/>
          </a:prstGeom>
          <a:noFill/>
        </p:spPr>
        <p:txBody>
          <a:bodyPr wrap="none" rtlCol="0">
            <a:spAutoFit/>
          </a:bodyPr>
          <a:lstStyle/>
          <a:p>
            <a:pPr algn="ctr"/>
            <a:r>
              <a:rPr lang="en-GB" dirty="0">
                <a:solidFill>
                  <a:schemeClr val="accent3">
                    <a:lumMod val="75000"/>
                  </a:schemeClr>
                </a:solidFill>
              </a:rPr>
              <a:t>pixel 3</a:t>
            </a:r>
          </a:p>
        </p:txBody>
      </p:sp>
      <p:sp>
        <p:nvSpPr>
          <p:cNvPr id="36" name="TextBox 35">
            <a:extLst>
              <a:ext uri="{FF2B5EF4-FFF2-40B4-BE49-F238E27FC236}">
                <a16:creationId xmlns:a16="http://schemas.microsoft.com/office/drawing/2014/main" id="{F6E84F73-7281-6E62-6D37-7043748395FC}"/>
              </a:ext>
            </a:extLst>
          </p:cNvPr>
          <p:cNvSpPr txBox="1"/>
          <p:nvPr/>
        </p:nvSpPr>
        <p:spPr>
          <a:xfrm>
            <a:off x="790423" y="2808689"/>
            <a:ext cx="849913" cy="369332"/>
          </a:xfrm>
          <a:prstGeom prst="rect">
            <a:avLst/>
          </a:prstGeom>
          <a:noFill/>
        </p:spPr>
        <p:txBody>
          <a:bodyPr wrap="none" rtlCol="0">
            <a:spAutoFit/>
          </a:bodyPr>
          <a:lstStyle/>
          <a:p>
            <a:pPr algn="ctr"/>
            <a:r>
              <a:rPr lang="en-GB" dirty="0">
                <a:solidFill>
                  <a:schemeClr val="accent3">
                    <a:lumMod val="75000"/>
                  </a:schemeClr>
                </a:solidFill>
              </a:rPr>
              <a:t>pixel 2</a:t>
            </a:r>
          </a:p>
        </p:txBody>
      </p:sp>
      <p:sp>
        <p:nvSpPr>
          <p:cNvPr id="38" name="TextBox 37">
            <a:extLst>
              <a:ext uri="{FF2B5EF4-FFF2-40B4-BE49-F238E27FC236}">
                <a16:creationId xmlns:a16="http://schemas.microsoft.com/office/drawing/2014/main" id="{96B181B6-28E7-706D-6829-81CB91CB0189}"/>
              </a:ext>
            </a:extLst>
          </p:cNvPr>
          <p:cNvSpPr txBox="1"/>
          <p:nvPr/>
        </p:nvSpPr>
        <p:spPr>
          <a:xfrm>
            <a:off x="786540" y="2087323"/>
            <a:ext cx="849913" cy="369332"/>
          </a:xfrm>
          <a:prstGeom prst="rect">
            <a:avLst/>
          </a:prstGeom>
          <a:noFill/>
        </p:spPr>
        <p:txBody>
          <a:bodyPr wrap="none" rtlCol="0">
            <a:spAutoFit/>
          </a:bodyPr>
          <a:lstStyle/>
          <a:p>
            <a:pPr algn="ctr"/>
            <a:r>
              <a:rPr lang="en-GB" dirty="0">
                <a:solidFill>
                  <a:schemeClr val="accent3">
                    <a:lumMod val="75000"/>
                  </a:schemeClr>
                </a:solidFill>
              </a:rPr>
              <a:t>pixel 1</a:t>
            </a:r>
          </a:p>
        </p:txBody>
      </p:sp>
      <p:sp>
        <p:nvSpPr>
          <p:cNvPr id="39" name="TextBox 38">
            <a:extLst>
              <a:ext uri="{FF2B5EF4-FFF2-40B4-BE49-F238E27FC236}">
                <a16:creationId xmlns:a16="http://schemas.microsoft.com/office/drawing/2014/main" id="{6CA00421-E53A-8999-4D58-032DF2F66E14}"/>
              </a:ext>
            </a:extLst>
          </p:cNvPr>
          <p:cNvSpPr txBox="1"/>
          <p:nvPr/>
        </p:nvSpPr>
        <p:spPr>
          <a:xfrm>
            <a:off x="786358" y="4216186"/>
            <a:ext cx="849913" cy="369332"/>
          </a:xfrm>
          <a:prstGeom prst="rect">
            <a:avLst/>
          </a:prstGeom>
          <a:noFill/>
        </p:spPr>
        <p:txBody>
          <a:bodyPr wrap="none" rtlCol="0">
            <a:spAutoFit/>
          </a:bodyPr>
          <a:lstStyle/>
          <a:p>
            <a:pPr algn="ctr"/>
            <a:r>
              <a:rPr lang="en-GB" dirty="0">
                <a:solidFill>
                  <a:schemeClr val="accent3">
                    <a:lumMod val="75000"/>
                  </a:schemeClr>
                </a:solidFill>
              </a:rPr>
              <a:t>pixel 4</a:t>
            </a:r>
          </a:p>
        </p:txBody>
      </p:sp>
      <p:sp>
        <p:nvSpPr>
          <p:cNvPr id="44" name="TextBox 43">
            <a:extLst>
              <a:ext uri="{FF2B5EF4-FFF2-40B4-BE49-F238E27FC236}">
                <a16:creationId xmlns:a16="http://schemas.microsoft.com/office/drawing/2014/main" id="{0B0B3D27-E84B-B2F4-36C0-9A0561157F21}"/>
              </a:ext>
            </a:extLst>
          </p:cNvPr>
          <p:cNvSpPr txBox="1"/>
          <p:nvPr/>
        </p:nvSpPr>
        <p:spPr>
          <a:xfrm>
            <a:off x="9549175" y="2585282"/>
            <a:ext cx="849913" cy="369332"/>
          </a:xfrm>
          <a:prstGeom prst="rect">
            <a:avLst/>
          </a:prstGeom>
          <a:noFill/>
        </p:spPr>
        <p:txBody>
          <a:bodyPr wrap="none" rtlCol="0">
            <a:spAutoFit/>
          </a:bodyPr>
          <a:lstStyle/>
          <a:p>
            <a:pPr algn="ctr"/>
            <a:r>
              <a:rPr lang="en-GB" dirty="0"/>
              <a:t>output</a:t>
            </a:r>
            <a:endParaRPr lang="en-GB" b="1" dirty="0"/>
          </a:p>
        </p:txBody>
      </p:sp>
      <p:sp>
        <p:nvSpPr>
          <p:cNvPr id="2" name="Oval 1">
            <a:extLst>
              <a:ext uri="{FF2B5EF4-FFF2-40B4-BE49-F238E27FC236}">
                <a16:creationId xmlns:a16="http://schemas.microsoft.com/office/drawing/2014/main" id="{9613F1D6-85DC-349B-792A-671E721C6B4A}"/>
              </a:ext>
            </a:extLst>
          </p:cNvPr>
          <p:cNvSpPr/>
          <p:nvPr/>
        </p:nvSpPr>
        <p:spPr>
          <a:xfrm>
            <a:off x="4018106"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8" name="Straight Arrow Connector 57">
            <a:extLst>
              <a:ext uri="{FF2B5EF4-FFF2-40B4-BE49-F238E27FC236}">
                <a16:creationId xmlns:a16="http://schemas.microsoft.com/office/drawing/2014/main" id="{834F093D-4956-CACE-86EF-E839B0A360FC}"/>
              </a:ext>
            </a:extLst>
          </p:cNvPr>
          <p:cNvCxnSpPr>
            <a:cxnSpLocks/>
            <a:stCxn id="2" idx="6"/>
            <a:endCxn id="128" idx="1"/>
          </p:cNvCxnSpPr>
          <p:nvPr/>
        </p:nvCxnSpPr>
        <p:spPr>
          <a:xfrm>
            <a:off x="4738106" y="3335333"/>
            <a:ext cx="5029864"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B28B1CC0-202A-6C0C-3A28-E6B03F5CA260}"/>
              </a:ext>
            </a:extLst>
          </p:cNvPr>
          <p:cNvSpPr/>
          <p:nvPr/>
        </p:nvSpPr>
        <p:spPr>
          <a:xfrm>
            <a:off x="4018106" y="188106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56405708-41E9-F697-1C88-498F306C1E3D}"/>
              </a:ext>
            </a:extLst>
          </p:cNvPr>
          <p:cNvSpPr/>
          <p:nvPr/>
        </p:nvSpPr>
        <p:spPr>
          <a:xfrm>
            <a:off x="8117449"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E4A7EF62-AE4F-FEC6-2CFF-6CAEB9CE6332}"/>
              </a:ext>
            </a:extLst>
          </p:cNvPr>
          <p:cNvSpPr/>
          <p:nvPr/>
        </p:nvSpPr>
        <p:spPr>
          <a:xfrm>
            <a:off x="6067777" y="2975333"/>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4DB2C8FF-8618-E35F-FE4B-BAE6E6D93D17}"/>
              </a:ext>
            </a:extLst>
          </p:cNvPr>
          <p:cNvSpPr/>
          <p:nvPr/>
        </p:nvSpPr>
        <p:spPr>
          <a:xfrm>
            <a:off x="4018106"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6DF5FEC5-2A7B-2B88-7DA6-325AC6DABEEE}"/>
              </a:ext>
            </a:extLst>
          </p:cNvPr>
          <p:cNvSpPr/>
          <p:nvPr/>
        </p:nvSpPr>
        <p:spPr>
          <a:xfrm>
            <a:off x="6065688" y="1890800"/>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7DC2424-8351-9E29-5E20-3F38CF1E8BFB}"/>
              </a:ext>
            </a:extLst>
          </p:cNvPr>
          <p:cNvSpPr/>
          <p:nvPr/>
        </p:nvSpPr>
        <p:spPr>
          <a:xfrm>
            <a:off x="6065688" y="4031689"/>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2" name="Straight Arrow Connector 31">
            <a:extLst>
              <a:ext uri="{FF2B5EF4-FFF2-40B4-BE49-F238E27FC236}">
                <a16:creationId xmlns:a16="http://schemas.microsoft.com/office/drawing/2014/main" id="{356527AC-E9D4-72AE-7418-7459F7760467}"/>
              </a:ext>
            </a:extLst>
          </p:cNvPr>
          <p:cNvCxnSpPr>
            <a:stCxn id="2" idx="6"/>
            <a:endCxn id="67" idx="2"/>
          </p:cNvCxnSpPr>
          <p:nvPr/>
        </p:nvCxnSpPr>
        <p:spPr>
          <a:xfrm>
            <a:off x="4738106" y="3335333"/>
            <a:ext cx="132967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4" name="Straight Arrow Connector 83">
            <a:extLst>
              <a:ext uri="{FF2B5EF4-FFF2-40B4-BE49-F238E27FC236}">
                <a16:creationId xmlns:a16="http://schemas.microsoft.com/office/drawing/2014/main" id="{58B4B320-572A-C52B-18EF-4DA77BB799B7}"/>
              </a:ext>
            </a:extLst>
          </p:cNvPr>
          <p:cNvCxnSpPr>
            <a:cxnSpLocks/>
            <a:stCxn id="67" idx="6"/>
            <a:endCxn id="66" idx="2"/>
          </p:cNvCxnSpPr>
          <p:nvPr/>
        </p:nvCxnSpPr>
        <p:spPr>
          <a:xfrm>
            <a:off x="6787777" y="3335333"/>
            <a:ext cx="132967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F3BD99C6-F458-51DD-7699-63ED4158C844}"/>
              </a:ext>
            </a:extLst>
          </p:cNvPr>
          <p:cNvCxnSpPr>
            <a:cxnSpLocks/>
            <a:stCxn id="66" idx="6"/>
            <a:endCxn id="128" idx="1"/>
          </p:cNvCxnSpPr>
          <p:nvPr/>
        </p:nvCxnSpPr>
        <p:spPr>
          <a:xfrm>
            <a:off x="8837449" y="3335333"/>
            <a:ext cx="93052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BE337E9F-4C2E-11B8-29A6-F8720CBAE963}"/>
              </a:ext>
            </a:extLst>
          </p:cNvPr>
          <p:cNvCxnSpPr>
            <a:cxnSpLocks/>
            <a:stCxn id="20" idx="3"/>
            <a:endCxn id="65" idx="2"/>
          </p:cNvCxnSpPr>
          <p:nvPr/>
        </p:nvCxnSpPr>
        <p:spPr>
          <a:xfrm flipV="1">
            <a:off x="2922561" y="2241060"/>
            <a:ext cx="1095545" cy="309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4" name="Straight Arrow Connector 93">
            <a:extLst>
              <a:ext uri="{FF2B5EF4-FFF2-40B4-BE49-F238E27FC236}">
                <a16:creationId xmlns:a16="http://schemas.microsoft.com/office/drawing/2014/main" id="{51EB3310-4345-DCA3-75AB-CFF777747643}"/>
              </a:ext>
            </a:extLst>
          </p:cNvPr>
          <p:cNvCxnSpPr>
            <a:cxnSpLocks/>
            <a:stCxn id="20" idx="3"/>
            <a:endCxn id="79" idx="2"/>
          </p:cNvCxnSpPr>
          <p:nvPr/>
        </p:nvCxnSpPr>
        <p:spPr>
          <a:xfrm>
            <a:off x="2922561" y="2271989"/>
            <a:ext cx="1095545" cy="21197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0" name="Straight Arrow Connector 99">
            <a:extLst>
              <a:ext uri="{FF2B5EF4-FFF2-40B4-BE49-F238E27FC236}">
                <a16:creationId xmlns:a16="http://schemas.microsoft.com/office/drawing/2014/main" id="{9344CB2C-8C5A-277C-AD85-F5192A142871}"/>
              </a:ext>
            </a:extLst>
          </p:cNvPr>
          <p:cNvCxnSpPr>
            <a:cxnSpLocks/>
            <a:stCxn id="80" idx="3"/>
            <a:endCxn id="79" idx="2"/>
          </p:cNvCxnSpPr>
          <p:nvPr/>
        </p:nvCxnSpPr>
        <p:spPr>
          <a:xfrm>
            <a:off x="2931015" y="4382730"/>
            <a:ext cx="1087091" cy="89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2" name="Straight Arrow Connector 101">
            <a:extLst>
              <a:ext uri="{FF2B5EF4-FFF2-40B4-BE49-F238E27FC236}">
                <a16:creationId xmlns:a16="http://schemas.microsoft.com/office/drawing/2014/main" id="{E2CFFCA6-D033-D15D-7F22-263CFC0646DA}"/>
              </a:ext>
            </a:extLst>
          </p:cNvPr>
          <p:cNvCxnSpPr>
            <a:cxnSpLocks/>
            <a:stCxn id="80" idx="3"/>
            <a:endCxn id="65" idx="2"/>
          </p:cNvCxnSpPr>
          <p:nvPr/>
        </p:nvCxnSpPr>
        <p:spPr>
          <a:xfrm flipV="1">
            <a:off x="2931015" y="2241060"/>
            <a:ext cx="1087091" cy="2141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3" name="Straight Arrow Connector 102">
            <a:extLst>
              <a:ext uri="{FF2B5EF4-FFF2-40B4-BE49-F238E27FC236}">
                <a16:creationId xmlns:a16="http://schemas.microsoft.com/office/drawing/2014/main" id="{7228D72C-3B81-BE68-A8E1-25A272C1CB89}"/>
              </a:ext>
            </a:extLst>
          </p:cNvPr>
          <p:cNvCxnSpPr>
            <a:cxnSpLocks/>
            <a:stCxn id="78" idx="3"/>
            <a:endCxn id="79" idx="2"/>
          </p:cNvCxnSpPr>
          <p:nvPr/>
        </p:nvCxnSpPr>
        <p:spPr>
          <a:xfrm>
            <a:off x="2922561" y="3680529"/>
            <a:ext cx="1095545" cy="7111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6" name="Straight Arrow Connector 105">
            <a:extLst>
              <a:ext uri="{FF2B5EF4-FFF2-40B4-BE49-F238E27FC236}">
                <a16:creationId xmlns:a16="http://schemas.microsoft.com/office/drawing/2014/main" id="{9AD4D69B-E01D-F8DA-F05F-4DD045F2F1CF}"/>
              </a:ext>
            </a:extLst>
          </p:cNvPr>
          <p:cNvCxnSpPr>
            <a:cxnSpLocks/>
            <a:stCxn id="77" idx="3"/>
            <a:endCxn id="79" idx="2"/>
          </p:cNvCxnSpPr>
          <p:nvPr/>
        </p:nvCxnSpPr>
        <p:spPr>
          <a:xfrm>
            <a:off x="2922561" y="2977649"/>
            <a:ext cx="1095545" cy="14140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9" name="Straight Arrow Connector 108">
            <a:extLst>
              <a:ext uri="{FF2B5EF4-FFF2-40B4-BE49-F238E27FC236}">
                <a16:creationId xmlns:a16="http://schemas.microsoft.com/office/drawing/2014/main" id="{72234790-7F31-DA90-8631-CE2AD813B9A7}"/>
              </a:ext>
            </a:extLst>
          </p:cNvPr>
          <p:cNvCxnSpPr>
            <a:cxnSpLocks/>
            <a:stCxn id="78" idx="3"/>
            <a:endCxn id="65" idx="2"/>
          </p:cNvCxnSpPr>
          <p:nvPr/>
        </p:nvCxnSpPr>
        <p:spPr>
          <a:xfrm flipV="1">
            <a:off x="2922561" y="2241060"/>
            <a:ext cx="1095545" cy="14394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D304D7AB-B52F-4661-45FD-73E8C34403BE}"/>
              </a:ext>
            </a:extLst>
          </p:cNvPr>
          <p:cNvCxnSpPr>
            <a:cxnSpLocks/>
            <a:stCxn id="77" idx="3"/>
            <a:endCxn id="65" idx="2"/>
          </p:cNvCxnSpPr>
          <p:nvPr/>
        </p:nvCxnSpPr>
        <p:spPr>
          <a:xfrm flipV="1">
            <a:off x="2922561" y="2241060"/>
            <a:ext cx="1095545" cy="7365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68D112FA-19D8-1381-B62E-66F218B7DB1E}"/>
              </a:ext>
            </a:extLst>
          </p:cNvPr>
          <p:cNvCxnSpPr>
            <a:cxnSpLocks/>
            <a:stCxn id="65" idx="6"/>
            <a:endCxn id="81" idx="2"/>
          </p:cNvCxnSpPr>
          <p:nvPr/>
        </p:nvCxnSpPr>
        <p:spPr>
          <a:xfrm>
            <a:off x="4738106" y="2241060"/>
            <a:ext cx="1327582" cy="974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8" name="Straight Arrow Connector 117">
            <a:extLst>
              <a:ext uri="{FF2B5EF4-FFF2-40B4-BE49-F238E27FC236}">
                <a16:creationId xmlns:a16="http://schemas.microsoft.com/office/drawing/2014/main" id="{D0D17691-7D08-FBF6-B974-3EAD984FB32E}"/>
              </a:ext>
            </a:extLst>
          </p:cNvPr>
          <p:cNvCxnSpPr>
            <a:cxnSpLocks/>
            <a:stCxn id="65" idx="6"/>
            <a:endCxn id="67" idx="2"/>
          </p:cNvCxnSpPr>
          <p:nvPr/>
        </p:nvCxnSpPr>
        <p:spPr>
          <a:xfrm>
            <a:off x="4738106" y="2241060"/>
            <a:ext cx="1329671" cy="10942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EA27DFF2-278E-952B-5870-9311DA5B8905}"/>
              </a:ext>
            </a:extLst>
          </p:cNvPr>
          <p:cNvCxnSpPr>
            <a:cxnSpLocks/>
            <a:stCxn id="65" idx="6"/>
            <a:endCxn id="82" idx="2"/>
          </p:cNvCxnSpPr>
          <p:nvPr/>
        </p:nvCxnSpPr>
        <p:spPr>
          <a:xfrm>
            <a:off x="4738106" y="2241060"/>
            <a:ext cx="1327582" cy="215062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72C973F2-4CEE-1885-D066-333DBBCB661D}"/>
              </a:ext>
            </a:extLst>
          </p:cNvPr>
          <p:cNvCxnSpPr>
            <a:cxnSpLocks/>
            <a:stCxn id="2" idx="6"/>
            <a:endCxn id="81" idx="2"/>
          </p:cNvCxnSpPr>
          <p:nvPr/>
        </p:nvCxnSpPr>
        <p:spPr>
          <a:xfrm flipV="1">
            <a:off x="4738106" y="2250800"/>
            <a:ext cx="1327582"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051C019C-5A89-F14F-0DBB-1A7AEA5F4C52}"/>
              </a:ext>
            </a:extLst>
          </p:cNvPr>
          <p:cNvCxnSpPr>
            <a:cxnSpLocks/>
            <a:stCxn id="79" idx="6"/>
            <a:endCxn id="81" idx="2"/>
          </p:cNvCxnSpPr>
          <p:nvPr/>
        </p:nvCxnSpPr>
        <p:spPr>
          <a:xfrm flipV="1">
            <a:off x="4738106" y="2250800"/>
            <a:ext cx="1327582" cy="214088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0" name="Straight Arrow Connector 129">
            <a:extLst>
              <a:ext uri="{FF2B5EF4-FFF2-40B4-BE49-F238E27FC236}">
                <a16:creationId xmlns:a16="http://schemas.microsoft.com/office/drawing/2014/main" id="{8A126B10-F3B2-E277-4D58-622B3A7E5929}"/>
              </a:ext>
            </a:extLst>
          </p:cNvPr>
          <p:cNvCxnSpPr>
            <a:cxnSpLocks/>
            <a:stCxn id="2" idx="6"/>
            <a:endCxn id="82" idx="2"/>
          </p:cNvCxnSpPr>
          <p:nvPr/>
        </p:nvCxnSpPr>
        <p:spPr>
          <a:xfrm>
            <a:off x="4738106" y="3335333"/>
            <a:ext cx="1327582"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3" name="Straight Arrow Connector 132">
            <a:extLst>
              <a:ext uri="{FF2B5EF4-FFF2-40B4-BE49-F238E27FC236}">
                <a16:creationId xmlns:a16="http://schemas.microsoft.com/office/drawing/2014/main" id="{6455EC1E-E1F8-7BDE-862B-09181325BACA}"/>
              </a:ext>
            </a:extLst>
          </p:cNvPr>
          <p:cNvCxnSpPr>
            <a:cxnSpLocks/>
            <a:stCxn id="79" idx="6"/>
            <a:endCxn id="67" idx="2"/>
          </p:cNvCxnSpPr>
          <p:nvPr/>
        </p:nvCxnSpPr>
        <p:spPr>
          <a:xfrm flipV="1">
            <a:off x="4738106" y="3335333"/>
            <a:ext cx="132967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6" name="Straight Arrow Connector 135">
            <a:extLst>
              <a:ext uri="{FF2B5EF4-FFF2-40B4-BE49-F238E27FC236}">
                <a16:creationId xmlns:a16="http://schemas.microsoft.com/office/drawing/2014/main" id="{5BFA8D4B-0765-1343-13CA-E9C51BFDFA30}"/>
              </a:ext>
            </a:extLst>
          </p:cNvPr>
          <p:cNvCxnSpPr>
            <a:cxnSpLocks/>
            <a:stCxn id="79" idx="6"/>
            <a:endCxn id="82" idx="2"/>
          </p:cNvCxnSpPr>
          <p:nvPr/>
        </p:nvCxnSpPr>
        <p:spPr>
          <a:xfrm>
            <a:off x="4738106" y="4391689"/>
            <a:ext cx="1327582"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39" name="Straight Arrow Connector 138">
            <a:extLst>
              <a:ext uri="{FF2B5EF4-FFF2-40B4-BE49-F238E27FC236}">
                <a16:creationId xmlns:a16="http://schemas.microsoft.com/office/drawing/2014/main" id="{DEBDCE50-E0FC-709B-58E4-85CF766FDC84}"/>
              </a:ext>
            </a:extLst>
          </p:cNvPr>
          <p:cNvCxnSpPr>
            <a:cxnSpLocks/>
            <a:stCxn id="81" idx="6"/>
            <a:endCxn id="66" idx="2"/>
          </p:cNvCxnSpPr>
          <p:nvPr/>
        </p:nvCxnSpPr>
        <p:spPr>
          <a:xfrm>
            <a:off x="6785688" y="2250800"/>
            <a:ext cx="1331761" cy="108453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a:extLst>
              <a:ext uri="{FF2B5EF4-FFF2-40B4-BE49-F238E27FC236}">
                <a16:creationId xmlns:a16="http://schemas.microsoft.com/office/drawing/2014/main" id="{C606A7D8-F34F-7DB3-3BDD-A6C7CEBF8857}"/>
              </a:ext>
            </a:extLst>
          </p:cNvPr>
          <p:cNvCxnSpPr>
            <a:cxnSpLocks/>
            <a:stCxn id="82" idx="6"/>
            <a:endCxn id="66" idx="2"/>
          </p:cNvCxnSpPr>
          <p:nvPr/>
        </p:nvCxnSpPr>
        <p:spPr>
          <a:xfrm flipV="1">
            <a:off x="6785688" y="3335333"/>
            <a:ext cx="1331761" cy="105635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41" name="Right Brace 140">
            <a:extLst>
              <a:ext uri="{FF2B5EF4-FFF2-40B4-BE49-F238E27FC236}">
                <a16:creationId xmlns:a16="http://schemas.microsoft.com/office/drawing/2014/main" id="{313CAF34-B64D-5F0C-9C63-CEEDC055BE38}"/>
              </a:ext>
            </a:extLst>
          </p:cNvPr>
          <p:cNvSpPr/>
          <p:nvPr/>
        </p:nvSpPr>
        <p:spPr>
          <a:xfrm rot="5400000">
            <a:off x="6266684" y="3253987"/>
            <a:ext cx="318006" cy="5182255"/>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9" name="TextBox 158">
            <a:extLst>
              <a:ext uri="{FF2B5EF4-FFF2-40B4-BE49-F238E27FC236}">
                <a16:creationId xmlns:a16="http://schemas.microsoft.com/office/drawing/2014/main" id="{82A8C8DE-9F19-25A0-E9DB-2BB14069E930}"/>
              </a:ext>
            </a:extLst>
          </p:cNvPr>
          <p:cNvSpPr txBox="1"/>
          <p:nvPr/>
        </p:nvSpPr>
        <p:spPr>
          <a:xfrm>
            <a:off x="4737196" y="6001865"/>
            <a:ext cx="3398687" cy="369332"/>
          </a:xfrm>
          <a:prstGeom prst="rect">
            <a:avLst/>
          </a:prstGeom>
          <a:noFill/>
        </p:spPr>
        <p:txBody>
          <a:bodyPr wrap="non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dense</a:t>
            </a:r>
            <a:r>
              <a:rPr lang="en-GB" dirty="0"/>
              <a:t> or </a:t>
            </a:r>
            <a:r>
              <a:rPr lang="en-GB" dirty="0">
                <a:solidFill>
                  <a:schemeClr val="accent1"/>
                </a:solidFill>
                <a:latin typeface="Roboto Medium" panose="02000000000000000000" pitchFamily="2" charset="0"/>
                <a:ea typeface="Roboto Medium" panose="02000000000000000000" pitchFamily="2" charset="0"/>
              </a:rPr>
              <a:t>fully-connected</a:t>
            </a:r>
            <a:r>
              <a:rPr lang="en-GB" dirty="0"/>
              <a:t> layers</a:t>
            </a:r>
            <a:endParaRPr lang="en-GB" b="1" dirty="0"/>
          </a:p>
        </p:txBody>
      </p:sp>
    </p:spTree>
    <p:extLst>
      <p:ext uri="{BB962C8B-B14F-4D97-AF65-F5344CB8AC3E}">
        <p14:creationId xmlns:p14="http://schemas.microsoft.com/office/powerpoint/2010/main" val="2938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EA60F-FFE8-25EA-BE44-D50ACBE5A0D1}"/>
              </a:ext>
            </a:extLst>
          </p:cNvPr>
          <p:cNvSpPr>
            <a:spLocks noGrp="1"/>
          </p:cNvSpPr>
          <p:nvPr>
            <p:ph type="title"/>
          </p:nvPr>
        </p:nvSpPr>
        <p:spPr/>
        <p:txBody>
          <a:bodyPr/>
          <a:lstStyle/>
          <a:p>
            <a:r>
              <a:rPr lang="en-GB" dirty="0"/>
              <a:t>Two new layer types</a:t>
            </a:r>
          </a:p>
        </p:txBody>
      </p:sp>
      <p:sp>
        <p:nvSpPr>
          <p:cNvPr id="4" name="Content Placeholder 3">
            <a:extLst>
              <a:ext uri="{FF2B5EF4-FFF2-40B4-BE49-F238E27FC236}">
                <a16:creationId xmlns:a16="http://schemas.microsoft.com/office/drawing/2014/main" id="{8A4F34E0-1C0E-D3D9-B3BF-DA9288C7A620}"/>
              </a:ext>
            </a:extLst>
          </p:cNvPr>
          <p:cNvSpPr>
            <a:spLocks noGrp="1"/>
          </p:cNvSpPr>
          <p:nvPr>
            <p:ph sz="half" idx="1"/>
          </p:nvPr>
        </p:nvSpPr>
        <p:spPr/>
        <p:txBody>
          <a:bodyPr/>
          <a:lstStyle/>
          <a:p>
            <a:r>
              <a:rPr lang="en-GB" dirty="0"/>
              <a:t>The two main components of convolutional neural networks are </a:t>
            </a:r>
            <a:r>
              <a:rPr lang="en-GB" b="1" dirty="0"/>
              <a:t>convolutional layers </a:t>
            </a:r>
            <a:r>
              <a:rPr lang="en-GB" dirty="0"/>
              <a:t>and </a:t>
            </a:r>
            <a:r>
              <a:rPr lang="en-GB" b="1" dirty="0"/>
              <a:t>pooling layers</a:t>
            </a:r>
            <a:r>
              <a:rPr lang="en-GB" dirty="0"/>
              <a:t>.</a:t>
            </a:r>
          </a:p>
          <a:p>
            <a:r>
              <a:rPr lang="en-GB" dirty="0"/>
              <a:t>These are loosely inspired by the structure of the visual cortex.</a:t>
            </a:r>
          </a:p>
        </p:txBody>
      </p:sp>
      <p:pic>
        <p:nvPicPr>
          <p:cNvPr id="21" name="Picture 2" descr="Diagram, engineering drawing&#10;&#10;Description automatically generated">
            <a:extLst>
              <a:ext uri="{FF2B5EF4-FFF2-40B4-BE49-F238E27FC236}">
                <a16:creationId xmlns:a16="http://schemas.microsoft.com/office/drawing/2014/main" id="{90AEFA41-29CE-8C3C-B519-598F5540527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1891558"/>
            <a:ext cx="5181600" cy="2601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2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white, close&#10;&#10;Description automatically generated">
            <a:extLst>
              <a:ext uri="{FF2B5EF4-FFF2-40B4-BE49-F238E27FC236}">
                <a16:creationId xmlns:a16="http://schemas.microsoft.com/office/drawing/2014/main" id="{5A67D056-6BFD-87EA-5F46-BA69B5A15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821" y="2454464"/>
            <a:ext cx="2880000" cy="2880000"/>
          </a:xfrm>
          <a:prstGeom prst="rect">
            <a:avLst/>
          </a:prstGeom>
        </p:spPr>
      </p:pic>
      <p:pic>
        <p:nvPicPr>
          <p:cNvPr id="25" name="Picture 24" descr="Logo&#10;&#10;Description automatically generated">
            <a:extLst>
              <a:ext uri="{FF2B5EF4-FFF2-40B4-BE49-F238E27FC236}">
                <a16:creationId xmlns:a16="http://schemas.microsoft.com/office/drawing/2014/main" id="{C87B6F84-242D-9E91-B767-B3DE26AD5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112" y="2454464"/>
            <a:ext cx="2880000" cy="2880000"/>
          </a:xfrm>
          <a:prstGeom prst="rect">
            <a:avLst/>
          </a:prstGeom>
          <a:ln w="19050">
            <a:solidFill>
              <a:schemeClr val="accent1"/>
            </a:solidFill>
          </a:ln>
        </p:spPr>
      </p:pic>
      <p:pic>
        <p:nvPicPr>
          <p:cNvPr id="27" name="Picture 26" descr="A picture containing graphical user interface&#10;&#10;Description automatically generated">
            <a:extLst>
              <a:ext uri="{FF2B5EF4-FFF2-40B4-BE49-F238E27FC236}">
                <a16:creationId xmlns:a16="http://schemas.microsoft.com/office/drawing/2014/main" id="{43853E00-F42E-947C-679D-82AC94963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0403" y="2453172"/>
            <a:ext cx="2880000" cy="2880000"/>
          </a:xfrm>
          <a:prstGeom prst="rect">
            <a:avLst/>
          </a:prstGeom>
          <a:ln w="19050">
            <a:solidFill>
              <a:schemeClr val="accent1"/>
            </a:solidFill>
          </a:ln>
        </p:spPr>
      </p:pic>
      <p:sp>
        <p:nvSpPr>
          <p:cNvPr id="28" name="Rectangle 27">
            <a:extLst>
              <a:ext uri="{FF2B5EF4-FFF2-40B4-BE49-F238E27FC236}">
                <a16:creationId xmlns:a16="http://schemas.microsoft.com/office/drawing/2014/main" id="{A86ABEEB-F80A-AC3A-B3B3-C3EF84C79D50}"/>
              </a:ext>
            </a:extLst>
          </p:cNvPr>
          <p:cNvSpPr/>
          <p:nvPr/>
        </p:nvSpPr>
        <p:spPr>
          <a:xfrm>
            <a:off x="1714502" y="2895596"/>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A1240405-CF0B-24F5-212D-BC2ED5323992}"/>
              </a:ext>
            </a:extLst>
          </p:cNvPr>
          <p:cNvSpPr/>
          <p:nvPr/>
        </p:nvSpPr>
        <p:spPr>
          <a:xfrm>
            <a:off x="5067302" y="3141300"/>
            <a:ext cx="720000" cy="720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78C44A86-2081-3C7F-15CA-D2B33D5DC353}"/>
              </a:ext>
            </a:extLst>
          </p:cNvPr>
          <p:cNvCxnSpPr>
            <a:cxnSpLocks/>
          </p:cNvCxnSpPr>
          <p:nvPr/>
        </p:nvCxnSpPr>
        <p:spPr>
          <a:xfrm>
            <a:off x="1714502" y="3615596"/>
            <a:ext cx="2920610" cy="171757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F42ECD-47EE-7B76-FCEE-89C45CB32455}"/>
              </a:ext>
            </a:extLst>
          </p:cNvPr>
          <p:cNvCxnSpPr>
            <a:cxnSpLocks/>
          </p:cNvCxnSpPr>
          <p:nvPr/>
        </p:nvCxnSpPr>
        <p:spPr>
          <a:xfrm flipV="1">
            <a:off x="2429821" y="2450588"/>
            <a:ext cx="5085291" cy="44500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2833A60-B732-FAFD-146D-A2A56F2680D4}"/>
              </a:ext>
            </a:extLst>
          </p:cNvPr>
          <p:cNvCxnSpPr>
            <a:cxnSpLocks/>
          </p:cNvCxnSpPr>
          <p:nvPr/>
        </p:nvCxnSpPr>
        <p:spPr>
          <a:xfrm flipV="1">
            <a:off x="1714502" y="2451880"/>
            <a:ext cx="2920610" cy="44371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280AAD1-4E9F-0184-1CB7-C1C19200976B}"/>
              </a:ext>
            </a:extLst>
          </p:cNvPr>
          <p:cNvCxnSpPr>
            <a:cxnSpLocks/>
          </p:cNvCxnSpPr>
          <p:nvPr/>
        </p:nvCxnSpPr>
        <p:spPr>
          <a:xfrm>
            <a:off x="2429821" y="3614304"/>
            <a:ext cx="5085291" cy="171886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B48680-085E-B3D0-6B0E-D415D0EB1E79}"/>
              </a:ext>
            </a:extLst>
          </p:cNvPr>
          <p:cNvCxnSpPr>
            <a:cxnSpLocks/>
          </p:cNvCxnSpPr>
          <p:nvPr/>
        </p:nvCxnSpPr>
        <p:spPr>
          <a:xfrm flipV="1">
            <a:off x="5067302" y="2449296"/>
            <a:ext cx="3213101" cy="6920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F9B333-7C91-A731-5744-045AFB076BB2}"/>
              </a:ext>
            </a:extLst>
          </p:cNvPr>
          <p:cNvCxnSpPr>
            <a:cxnSpLocks/>
          </p:cNvCxnSpPr>
          <p:nvPr/>
        </p:nvCxnSpPr>
        <p:spPr>
          <a:xfrm>
            <a:off x="5067302" y="3860008"/>
            <a:ext cx="3213101" cy="147316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C6962-EA98-4DC1-C0CD-21364616FC71}"/>
              </a:ext>
            </a:extLst>
          </p:cNvPr>
          <p:cNvCxnSpPr>
            <a:cxnSpLocks/>
          </p:cNvCxnSpPr>
          <p:nvPr/>
        </p:nvCxnSpPr>
        <p:spPr>
          <a:xfrm>
            <a:off x="5787302" y="3858716"/>
            <a:ext cx="5373101" cy="147445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2652DDE-D3C4-A934-BD7A-A0EF5071E740}"/>
              </a:ext>
            </a:extLst>
          </p:cNvPr>
          <p:cNvCxnSpPr>
            <a:cxnSpLocks/>
          </p:cNvCxnSpPr>
          <p:nvPr/>
        </p:nvCxnSpPr>
        <p:spPr>
          <a:xfrm flipV="1">
            <a:off x="5787302" y="2449296"/>
            <a:ext cx="5373101" cy="6907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itle 38">
            <a:extLst>
              <a:ext uri="{FF2B5EF4-FFF2-40B4-BE49-F238E27FC236}">
                <a16:creationId xmlns:a16="http://schemas.microsoft.com/office/drawing/2014/main" id="{DB1A24F8-2DB3-D5A9-2011-86702DA83A3D}"/>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20111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par>
                                <p:cTn id="12" presetID="22" presetClass="entr" presetSubtype="8"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0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10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1000"/>
                                        <p:tgtEl>
                                          <p:spTgt spid="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10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heel(1)">
                                      <p:cBhvr>
                                        <p:cTn id="29" dur="1000"/>
                                        <p:tgtEl>
                                          <p:spTgt spid="7"/>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1000"/>
                                        <p:tgtEl>
                                          <p:spTgt spid="26"/>
                                        </p:tgtEl>
                                      </p:cBhvr>
                                    </p:animEffect>
                                  </p:childTnLst>
                                </p:cTn>
                              </p:par>
                              <p:par>
                                <p:cTn id="34" presetID="22" presetClass="entr" presetSubtype="8"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1000"/>
                                        <p:tgtEl>
                                          <p:spTgt spid="36"/>
                                        </p:tgtEl>
                                      </p:cBhvr>
                                    </p:animEffect>
                                  </p:childTnLst>
                                </p:cTn>
                              </p:par>
                              <p:par>
                                <p:cTn id="37" presetID="22" presetClass="entr" presetSubtype="8"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1000"/>
                                        <p:tgtEl>
                                          <p:spTgt spid="33"/>
                                        </p:tgtEl>
                                      </p:cBhvr>
                                    </p:animEffect>
                                  </p:childTnLst>
                                </p:cTn>
                              </p:par>
                              <p:par>
                                <p:cTn id="40" presetID="22" presetClass="entr" presetSubtype="8"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1000"/>
                                        <p:tgtEl>
                                          <p:spTgt spid="3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4D3250F1-AAD4-D097-07D4-D5F059B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474" y="2392249"/>
            <a:ext cx="2879999" cy="2879999"/>
          </a:xfrm>
          <a:prstGeom prst="rect">
            <a:avLst/>
          </a:prstGeom>
        </p:spPr>
      </p:pic>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Introducing convolutions</a:t>
            </a:r>
          </a:p>
        </p:txBody>
      </p:sp>
      <p:sp>
        <p:nvSpPr>
          <p:cNvPr id="28" name="Rectangle 27">
            <a:extLst>
              <a:ext uri="{FF2B5EF4-FFF2-40B4-BE49-F238E27FC236}">
                <a16:creationId xmlns:a16="http://schemas.microsoft.com/office/drawing/2014/main" id="{A86ABEEB-F80A-AC3A-B3B3-C3EF84C79D50}"/>
              </a:ext>
            </a:extLst>
          </p:cNvPr>
          <p:cNvSpPr/>
          <p:nvPr/>
        </p:nvSpPr>
        <p:spPr>
          <a:xfrm>
            <a:off x="3452312" y="3250707"/>
            <a:ext cx="108000" cy="108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 name="Picture 6" descr="Qr code&#10;&#10;Description automatically generated with medium confidence">
            <a:extLst>
              <a:ext uri="{FF2B5EF4-FFF2-40B4-BE49-F238E27FC236}">
                <a16:creationId xmlns:a16="http://schemas.microsoft.com/office/drawing/2014/main" id="{EB4ED380-0B71-A6DF-BC34-7BB2CBF1D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1035" y="2511519"/>
            <a:ext cx="2880000" cy="2880000"/>
          </a:xfrm>
          <a:prstGeom prst="rect">
            <a:avLst/>
          </a:prstGeom>
        </p:spPr>
      </p:pic>
      <p:cxnSp>
        <p:nvCxnSpPr>
          <p:cNvPr id="10" name="Straight Connector 9">
            <a:extLst>
              <a:ext uri="{FF2B5EF4-FFF2-40B4-BE49-F238E27FC236}">
                <a16:creationId xmlns:a16="http://schemas.microsoft.com/office/drawing/2014/main" id="{6E318B41-CF49-B554-F50F-0F1EE1A9AF1D}"/>
              </a:ext>
            </a:extLst>
          </p:cNvPr>
          <p:cNvCxnSpPr>
            <a:cxnSpLocks/>
          </p:cNvCxnSpPr>
          <p:nvPr/>
        </p:nvCxnSpPr>
        <p:spPr>
          <a:xfrm flipV="1">
            <a:off x="2238780" y="2511519"/>
            <a:ext cx="5162255" cy="1067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600C52-17A7-24F8-4E3C-241F61FBBADE}"/>
              </a:ext>
            </a:extLst>
          </p:cNvPr>
          <p:cNvCxnSpPr>
            <a:cxnSpLocks/>
          </p:cNvCxnSpPr>
          <p:nvPr/>
        </p:nvCxnSpPr>
        <p:spPr>
          <a:xfrm>
            <a:off x="3452312" y="3358707"/>
            <a:ext cx="3948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D747FD-A03B-553A-7B76-FAE575ECE708}"/>
              </a:ext>
            </a:extLst>
          </p:cNvPr>
          <p:cNvCxnSpPr>
            <a:cxnSpLocks/>
            <a:stCxn id="28" idx="0"/>
          </p:cNvCxnSpPr>
          <p:nvPr/>
        </p:nvCxnSpPr>
        <p:spPr>
          <a:xfrm flipV="1">
            <a:off x="3506312" y="2511519"/>
            <a:ext cx="6774723" cy="7391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CF39A17-DBED-13EE-BDD8-01B2D441758A}"/>
              </a:ext>
            </a:extLst>
          </p:cNvPr>
          <p:cNvCxnSpPr>
            <a:cxnSpLocks/>
          </p:cNvCxnSpPr>
          <p:nvPr/>
        </p:nvCxnSpPr>
        <p:spPr>
          <a:xfrm>
            <a:off x="3560312" y="3358707"/>
            <a:ext cx="6720723" cy="203281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04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22" presetClass="entr" presetSubtype="8"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82F3705-C20C-1E44-0D4F-06A451E1A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69689" y="2820084"/>
            <a:ext cx="1133475" cy="114300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63ED75BC-668F-103F-CB32-011775CCE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517" y="1696795"/>
            <a:ext cx="2880000" cy="2880000"/>
          </a:xfrm>
          <a:prstGeom prst="rect">
            <a:avLst/>
          </a:prstGeom>
        </p:spPr>
      </p:pic>
      <p:pic>
        <p:nvPicPr>
          <p:cNvPr id="4" name="Picture 3" descr="Qr code&#10;&#10;Description automatically generated with medium confidence">
            <a:extLst>
              <a:ext uri="{FF2B5EF4-FFF2-40B4-BE49-F238E27FC236}">
                <a16:creationId xmlns:a16="http://schemas.microsoft.com/office/drawing/2014/main" id="{5A46FEA4-98F1-B55E-EC5A-CDF83D08E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CB2BD22D-A713-EC29-695E-638D8B8C99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F2A90FC2-FF0B-07D1-60D3-11931BE2E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62276" y="3224836"/>
            <a:ext cx="2914650" cy="2914650"/>
          </a:xfrm>
          <a:prstGeom prst="rect">
            <a:avLst/>
          </a:prstGeom>
          <a:scene3d>
            <a:camera prst="isometricOffAxis1Right"/>
            <a:lightRig rig="threePt" dir="t"/>
          </a:scene3d>
        </p:spPr>
      </p:pic>
      <p:pic>
        <p:nvPicPr>
          <p:cNvPr id="7" name="Graphic 6">
            <a:extLst>
              <a:ext uri="{FF2B5EF4-FFF2-40B4-BE49-F238E27FC236}">
                <a16:creationId xmlns:a16="http://schemas.microsoft.com/office/drawing/2014/main" id="{7B24988A-73F3-3430-8296-376E616793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3553" y="3224836"/>
            <a:ext cx="2914650" cy="2905125"/>
          </a:xfrm>
          <a:prstGeom prst="rect">
            <a:avLst/>
          </a:prstGeom>
          <a:scene3d>
            <a:camera prst="isometricOffAxis1Right"/>
            <a:lightRig rig="threePt" dir="t"/>
          </a:scene3d>
        </p:spPr>
      </p:pic>
      <p:cxnSp>
        <p:nvCxnSpPr>
          <p:cNvPr id="8" name="Straight Connector 7">
            <a:extLst>
              <a:ext uri="{FF2B5EF4-FFF2-40B4-BE49-F238E27FC236}">
                <a16:creationId xmlns:a16="http://schemas.microsoft.com/office/drawing/2014/main" id="{BA72A248-28A8-CE4E-8636-E5F82A885F8F}"/>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3DF50CD-BA7A-B025-5881-7DE3F5CED4FF}"/>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189E164-38FD-9C88-98A5-228C602F74BB}"/>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791838-EEFD-85E9-8506-451CC2515C38}"/>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5444169-F595-8A5A-2E3D-42F400E857B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19576" y="1847255"/>
            <a:ext cx="1133475" cy="1133475"/>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A0ABD4C6-AD6D-8A84-B4AD-1F7A4A6038E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8367" y="3382554"/>
            <a:ext cx="1133475" cy="1133475"/>
          </a:xfrm>
          <a:prstGeom prst="rect">
            <a:avLst/>
          </a:prstGeom>
          <a:scene3d>
            <a:camera prst="isometricOffAxis1Right"/>
            <a:lightRig rig="threePt" dir="t"/>
          </a:scene3d>
        </p:spPr>
      </p:pic>
      <p:sp>
        <p:nvSpPr>
          <p:cNvPr id="14" name="TextBox 13">
            <a:extLst>
              <a:ext uri="{FF2B5EF4-FFF2-40B4-BE49-F238E27FC236}">
                <a16:creationId xmlns:a16="http://schemas.microsoft.com/office/drawing/2014/main" id="{274B2F3A-DAF0-4E1A-80A8-A099509AC22B}"/>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sp>
        <p:nvSpPr>
          <p:cNvPr id="15" name="TextBox 14">
            <a:extLst>
              <a:ext uri="{FF2B5EF4-FFF2-40B4-BE49-F238E27FC236}">
                <a16:creationId xmlns:a16="http://schemas.microsoft.com/office/drawing/2014/main" id="{7AE4939A-F435-1177-B7F3-F298B0DCBA8F}"/>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6" name="TextBox 15">
            <a:extLst>
              <a:ext uri="{FF2B5EF4-FFF2-40B4-BE49-F238E27FC236}">
                <a16:creationId xmlns:a16="http://schemas.microsoft.com/office/drawing/2014/main" id="{20EAE798-CA93-2C34-0C70-A66D37039F52}"/>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17" name="Title 16">
            <a:extLst>
              <a:ext uri="{FF2B5EF4-FFF2-40B4-BE49-F238E27FC236}">
                <a16:creationId xmlns:a16="http://schemas.microsoft.com/office/drawing/2014/main" id="{846C3164-E74D-5171-B812-3FC200CC3AC7}"/>
              </a:ext>
            </a:extLst>
          </p:cNvPr>
          <p:cNvSpPr>
            <a:spLocks noGrp="1"/>
          </p:cNvSpPr>
          <p:nvPr>
            <p:ph type="title"/>
          </p:nvPr>
        </p:nvSpPr>
        <p:spPr/>
        <p:txBody>
          <a:bodyPr/>
          <a:lstStyle/>
          <a:p>
            <a:r>
              <a:rPr lang="en-GB" dirty="0"/>
              <a:t>The convolution operation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30F17C4-B90E-2985-160A-C5F22192210F}"/>
                  </a:ext>
                </a:extLst>
              </p:cNvPr>
              <p:cNvSpPr txBox="1"/>
              <p:nvPr/>
            </p:nvSpPr>
            <p:spPr>
              <a:xfrm>
                <a:off x="6834193" y="1667625"/>
                <a:ext cx="2539478"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0</m:t>
                      </m:r>
                      <m:r>
                        <a:rPr lang="en-GB" i="1">
                          <a:latin typeface="Cambria Math" panose="02040503050406030204" pitchFamily="18" charset="0"/>
                        </a:rPr>
                        <m:t>×</m:t>
                      </m:r>
                      <m:r>
                        <a:rPr lang="en-GB" b="0" i="1" smtClean="0">
                          <a:latin typeface="Cambria Math" panose="02040503050406030204" pitchFamily="18" charset="0"/>
                        </a:rPr>
                        <m:t>0+</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×0</m:t>
                      </m:r>
                    </m:oMath>
                  </m:oMathPara>
                </a14:m>
                <a:endParaRPr lang="en-GB"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−1</m:t>
                      </m:r>
                      <m:r>
                        <a:rPr lang="en-GB" i="1">
                          <a:latin typeface="Cambria Math" panose="02040503050406030204" pitchFamily="18" charset="0"/>
                        </a:rPr>
                        <m:t>×</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0</m:t>
                      </m:r>
                      <m:r>
                        <a:rPr lang="en-GB" b="0" i="1" smtClean="0">
                          <a:latin typeface="Cambria Math" panose="02040503050406030204" pitchFamily="18" charset="0"/>
                        </a:rPr>
                        <m:t>×1+</m:t>
                      </m:r>
                      <m:r>
                        <a:rPr lang="en-GB" b="0" i="1" smtClean="0">
                          <a:solidFill>
                            <a:schemeClr val="accent1"/>
                          </a:solidFill>
                          <a:latin typeface="Cambria Math" panose="02040503050406030204" pitchFamily="18" charset="0"/>
                        </a:rPr>
                        <m:t>1</m:t>
                      </m:r>
                      <m:r>
                        <a:rPr lang="en-GB" b="0" i="1" smtClean="0">
                          <a:latin typeface="Cambria Math" panose="02040503050406030204" pitchFamily="18" charset="0"/>
                        </a:rPr>
                        <m:t>×1</m:t>
                      </m:r>
                    </m:oMath>
                  </m:oMathPara>
                </a14:m>
                <a:endParaRPr lang="en-GB" dirty="0"/>
              </a:p>
            </p:txBody>
          </p:sp>
        </mc:Choice>
        <mc:Fallback xmlns="">
          <p:sp>
            <p:nvSpPr>
              <p:cNvPr id="18" name="TextBox 17">
                <a:extLst>
                  <a:ext uri="{FF2B5EF4-FFF2-40B4-BE49-F238E27FC236}">
                    <a16:creationId xmlns:a16="http://schemas.microsoft.com/office/drawing/2014/main" id="{830F17C4-B90E-2985-160A-C5F22192210F}"/>
                  </a:ext>
                </a:extLst>
              </p:cNvPr>
              <p:cNvSpPr txBox="1">
                <a:spLocks noRot="1" noChangeAspect="1" noMove="1" noResize="1" noEditPoints="1" noAdjustHandles="1" noChangeArrowheads="1" noChangeShapeType="1" noTextEdit="1"/>
              </p:cNvSpPr>
              <p:nvPr/>
            </p:nvSpPr>
            <p:spPr>
              <a:xfrm>
                <a:off x="6834193" y="1667625"/>
                <a:ext cx="2539478" cy="923330"/>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FF2F110-69C9-B756-C76D-92C48293963A}"/>
                  </a:ext>
                </a:extLst>
              </p:cNvPr>
              <p:cNvSpPr txBox="1"/>
              <p:nvPr/>
            </p:nvSpPr>
            <p:spPr>
              <a:xfrm>
                <a:off x="9212281" y="2210561"/>
                <a:ext cx="6078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m:t>
                      </m:r>
                    </m:oMath>
                  </m:oMathPara>
                </a14:m>
                <a:endParaRPr lang="en-GB" dirty="0"/>
              </a:p>
            </p:txBody>
          </p:sp>
        </mc:Choice>
        <mc:Fallback xmlns="">
          <p:sp>
            <p:nvSpPr>
              <p:cNvPr id="19" name="TextBox 18">
                <a:extLst>
                  <a:ext uri="{FF2B5EF4-FFF2-40B4-BE49-F238E27FC236}">
                    <a16:creationId xmlns:a16="http://schemas.microsoft.com/office/drawing/2014/main" id="{1FF2F110-69C9-B756-C76D-92C48293963A}"/>
                  </a:ext>
                </a:extLst>
              </p:cNvPr>
              <p:cNvSpPr txBox="1">
                <a:spLocks noRot="1" noChangeAspect="1" noMove="1" noResize="1" noEditPoints="1" noAdjustHandles="1" noChangeArrowheads="1" noChangeShapeType="1" noTextEdit="1"/>
              </p:cNvSpPr>
              <p:nvPr/>
            </p:nvSpPr>
            <p:spPr>
              <a:xfrm>
                <a:off x="9212281" y="2210561"/>
                <a:ext cx="607859" cy="369332"/>
              </a:xfrm>
              <a:prstGeom prst="rect">
                <a:avLst/>
              </a:prstGeom>
              <a:blipFill>
                <a:blip r:embed="rId1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3700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8"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6"/>
                                        </p:tgtEl>
                                      </p:cBhvr>
                                    </p:animEffect>
                                    <p:set>
                                      <p:cBhvr>
                                        <p:cTn id="65" dur="1" fill="hold">
                                          <p:stCondLst>
                                            <p:cond delay="499"/>
                                          </p:stCondLst>
                                        </p:cTn>
                                        <p:tgtEl>
                                          <p:spTgt spid="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fade">
                                      <p:cBhvr>
                                        <p:cTn id="6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4255522-09A6-C64F-DA76-EAD96F758F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16939" y="2764887"/>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BAAA4899-841C-ABD9-CB99-D18C1187E2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4051" y="3229598"/>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311DFAF3-C6CD-AED5-8D1C-093563998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44D70127-3B44-A160-80B7-001821A0EF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2B45BEA0-DF99-729F-F056-074399CCCDA7}"/>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8B9E2933-2F30-46DC-78E2-90D47F4C2C1A}"/>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D0FFCB9A-CDD3-69E1-F224-8E09B5CFE092}"/>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cxnSp>
        <p:nvCxnSpPr>
          <p:cNvPr id="9" name="Straight Connector 8">
            <a:extLst>
              <a:ext uri="{FF2B5EF4-FFF2-40B4-BE49-F238E27FC236}">
                <a16:creationId xmlns:a16="http://schemas.microsoft.com/office/drawing/2014/main" id="{8FE90B40-0069-D567-0FAB-08FE35A72065}"/>
              </a:ext>
            </a:extLst>
          </p:cNvPr>
          <p:cNvCxnSpPr>
            <a:cxnSpLocks/>
          </p:cNvCxnSpPr>
          <p:nvPr/>
        </p:nvCxnSpPr>
        <p:spPr>
          <a:xfrm>
            <a:off x="2719454" y="189951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50CAA5-13CE-EADF-0A1B-079B1B83AF49}"/>
              </a:ext>
            </a:extLst>
          </p:cNvPr>
          <p:cNvCxnSpPr>
            <a:cxnSpLocks/>
          </p:cNvCxnSpPr>
          <p:nvPr/>
        </p:nvCxnSpPr>
        <p:spPr>
          <a:xfrm>
            <a:off x="2733010" y="292855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A362D5-A756-639E-63DB-C4E186530074}"/>
              </a:ext>
            </a:extLst>
          </p:cNvPr>
          <p:cNvCxnSpPr>
            <a:cxnSpLocks/>
          </p:cNvCxnSpPr>
          <p:nvPr/>
        </p:nvCxnSpPr>
        <p:spPr>
          <a:xfrm>
            <a:off x="3712504" y="1749005"/>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BF034A1-1920-3EA5-7F8B-6FBFA603176F}"/>
              </a:ext>
            </a:extLst>
          </p:cNvPr>
          <p:cNvCxnSpPr>
            <a:cxnSpLocks/>
          </p:cNvCxnSpPr>
          <p:nvPr/>
        </p:nvCxnSpPr>
        <p:spPr>
          <a:xfrm>
            <a:off x="3686248" y="277900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58F76209-5081-E7AF-F03A-6B2A8A501F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653350" y="1790367"/>
            <a:ext cx="1133475" cy="1133475"/>
          </a:xfrm>
          <a:prstGeom prst="rect">
            <a:avLst/>
          </a:prstGeom>
          <a:scene3d>
            <a:camera prst="isometricOffAxis1Right"/>
            <a:lightRig rig="threePt" dir="t"/>
          </a:scene3d>
        </p:spPr>
      </p:pic>
      <p:pic>
        <p:nvPicPr>
          <p:cNvPr id="14" name="Graphic 13">
            <a:extLst>
              <a:ext uri="{FF2B5EF4-FFF2-40B4-BE49-F238E27FC236}">
                <a16:creationId xmlns:a16="http://schemas.microsoft.com/office/drawing/2014/main" id="{5D04E6D7-DF11-037B-3EE8-53C51F6BEE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82141" y="3325666"/>
            <a:ext cx="1133475" cy="1133475"/>
          </a:xfrm>
          <a:prstGeom prst="rect">
            <a:avLst/>
          </a:prstGeom>
          <a:scene3d>
            <a:camera prst="isometricOffAxis1Right"/>
            <a:lightRig rig="threePt" dir="t"/>
          </a:scene3d>
        </p:spPr>
      </p:pic>
      <p:sp>
        <p:nvSpPr>
          <p:cNvPr id="17" name="Title 16">
            <a:extLst>
              <a:ext uri="{FF2B5EF4-FFF2-40B4-BE49-F238E27FC236}">
                <a16:creationId xmlns:a16="http://schemas.microsoft.com/office/drawing/2014/main" id="{2258E337-C74B-38C4-4A4B-B986F1B0EC5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48176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7AF4C-5788-E9DF-56C4-05312FDF3E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25427" y="2715981"/>
            <a:ext cx="1133475" cy="1143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DBF40035-03ED-5A94-17F0-2EA409BA11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161" y="3227781"/>
            <a:ext cx="2914650" cy="2905125"/>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25C35052-506F-20D1-51F6-77F52BF8B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0B720C6C-24D8-D855-A71C-AB8A9E9127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8C9028FA-3FDA-5BDC-5E60-89C6D16A6856}"/>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02FDDFE7-9A67-8A02-F8E6-03FF92A993B5}"/>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sp>
        <p:nvSpPr>
          <p:cNvPr id="8" name="TextBox 7">
            <a:extLst>
              <a:ext uri="{FF2B5EF4-FFF2-40B4-BE49-F238E27FC236}">
                <a16:creationId xmlns:a16="http://schemas.microsoft.com/office/drawing/2014/main" id="{987F9289-7D8B-0D9A-AC40-D6C4A23A05A6}"/>
              </a:ext>
            </a:extLst>
          </p:cNvPr>
          <p:cNvSpPr txBox="1"/>
          <p:nvPr/>
        </p:nvSpPr>
        <p:spPr>
          <a:xfrm>
            <a:off x="5603914" y="4217575"/>
            <a:ext cx="691215" cy="369332"/>
          </a:xfrm>
          <a:prstGeom prst="rect">
            <a:avLst/>
          </a:prstGeom>
          <a:noFill/>
        </p:spPr>
        <p:txBody>
          <a:bodyPr wrap="none" rtlCol="0">
            <a:spAutoFit/>
          </a:bodyPr>
          <a:lstStyle/>
          <a:p>
            <a:r>
              <a:rPr lang="en-US" dirty="0"/>
              <a:t>filter</a:t>
            </a:r>
            <a:endParaRPr lang="en-GB" dirty="0"/>
          </a:p>
        </p:txBody>
      </p:sp>
      <p:grpSp>
        <p:nvGrpSpPr>
          <p:cNvPr id="9" name="Group 8">
            <a:extLst>
              <a:ext uri="{FF2B5EF4-FFF2-40B4-BE49-F238E27FC236}">
                <a16:creationId xmlns:a16="http://schemas.microsoft.com/office/drawing/2014/main" id="{C17AFCBE-3017-64F3-1BE7-CB5F17242CA3}"/>
              </a:ext>
            </a:extLst>
          </p:cNvPr>
          <p:cNvGrpSpPr/>
          <p:nvPr/>
        </p:nvGrpSpPr>
        <p:grpSpPr>
          <a:xfrm>
            <a:off x="2970640" y="1701751"/>
            <a:ext cx="6062266" cy="2727554"/>
            <a:chOff x="2319576" y="1805893"/>
            <a:chExt cx="6062266" cy="2727554"/>
          </a:xfrm>
        </p:grpSpPr>
        <p:cxnSp>
          <p:nvCxnSpPr>
            <p:cNvPr id="10" name="Straight Connector 9">
              <a:extLst>
                <a:ext uri="{FF2B5EF4-FFF2-40B4-BE49-F238E27FC236}">
                  <a16:creationId xmlns:a16="http://schemas.microsoft.com/office/drawing/2014/main" id="{5992799C-CC76-9E8E-BC36-BECE5FFBF76E}"/>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3C26B8C-4773-A4F6-1FC2-5CE64F60592D}"/>
                </a:ext>
              </a:extLst>
            </p:cNvPr>
            <p:cNvCxnSpPr>
              <a:cxnSpLocks/>
            </p:cNvCxnSpPr>
            <p:nvPr/>
          </p:nvCxnSpPr>
          <p:spPr>
            <a:xfrm>
              <a:off x="2399236" y="298544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A22703-E260-2122-22EB-7C0DD9C21E0D}"/>
                </a:ext>
              </a:extLst>
            </p:cNvPr>
            <p:cNvCxnSpPr>
              <a:cxnSpLocks/>
            </p:cNvCxnSpPr>
            <p:nvPr/>
          </p:nvCxnSpPr>
          <p:spPr>
            <a:xfrm>
              <a:off x="3378730" y="1805893"/>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16F11A7-5AE3-FFD5-34EA-D8A01DEE52F6}"/>
                </a:ext>
              </a:extLst>
            </p:cNvPr>
            <p:cNvCxnSpPr>
              <a:cxnSpLocks/>
            </p:cNvCxnSpPr>
            <p:nvPr/>
          </p:nvCxnSpPr>
          <p:spPr>
            <a:xfrm>
              <a:off x="3352474" y="2835889"/>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99724AEA-04D4-D8BC-5370-D6D790699B7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19576" y="1847255"/>
              <a:ext cx="1133475" cy="1133475"/>
            </a:xfrm>
            <a:prstGeom prst="rect">
              <a:avLst/>
            </a:prstGeom>
            <a:scene3d>
              <a:camera prst="isometricOffAxis1Right"/>
              <a:lightRig rig="threePt" dir="t"/>
            </a:scene3d>
          </p:spPr>
        </p:pic>
        <p:pic>
          <p:nvPicPr>
            <p:cNvPr id="15" name="Graphic 14">
              <a:extLst>
                <a:ext uri="{FF2B5EF4-FFF2-40B4-BE49-F238E27FC236}">
                  <a16:creationId xmlns:a16="http://schemas.microsoft.com/office/drawing/2014/main" id="{47DA41E4-FE53-59A8-1DFC-19FA33C6B3A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8367" y="3382554"/>
              <a:ext cx="1133475" cy="1133475"/>
            </a:xfrm>
            <a:prstGeom prst="rect">
              <a:avLst/>
            </a:prstGeom>
            <a:scene3d>
              <a:camera prst="isometricOffAxis1Right"/>
              <a:lightRig rig="threePt" dir="t"/>
            </a:scene3d>
          </p:spPr>
        </p:pic>
      </p:grpSp>
      <p:sp>
        <p:nvSpPr>
          <p:cNvPr id="16" name="Title 15">
            <a:extLst>
              <a:ext uri="{FF2B5EF4-FFF2-40B4-BE49-F238E27FC236}">
                <a16:creationId xmlns:a16="http://schemas.microsoft.com/office/drawing/2014/main" id="{37FF1AA2-9334-9EB4-0685-C34E512AEC54}"/>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62887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9EA9CAE9-8AD9-38D8-F6EF-260A444C9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9485" y="3227781"/>
            <a:ext cx="2880001" cy="2880001"/>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8DEB7232-D2F5-35BE-B4E4-456C92601B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2161" y="3218256"/>
            <a:ext cx="2914650" cy="293370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C5218602-F583-534F-E212-58DBC16751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950A3BFC-B056-7283-0268-6E02FA60F7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35216" y="1685711"/>
            <a:ext cx="2905125" cy="2933700"/>
          </a:xfrm>
          <a:prstGeom prst="rect">
            <a:avLst/>
          </a:prstGeom>
          <a:scene3d>
            <a:camera prst="isometricOffAxis1Right"/>
            <a:lightRig rig="threePt" dir="t"/>
          </a:scene3d>
        </p:spPr>
      </p:pic>
      <p:sp>
        <p:nvSpPr>
          <p:cNvPr id="6" name="TextBox 5">
            <a:extLst>
              <a:ext uri="{FF2B5EF4-FFF2-40B4-BE49-F238E27FC236}">
                <a16:creationId xmlns:a16="http://schemas.microsoft.com/office/drawing/2014/main" id="{E0C81019-8D5C-835E-6C91-6DC3DD8889C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7" name="TextBox 6">
            <a:extLst>
              <a:ext uri="{FF2B5EF4-FFF2-40B4-BE49-F238E27FC236}">
                <a16:creationId xmlns:a16="http://schemas.microsoft.com/office/drawing/2014/main" id="{E54E38BF-58A6-D070-7FB0-9F6A25E75438}"/>
              </a:ext>
            </a:extLst>
          </p:cNvPr>
          <p:cNvSpPr txBox="1"/>
          <p:nvPr/>
        </p:nvSpPr>
        <p:spPr>
          <a:xfrm>
            <a:off x="7815104" y="6295159"/>
            <a:ext cx="1701107" cy="369332"/>
          </a:xfrm>
          <a:prstGeom prst="rect">
            <a:avLst/>
          </a:prstGeom>
          <a:noFill/>
        </p:spPr>
        <p:txBody>
          <a:bodyPr wrap="none" rtlCol="0">
            <a:spAutoFit/>
          </a:bodyPr>
          <a:lstStyle/>
          <a:p>
            <a:r>
              <a:rPr lang="en-US" dirty="0"/>
              <a:t>filtered image</a:t>
            </a:r>
            <a:endParaRPr lang="en-GB" dirty="0"/>
          </a:p>
        </p:txBody>
      </p:sp>
      <p:pic>
        <p:nvPicPr>
          <p:cNvPr id="8" name="Graphic 7">
            <a:extLst>
              <a:ext uri="{FF2B5EF4-FFF2-40B4-BE49-F238E27FC236}">
                <a16:creationId xmlns:a16="http://schemas.microsoft.com/office/drawing/2014/main" id="{19A5672A-713B-60DF-0DD7-2A101F3CD6C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81686" y="3219651"/>
            <a:ext cx="2914650" cy="2933700"/>
          </a:xfrm>
          <a:prstGeom prst="rect">
            <a:avLst/>
          </a:prstGeom>
          <a:scene3d>
            <a:camera prst="isometricOffAxis1Right"/>
            <a:lightRig rig="threePt" dir="t"/>
          </a:scene3d>
        </p:spPr>
      </p:pic>
      <p:sp>
        <p:nvSpPr>
          <p:cNvPr id="9" name="Title 8">
            <a:extLst>
              <a:ext uri="{FF2B5EF4-FFF2-40B4-BE49-F238E27FC236}">
                <a16:creationId xmlns:a16="http://schemas.microsoft.com/office/drawing/2014/main" id="{A6FBF8BA-C061-76BF-6FFB-206B5A499FDE}"/>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393988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AED97B3-21BA-53AB-874E-19AFD862CF1F}"/>
              </a:ext>
            </a:extLst>
          </p:cNvPr>
          <p:cNvGrpSpPr/>
          <p:nvPr/>
        </p:nvGrpSpPr>
        <p:grpSpPr>
          <a:xfrm>
            <a:off x="2976743" y="1820091"/>
            <a:ext cx="6560717" cy="1393371"/>
            <a:chOff x="2976743" y="1820091"/>
            <a:chExt cx="6560717" cy="1393371"/>
          </a:xfrm>
        </p:grpSpPr>
        <p:sp>
          <p:nvSpPr>
            <p:cNvPr id="5" name="Rectangle 4">
              <a:extLst>
                <a:ext uri="{FF2B5EF4-FFF2-40B4-BE49-F238E27FC236}">
                  <a16:creationId xmlns:a16="http://schemas.microsoft.com/office/drawing/2014/main" id="{FAD90EF8-21CC-BF8B-B57C-73ACE8D37313}"/>
                </a:ext>
              </a:extLst>
            </p:cNvPr>
            <p:cNvSpPr/>
            <p:nvPr/>
          </p:nvSpPr>
          <p:spPr>
            <a:xfrm>
              <a:off x="4828902" y="1820091"/>
              <a:ext cx="2534195" cy="13933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dirty="0"/>
                <a:t>Traditional Programming</a:t>
              </a:r>
            </a:p>
          </p:txBody>
        </p:sp>
        <p:cxnSp>
          <p:nvCxnSpPr>
            <p:cNvPr id="7" name="Straight Arrow Connector 6">
              <a:extLst>
                <a:ext uri="{FF2B5EF4-FFF2-40B4-BE49-F238E27FC236}">
                  <a16:creationId xmlns:a16="http://schemas.microsoft.com/office/drawing/2014/main" id="{394B831B-D268-3417-1982-AD4305663803}"/>
                </a:ext>
              </a:extLst>
            </p:cNvPr>
            <p:cNvCxnSpPr>
              <a:cxnSpLocks/>
            </p:cNvCxnSpPr>
            <p:nvPr/>
          </p:nvCxnSpPr>
          <p:spPr>
            <a:xfrm>
              <a:off x="3727269" y="2220684"/>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B0E87EC-8600-24AD-C989-D80F55C14EB7}"/>
                </a:ext>
              </a:extLst>
            </p:cNvPr>
            <p:cNvSpPr txBox="1"/>
            <p:nvPr/>
          </p:nvSpPr>
          <p:spPr>
            <a:xfrm>
              <a:off x="2976743" y="2036018"/>
              <a:ext cx="750526" cy="369332"/>
            </a:xfrm>
            <a:prstGeom prst="rect">
              <a:avLst/>
            </a:prstGeom>
            <a:noFill/>
          </p:spPr>
          <p:txBody>
            <a:bodyPr wrap="none" rtlCol="0">
              <a:spAutoFit/>
            </a:bodyPr>
            <a:lstStyle/>
            <a:p>
              <a:pPr algn="r"/>
              <a:r>
                <a:rPr lang="en-GB" dirty="0"/>
                <a:t>Rules</a:t>
              </a:r>
            </a:p>
          </p:txBody>
        </p:sp>
        <p:cxnSp>
          <p:nvCxnSpPr>
            <p:cNvPr id="12" name="Straight Arrow Connector 11">
              <a:extLst>
                <a:ext uri="{FF2B5EF4-FFF2-40B4-BE49-F238E27FC236}">
                  <a16:creationId xmlns:a16="http://schemas.microsoft.com/office/drawing/2014/main" id="{B24216EC-15C0-745C-670E-2BF6F951E33D}"/>
                </a:ext>
              </a:extLst>
            </p:cNvPr>
            <p:cNvCxnSpPr>
              <a:cxnSpLocks/>
            </p:cNvCxnSpPr>
            <p:nvPr/>
          </p:nvCxnSpPr>
          <p:spPr>
            <a:xfrm>
              <a:off x="3727269" y="2843347"/>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DA12D6F-B31C-7F94-5860-8954BFBA7E4B}"/>
                </a:ext>
              </a:extLst>
            </p:cNvPr>
            <p:cNvSpPr txBox="1"/>
            <p:nvPr/>
          </p:nvSpPr>
          <p:spPr>
            <a:xfrm>
              <a:off x="3066511" y="2658681"/>
              <a:ext cx="660758" cy="369332"/>
            </a:xfrm>
            <a:prstGeom prst="rect">
              <a:avLst/>
            </a:prstGeom>
            <a:noFill/>
          </p:spPr>
          <p:txBody>
            <a:bodyPr wrap="none" rtlCol="0">
              <a:spAutoFit/>
            </a:bodyPr>
            <a:lstStyle/>
            <a:p>
              <a:pPr algn="r"/>
              <a:r>
                <a:rPr lang="en-GB" dirty="0"/>
                <a:t>Data</a:t>
              </a:r>
            </a:p>
          </p:txBody>
        </p:sp>
        <p:sp>
          <p:nvSpPr>
            <p:cNvPr id="14" name="TextBox 13">
              <a:extLst>
                <a:ext uri="{FF2B5EF4-FFF2-40B4-BE49-F238E27FC236}">
                  <a16:creationId xmlns:a16="http://schemas.microsoft.com/office/drawing/2014/main" id="{DC692DED-A611-814D-9C7B-56FEE7A7E3DB}"/>
                </a:ext>
              </a:extLst>
            </p:cNvPr>
            <p:cNvSpPr txBox="1"/>
            <p:nvPr/>
          </p:nvSpPr>
          <p:spPr>
            <a:xfrm>
              <a:off x="8464730" y="2373084"/>
              <a:ext cx="1072730" cy="369332"/>
            </a:xfrm>
            <a:prstGeom prst="rect">
              <a:avLst/>
            </a:prstGeom>
            <a:noFill/>
          </p:spPr>
          <p:txBody>
            <a:bodyPr wrap="none" rtlCol="0">
              <a:spAutoFit/>
            </a:bodyPr>
            <a:lstStyle/>
            <a:p>
              <a:r>
                <a:rPr lang="en-GB" dirty="0"/>
                <a:t>Answers</a:t>
              </a:r>
            </a:p>
          </p:txBody>
        </p:sp>
        <p:cxnSp>
          <p:nvCxnSpPr>
            <p:cNvPr id="15" name="Straight Arrow Connector 14">
              <a:extLst>
                <a:ext uri="{FF2B5EF4-FFF2-40B4-BE49-F238E27FC236}">
                  <a16:creationId xmlns:a16="http://schemas.microsoft.com/office/drawing/2014/main" id="{40C80676-2F72-7636-1788-D7835848A0D7}"/>
                </a:ext>
              </a:extLst>
            </p:cNvPr>
            <p:cNvCxnSpPr>
              <a:cxnSpLocks/>
            </p:cNvCxnSpPr>
            <p:nvPr/>
          </p:nvCxnSpPr>
          <p:spPr>
            <a:xfrm>
              <a:off x="7363097" y="2557750"/>
              <a:ext cx="11016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11175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hape, square&#10;&#10;Description automatically generated with medium confidence">
            <a:extLst>
              <a:ext uri="{FF2B5EF4-FFF2-40B4-BE49-F238E27FC236}">
                <a16:creationId xmlns:a16="http://schemas.microsoft.com/office/drawing/2014/main" id="{A4D9A97E-35EF-D162-3516-1F0320BD3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65" y="1798201"/>
            <a:ext cx="2880001" cy="2880001"/>
          </a:xfrm>
          <a:prstGeom prst="rect">
            <a:avLst/>
          </a:prstGeom>
        </p:spPr>
      </p:pic>
      <p:pic>
        <p:nvPicPr>
          <p:cNvPr id="3" name="Picture 2" descr="Qr code&#10;&#10;Description automatically generated with medium confidence">
            <a:extLst>
              <a:ext uri="{FF2B5EF4-FFF2-40B4-BE49-F238E27FC236}">
                <a16:creationId xmlns:a16="http://schemas.microsoft.com/office/drawing/2014/main" id="{1D4D0E8D-2E62-69AB-9015-E875C6FF4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442" y="1798201"/>
            <a:ext cx="2880000" cy="2880000"/>
          </a:xfrm>
          <a:prstGeom prst="rect">
            <a:avLst/>
          </a:prstGeom>
        </p:spPr>
      </p:pic>
      <p:sp>
        <p:nvSpPr>
          <p:cNvPr id="4" name="TextBox 3">
            <a:extLst>
              <a:ext uri="{FF2B5EF4-FFF2-40B4-BE49-F238E27FC236}">
                <a16:creationId xmlns:a16="http://schemas.microsoft.com/office/drawing/2014/main" id="{09114B5A-4073-1A6D-B244-5F091041FF5A}"/>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5" name="TextBox 4">
            <a:extLst>
              <a:ext uri="{FF2B5EF4-FFF2-40B4-BE49-F238E27FC236}">
                <a16:creationId xmlns:a16="http://schemas.microsoft.com/office/drawing/2014/main" id="{F01A071B-5C81-B8D7-C28D-74F5CB2F2E80}"/>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6" name="TextBox 5">
            <a:extLst>
              <a:ext uri="{FF2B5EF4-FFF2-40B4-BE49-F238E27FC236}">
                <a16:creationId xmlns:a16="http://schemas.microsoft.com/office/drawing/2014/main" id="{93A1FD51-E064-5D84-3FF0-6E2EE102C0F2}"/>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7" name="Arrow: Right 6">
            <a:extLst>
              <a:ext uri="{FF2B5EF4-FFF2-40B4-BE49-F238E27FC236}">
                <a16:creationId xmlns:a16="http://schemas.microsoft.com/office/drawing/2014/main" id="{6FEC7C34-186F-38FC-1F01-6BD6D790DBCE}"/>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13BD96ED-DEAE-0BAE-528A-58B59CB8E5C8}"/>
              </a:ext>
            </a:extLst>
          </p:cNvPr>
          <p:cNvSpPr txBox="1"/>
          <p:nvPr/>
        </p:nvSpPr>
        <p:spPr>
          <a:xfrm>
            <a:off x="4453901" y="5467350"/>
            <a:ext cx="3374642" cy="369332"/>
          </a:xfrm>
          <a:prstGeom prst="rect">
            <a:avLst/>
          </a:prstGeom>
          <a:noFill/>
        </p:spPr>
        <p:txBody>
          <a:bodyPr wrap="none" rtlCol="0">
            <a:spAutoFit/>
          </a:bodyPr>
          <a:lstStyle/>
          <a:p>
            <a:pPr algn="ctr"/>
            <a:r>
              <a:rPr lang="en-US" dirty="0">
                <a:solidFill>
                  <a:schemeClr val="accent1"/>
                </a:solidFill>
              </a:rPr>
              <a:t>This is a vertical edge detector!</a:t>
            </a:r>
          </a:p>
        </p:txBody>
      </p:sp>
      <p:pic>
        <p:nvPicPr>
          <p:cNvPr id="9" name="Graphic 8">
            <a:extLst>
              <a:ext uri="{FF2B5EF4-FFF2-40B4-BE49-F238E27FC236}">
                <a16:creationId xmlns:a16="http://schemas.microsoft.com/office/drawing/2014/main" id="{54AEB069-318B-862A-02B0-4E30CFC192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6917" y="1784164"/>
            <a:ext cx="2905125" cy="2933700"/>
          </a:xfrm>
          <a:prstGeom prst="rect">
            <a:avLst/>
          </a:prstGeom>
        </p:spPr>
      </p:pic>
      <p:pic>
        <p:nvPicPr>
          <p:cNvPr id="10" name="Graphic 9">
            <a:extLst>
              <a:ext uri="{FF2B5EF4-FFF2-40B4-BE49-F238E27FC236}">
                <a16:creationId xmlns:a16="http://schemas.microsoft.com/office/drawing/2014/main" id="{CC4D6417-799F-CACD-D0E3-B9BB57FB27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31840" y="1785806"/>
            <a:ext cx="2914650" cy="2933700"/>
          </a:xfrm>
          <a:prstGeom prst="rect">
            <a:avLst/>
          </a:prstGeom>
        </p:spPr>
      </p:pic>
      <p:graphicFrame>
        <p:nvGraphicFramePr>
          <p:cNvPr id="11" name="Table 5">
            <a:extLst>
              <a:ext uri="{FF2B5EF4-FFF2-40B4-BE49-F238E27FC236}">
                <a16:creationId xmlns:a16="http://schemas.microsoft.com/office/drawing/2014/main" id="{E24628DD-8B04-D1DC-F579-9B51941757A8}"/>
              </a:ext>
            </a:extLst>
          </p:cNvPr>
          <p:cNvGraphicFramePr>
            <a:graphicFrameLocks noGrp="1"/>
          </p:cNvGraphicFramePr>
          <p:nvPr>
            <p:extLst>
              <p:ext uri="{D42A27DB-BD31-4B8C-83A1-F6EECF244321}">
                <p14:modId xmlns:p14="http://schemas.microsoft.com/office/powerpoint/2010/main" val="1080458104"/>
              </p:ext>
            </p:extLst>
          </p:nvPr>
        </p:nvGraphicFramePr>
        <p:xfrm>
          <a:off x="5601222"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2" name="Title 11">
            <a:extLst>
              <a:ext uri="{FF2B5EF4-FFF2-40B4-BE49-F238E27FC236}">
                <a16:creationId xmlns:a16="http://schemas.microsoft.com/office/drawing/2014/main" id="{050770ED-28D8-074C-FEF4-4C9AEABCE972}"/>
              </a:ext>
            </a:extLst>
          </p:cNvPr>
          <p:cNvSpPr>
            <a:spLocks noGrp="1"/>
          </p:cNvSpPr>
          <p:nvPr>
            <p:ph type="title"/>
          </p:nvPr>
        </p:nvSpPr>
        <p:spPr/>
        <p:txBody>
          <a:bodyPr/>
          <a:lstStyle/>
          <a:p>
            <a:r>
              <a:rPr lang="en-GB" dirty="0"/>
              <a:t>The convolution operation</a:t>
            </a:r>
          </a:p>
        </p:txBody>
      </p:sp>
    </p:spTree>
    <p:extLst>
      <p:ext uri="{BB962C8B-B14F-4D97-AF65-F5344CB8AC3E}">
        <p14:creationId xmlns:p14="http://schemas.microsoft.com/office/powerpoint/2010/main" val="278995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6368D3-1991-7AC4-A676-731746069332}"/>
              </a:ext>
            </a:extLst>
          </p:cNvPr>
          <p:cNvSpPr txBox="1"/>
          <p:nvPr/>
        </p:nvSpPr>
        <p:spPr>
          <a:xfrm>
            <a:off x="2675073" y="4785119"/>
            <a:ext cx="862737" cy="369332"/>
          </a:xfrm>
          <a:prstGeom prst="rect">
            <a:avLst/>
          </a:prstGeom>
          <a:noFill/>
        </p:spPr>
        <p:txBody>
          <a:bodyPr wrap="none" rtlCol="0">
            <a:spAutoFit/>
          </a:bodyPr>
          <a:lstStyle/>
          <a:p>
            <a:r>
              <a:rPr lang="en-US" dirty="0"/>
              <a:t>image</a:t>
            </a:r>
            <a:endParaRPr lang="en-GB" dirty="0"/>
          </a:p>
        </p:txBody>
      </p:sp>
      <p:sp>
        <p:nvSpPr>
          <p:cNvPr id="3" name="TextBox 2">
            <a:extLst>
              <a:ext uri="{FF2B5EF4-FFF2-40B4-BE49-F238E27FC236}">
                <a16:creationId xmlns:a16="http://schemas.microsoft.com/office/drawing/2014/main" id="{0BBD882A-0FB2-6114-BBAD-5D5516C393C2}"/>
              </a:ext>
            </a:extLst>
          </p:cNvPr>
          <p:cNvSpPr txBox="1"/>
          <p:nvPr/>
        </p:nvSpPr>
        <p:spPr>
          <a:xfrm>
            <a:off x="8663718" y="4785119"/>
            <a:ext cx="1085554" cy="369332"/>
          </a:xfrm>
          <a:prstGeom prst="rect">
            <a:avLst/>
          </a:prstGeom>
          <a:noFill/>
        </p:spPr>
        <p:txBody>
          <a:bodyPr wrap="none" rtlCol="0">
            <a:spAutoFit/>
          </a:bodyPr>
          <a:lstStyle/>
          <a:p>
            <a:pPr algn="ctr"/>
            <a:r>
              <a:rPr lang="en-US" dirty="0"/>
              <a:t>features</a:t>
            </a:r>
            <a:endParaRPr lang="en-GB" dirty="0"/>
          </a:p>
        </p:txBody>
      </p:sp>
      <p:sp>
        <p:nvSpPr>
          <p:cNvPr id="4" name="TextBox 3">
            <a:extLst>
              <a:ext uri="{FF2B5EF4-FFF2-40B4-BE49-F238E27FC236}">
                <a16:creationId xmlns:a16="http://schemas.microsoft.com/office/drawing/2014/main" id="{AE9C1C38-B722-62B8-50FE-3062A0308003}"/>
              </a:ext>
            </a:extLst>
          </p:cNvPr>
          <p:cNvSpPr txBox="1"/>
          <p:nvPr/>
        </p:nvSpPr>
        <p:spPr>
          <a:xfrm>
            <a:off x="5571194" y="3407371"/>
            <a:ext cx="1140056" cy="369332"/>
          </a:xfrm>
          <a:prstGeom prst="rect">
            <a:avLst/>
          </a:prstGeom>
          <a:noFill/>
        </p:spPr>
        <p:txBody>
          <a:bodyPr wrap="none" rtlCol="0">
            <a:spAutoFit/>
          </a:bodyPr>
          <a:lstStyle/>
          <a:p>
            <a:pPr algn="ctr"/>
            <a:r>
              <a:rPr lang="en-US" dirty="0"/>
              <a:t>convolve</a:t>
            </a:r>
            <a:endParaRPr lang="en-GB" dirty="0"/>
          </a:p>
        </p:txBody>
      </p:sp>
      <p:sp>
        <p:nvSpPr>
          <p:cNvPr id="5" name="Arrow: Right 4">
            <a:extLst>
              <a:ext uri="{FF2B5EF4-FFF2-40B4-BE49-F238E27FC236}">
                <a16:creationId xmlns:a16="http://schemas.microsoft.com/office/drawing/2014/main" id="{72BE1973-EBD0-363C-C318-E849F4A0D7DF}"/>
              </a:ext>
            </a:extLst>
          </p:cNvPr>
          <p:cNvSpPr/>
          <p:nvPr/>
        </p:nvSpPr>
        <p:spPr>
          <a:xfrm>
            <a:off x="4543150" y="3069030"/>
            <a:ext cx="3202723" cy="3383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6" name="Table 5">
            <a:extLst>
              <a:ext uri="{FF2B5EF4-FFF2-40B4-BE49-F238E27FC236}">
                <a16:creationId xmlns:a16="http://schemas.microsoft.com/office/drawing/2014/main" id="{B7A3711A-6549-C3A2-6283-2A29DD28C73F}"/>
              </a:ext>
            </a:extLst>
          </p:cNvPr>
          <p:cNvGraphicFramePr>
            <a:graphicFrameLocks noGrp="1"/>
          </p:cNvGraphicFramePr>
          <p:nvPr>
            <p:extLst>
              <p:ext uri="{D42A27DB-BD31-4B8C-83A1-F6EECF244321}">
                <p14:modId xmlns:p14="http://schemas.microsoft.com/office/powerpoint/2010/main" val="3306807655"/>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pic>
        <p:nvPicPr>
          <p:cNvPr id="7" name="Picture 6" descr="A picture containing crater, close&#10;&#10;Description automatically generated">
            <a:extLst>
              <a:ext uri="{FF2B5EF4-FFF2-40B4-BE49-F238E27FC236}">
                <a16:creationId xmlns:a16="http://schemas.microsoft.com/office/drawing/2014/main" id="{C6AC70B0-2F49-0CE9-8DC1-2562D2DF7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318" y="1798201"/>
            <a:ext cx="2880000" cy="2880000"/>
          </a:xfrm>
          <a:prstGeom prst="rect">
            <a:avLst/>
          </a:prstGeom>
        </p:spPr>
      </p:pic>
      <p:pic>
        <p:nvPicPr>
          <p:cNvPr id="8" name="Picture 7" descr="A picture containing nature, crater&#10;&#10;Description automatically generated">
            <a:extLst>
              <a:ext uri="{FF2B5EF4-FFF2-40B4-BE49-F238E27FC236}">
                <a16:creationId xmlns:a16="http://schemas.microsoft.com/office/drawing/2014/main" id="{CC35212A-DD74-A3E5-3772-253CEF132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166" y="1798199"/>
            <a:ext cx="2880000" cy="2880000"/>
          </a:xfrm>
          <a:prstGeom prst="rect">
            <a:avLst/>
          </a:prstGeom>
        </p:spPr>
      </p:pic>
      <p:pic>
        <p:nvPicPr>
          <p:cNvPr id="9" name="Picture 8" descr="A close up of a person's eye&#10;&#10;Description automatically generated with medium confidence">
            <a:extLst>
              <a:ext uri="{FF2B5EF4-FFF2-40B4-BE49-F238E27FC236}">
                <a16:creationId xmlns:a16="http://schemas.microsoft.com/office/drawing/2014/main" id="{1701EE45-E851-1FCF-6E6A-079E288D8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581" y="1798199"/>
            <a:ext cx="2880000" cy="2880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E2D45571-4C8C-974D-70D6-7DAC63248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9011" y="1798199"/>
            <a:ext cx="2880000" cy="2880000"/>
          </a:xfrm>
          <a:prstGeom prst="rect">
            <a:avLst/>
          </a:prstGeom>
        </p:spPr>
      </p:pic>
      <p:pic>
        <p:nvPicPr>
          <p:cNvPr id="11" name="Picture 10">
            <a:extLst>
              <a:ext uri="{FF2B5EF4-FFF2-40B4-BE49-F238E27FC236}">
                <a16:creationId xmlns:a16="http://schemas.microsoft.com/office/drawing/2014/main" id="{F6AFF47E-A38B-D466-1296-6BD5E0141D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6441" y="1798200"/>
            <a:ext cx="2879999" cy="2879999"/>
          </a:xfrm>
          <a:prstGeom prst="rect">
            <a:avLst/>
          </a:prstGeom>
        </p:spPr>
      </p:pic>
      <p:graphicFrame>
        <p:nvGraphicFramePr>
          <p:cNvPr id="12" name="Table 5">
            <a:extLst>
              <a:ext uri="{FF2B5EF4-FFF2-40B4-BE49-F238E27FC236}">
                <a16:creationId xmlns:a16="http://schemas.microsoft.com/office/drawing/2014/main" id="{6988F775-D719-B47C-5BB7-5ED83A8A7B5E}"/>
              </a:ext>
            </a:extLst>
          </p:cNvPr>
          <p:cNvGraphicFramePr>
            <a:graphicFrameLocks noGrp="1"/>
          </p:cNvGraphicFramePr>
          <p:nvPr>
            <p:extLst>
              <p:ext uri="{D42A27DB-BD31-4B8C-83A1-F6EECF244321}">
                <p14:modId xmlns:p14="http://schemas.microsoft.com/office/powerpoint/2010/main" val="121582587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3" name="Table 5">
            <a:extLst>
              <a:ext uri="{FF2B5EF4-FFF2-40B4-BE49-F238E27FC236}">
                <a16:creationId xmlns:a16="http://schemas.microsoft.com/office/drawing/2014/main" id="{8A2F8A29-5F0B-E0B2-C980-F07402551A93}"/>
              </a:ext>
            </a:extLst>
          </p:cNvPr>
          <p:cNvGraphicFramePr>
            <a:graphicFrameLocks noGrp="1"/>
          </p:cNvGraphicFramePr>
          <p:nvPr>
            <p:extLst>
              <p:ext uri="{D42A27DB-BD31-4B8C-83A1-F6EECF244321}">
                <p14:modId xmlns:p14="http://schemas.microsoft.com/office/powerpoint/2010/main" val="301709191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-3</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-4</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graphicFrame>
        <p:nvGraphicFramePr>
          <p:cNvPr id="14" name="Table 5">
            <a:extLst>
              <a:ext uri="{FF2B5EF4-FFF2-40B4-BE49-F238E27FC236}">
                <a16:creationId xmlns:a16="http://schemas.microsoft.com/office/drawing/2014/main" id="{30418B87-A394-B503-F484-C76052F10844}"/>
              </a:ext>
            </a:extLst>
          </p:cNvPr>
          <p:cNvGraphicFramePr>
            <a:graphicFrameLocks noGrp="1"/>
          </p:cNvGraphicFramePr>
          <p:nvPr>
            <p:extLst>
              <p:ext uri="{D42A27DB-BD31-4B8C-83A1-F6EECF244321}">
                <p14:modId xmlns:p14="http://schemas.microsoft.com/office/powerpoint/2010/main" val="3311449600"/>
              </p:ext>
            </p:extLst>
          </p:nvPr>
        </p:nvGraphicFramePr>
        <p:xfrm>
          <a:off x="5604188" y="1880913"/>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0</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-5</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2</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1</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5" name="Rectangle 14">
            <a:extLst>
              <a:ext uri="{FF2B5EF4-FFF2-40B4-BE49-F238E27FC236}">
                <a16:creationId xmlns:a16="http://schemas.microsoft.com/office/drawing/2014/main" id="{3E592B35-A968-1C35-F721-F05690802F67}"/>
              </a:ext>
            </a:extLst>
          </p:cNvPr>
          <p:cNvSpPr/>
          <p:nvPr/>
        </p:nvSpPr>
        <p:spPr>
          <a:xfrm>
            <a:off x="7736004" y="1798198"/>
            <a:ext cx="2886578" cy="288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a:t>
            </a:r>
            <a:endParaRPr lang="en-GB" sz="6000" dirty="0"/>
          </a:p>
        </p:txBody>
      </p:sp>
      <p:graphicFrame>
        <p:nvGraphicFramePr>
          <p:cNvPr id="16" name="Table 5">
            <a:extLst>
              <a:ext uri="{FF2B5EF4-FFF2-40B4-BE49-F238E27FC236}">
                <a16:creationId xmlns:a16="http://schemas.microsoft.com/office/drawing/2014/main" id="{8F287DFB-9C5F-9159-C5AD-17B2970D2FC8}"/>
              </a:ext>
            </a:extLst>
          </p:cNvPr>
          <p:cNvGraphicFramePr>
            <a:graphicFrameLocks noGrp="1"/>
          </p:cNvGraphicFramePr>
          <p:nvPr>
            <p:extLst>
              <p:ext uri="{D42A27DB-BD31-4B8C-83A1-F6EECF244321}">
                <p14:modId xmlns:p14="http://schemas.microsoft.com/office/powerpoint/2010/main" val="1976306777"/>
              </p:ext>
            </p:extLst>
          </p:nvPr>
        </p:nvGraphicFramePr>
        <p:xfrm>
          <a:off x="5599173" y="1874838"/>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1965531620"/>
                    </a:ext>
                  </a:extLst>
                </a:gridCol>
                <a:gridCol w="360000">
                  <a:extLst>
                    <a:ext uri="{9D8B030D-6E8A-4147-A177-3AD203B41FA5}">
                      <a16:colId xmlns:a16="http://schemas.microsoft.com/office/drawing/2014/main" val="3759368892"/>
                    </a:ext>
                  </a:extLst>
                </a:gridCol>
                <a:gridCol w="360000">
                  <a:extLst>
                    <a:ext uri="{9D8B030D-6E8A-4147-A177-3AD203B41FA5}">
                      <a16:colId xmlns:a16="http://schemas.microsoft.com/office/drawing/2014/main" val="962837106"/>
                    </a:ext>
                  </a:extLst>
                </a:gridCol>
              </a:tblGrid>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6503538"/>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rgbClr val="C00000"/>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93434084"/>
                  </a:ext>
                </a:extLst>
              </a:tr>
              <a:tr h="360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rgbClr val="C00000"/>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305843"/>
                  </a:ext>
                </a:extLst>
              </a:tr>
            </a:tbl>
          </a:graphicData>
        </a:graphic>
      </p:graphicFrame>
      <p:sp>
        <p:nvSpPr>
          <p:cNvPr id="18" name="Title 17">
            <a:extLst>
              <a:ext uri="{FF2B5EF4-FFF2-40B4-BE49-F238E27FC236}">
                <a16:creationId xmlns:a16="http://schemas.microsoft.com/office/drawing/2014/main" id="{172BCF33-156F-7816-2B13-A4ECA726F25A}"/>
              </a:ext>
            </a:extLst>
          </p:cNvPr>
          <p:cNvSpPr>
            <a:spLocks noGrp="1"/>
          </p:cNvSpPr>
          <p:nvPr>
            <p:ph type="title"/>
          </p:nvPr>
        </p:nvSpPr>
        <p:spPr/>
        <p:txBody>
          <a:bodyPr/>
          <a:lstStyle/>
          <a:p>
            <a:r>
              <a:rPr lang="en-GB" dirty="0"/>
              <a:t>Feature extraction</a:t>
            </a:r>
          </a:p>
        </p:txBody>
      </p:sp>
    </p:spTree>
    <p:extLst>
      <p:ext uri="{BB962C8B-B14F-4D97-AF65-F5344CB8AC3E}">
        <p14:creationId xmlns:p14="http://schemas.microsoft.com/office/powerpoint/2010/main" val="37274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13"/>
                                        </p:tgtEl>
                                      </p:cBhvr>
                                    </p:animEffect>
                                    <p:set>
                                      <p:cBhvr>
                                        <p:cTn id="29" dur="1" fill="hold">
                                          <p:stCondLst>
                                            <p:cond delay="499"/>
                                          </p:stCondLst>
                                        </p:cTn>
                                        <p:tgtEl>
                                          <p:spTgt spid="13"/>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AA59107F-5095-3889-85B1-CE904FD6BB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5F22F181-04B1-15EB-AD07-16C6E77D0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63231" y="3249462"/>
            <a:ext cx="2914650" cy="2914650"/>
          </a:xfrm>
          <a:prstGeom prst="rect">
            <a:avLst/>
          </a:prstGeom>
          <a:scene3d>
            <a:camera prst="isometricOffAxis1Right"/>
            <a:lightRig rig="threePt" dir="t"/>
          </a:scene3d>
        </p:spPr>
      </p:pic>
      <p:pic>
        <p:nvPicPr>
          <p:cNvPr id="4" name="Picture 3" descr="Qr code&#10;&#10;Description automatically generated with medium confidence">
            <a:extLst>
              <a:ext uri="{FF2B5EF4-FFF2-40B4-BE49-F238E27FC236}">
                <a16:creationId xmlns:a16="http://schemas.microsoft.com/office/drawing/2014/main" id="{87A73CC8-8AF3-6D10-9816-737C695BA8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5" name="Graphic 4">
            <a:extLst>
              <a:ext uri="{FF2B5EF4-FFF2-40B4-BE49-F238E27FC236}">
                <a16:creationId xmlns:a16="http://schemas.microsoft.com/office/drawing/2014/main" id="{3EC4AC49-02FB-D27C-F063-E58AB2387E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35216" y="1685711"/>
            <a:ext cx="2905125" cy="2933700"/>
          </a:xfrm>
          <a:prstGeom prst="rect">
            <a:avLst/>
          </a:prstGeom>
          <a:scene3d>
            <a:camera prst="isometricOffAxis1Right"/>
            <a:lightRig rig="threePt" dir="t"/>
          </a:scene3d>
        </p:spPr>
      </p:pic>
      <p:cxnSp>
        <p:nvCxnSpPr>
          <p:cNvPr id="6" name="Straight Connector 5">
            <a:extLst>
              <a:ext uri="{FF2B5EF4-FFF2-40B4-BE49-F238E27FC236}">
                <a16:creationId xmlns:a16="http://schemas.microsoft.com/office/drawing/2014/main" id="{4D8050B7-13A8-D683-ADEB-BDA0E7659AE3}"/>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CA41631-FCEA-FA43-2199-5451CA0E2A5C}"/>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AC8CF5A-5A59-B65F-39F3-D2E7E64447E7}"/>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BED2027-E1D4-18FF-1AFA-8C297866A99A}"/>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7A1AA4-877D-C713-C8C7-CABEA8E71A62}"/>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11" name="TextBox 10">
            <a:extLst>
              <a:ext uri="{FF2B5EF4-FFF2-40B4-BE49-F238E27FC236}">
                <a16:creationId xmlns:a16="http://schemas.microsoft.com/office/drawing/2014/main" id="{74DF8D5A-62F1-D484-11D1-A0E39B6EF2BC}"/>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pic>
        <p:nvPicPr>
          <p:cNvPr id="12" name="Graphic 11">
            <a:extLst>
              <a:ext uri="{FF2B5EF4-FFF2-40B4-BE49-F238E27FC236}">
                <a16:creationId xmlns:a16="http://schemas.microsoft.com/office/drawing/2014/main" id="{F61F1656-9ED4-9223-D079-5A4FA7254C6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C619A60D-B075-F199-EC5E-56A5DDEAC89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70250" y="3431357"/>
            <a:ext cx="781050" cy="771525"/>
          </a:xfrm>
          <a:prstGeom prst="rect">
            <a:avLst/>
          </a:prstGeom>
          <a:scene3d>
            <a:camera prst="isometricOffAxis1Right"/>
            <a:lightRig rig="threePt" dir="t"/>
          </a:scene3d>
        </p:spPr>
      </p:pic>
      <p:sp>
        <p:nvSpPr>
          <p:cNvPr id="14" name="Title 13">
            <a:extLst>
              <a:ext uri="{FF2B5EF4-FFF2-40B4-BE49-F238E27FC236}">
                <a16:creationId xmlns:a16="http://schemas.microsoft.com/office/drawing/2014/main" id="{EDB3F411-5977-5ED1-669A-6506614F4BA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3192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7114439-BEE1-26C1-E2AA-527807AF3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42574"/>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9CFBB905-D453-7C8A-8AF1-781CF104AD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1D4DC992-86DC-F274-483F-71C8001154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11FA2341-92C6-F978-5091-CF551EC39F05}"/>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50689F12-DA33-6705-1E98-334997401ED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E35A52C7-9938-E430-4684-993659D6E5A3}"/>
              </a:ext>
            </a:extLst>
          </p:cNvPr>
          <p:cNvGrpSpPr/>
          <p:nvPr/>
        </p:nvGrpSpPr>
        <p:grpSpPr>
          <a:xfrm>
            <a:off x="2976937" y="1764419"/>
            <a:ext cx="5712115" cy="2354856"/>
            <a:chOff x="2339185" y="1864421"/>
            <a:chExt cx="5712115" cy="2354856"/>
          </a:xfrm>
        </p:grpSpPr>
        <p:cxnSp>
          <p:nvCxnSpPr>
            <p:cNvPr id="8" name="Straight Connector 7">
              <a:extLst>
                <a:ext uri="{FF2B5EF4-FFF2-40B4-BE49-F238E27FC236}">
                  <a16:creationId xmlns:a16="http://schemas.microsoft.com/office/drawing/2014/main" id="{5BE11BAF-A278-9336-3E9F-351E9F621587}"/>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E3F5FDF-4E18-05F4-65E3-D7862DD3B419}"/>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8AEF4D1-A3D3-CF28-216D-86BA1036A088}"/>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B004C6-F92A-4779-F529-213057B1C94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EEA8A55-9C99-9447-0024-D9A847E419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4674AB29-9E89-67CB-02E1-CE6E618996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FE0F83B1-A3F0-8AD6-155C-3C1DAE54BD52}"/>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80522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33B8B5D-3E77-DFE7-04A5-F364B43272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63231" y="3239937"/>
            <a:ext cx="2914650" cy="2914650"/>
          </a:xfrm>
          <a:prstGeom prst="rect">
            <a:avLst/>
          </a:prstGeom>
          <a:scene3d>
            <a:camera prst="isometricOffAxis1Right"/>
            <a:lightRig rig="threePt" dir="t"/>
          </a:scene3d>
        </p:spPr>
      </p:pic>
      <p:pic>
        <p:nvPicPr>
          <p:cNvPr id="3" name="Picture 2" descr="Qr code&#10;&#10;Description automatically generated with medium confidence">
            <a:extLst>
              <a:ext uri="{FF2B5EF4-FFF2-40B4-BE49-F238E27FC236}">
                <a16:creationId xmlns:a16="http://schemas.microsoft.com/office/drawing/2014/main" id="{0CEED59F-670C-C040-0688-B16C066244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25DC9208-8D7C-62C3-AAC1-BCBC928CE5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35216" y="1685711"/>
            <a:ext cx="2905125" cy="2933700"/>
          </a:xfrm>
          <a:prstGeom prst="rect">
            <a:avLst/>
          </a:prstGeom>
          <a:scene3d>
            <a:camera prst="isometricOffAxis1Right"/>
            <a:lightRig rig="threePt" dir="t"/>
          </a:scene3d>
        </p:spPr>
      </p:pic>
      <p:sp>
        <p:nvSpPr>
          <p:cNvPr id="5" name="TextBox 4">
            <a:extLst>
              <a:ext uri="{FF2B5EF4-FFF2-40B4-BE49-F238E27FC236}">
                <a16:creationId xmlns:a16="http://schemas.microsoft.com/office/drawing/2014/main" id="{61AAC157-2A46-C2E9-AB9B-72E4D33F0E6A}"/>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6" name="TextBox 5">
            <a:extLst>
              <a:ext uri="{FF2B5EF4-FFF2-40B4-BE49-F238E27FC236}">
                <a16:creationId xmlns:a16="http://schemas.microsoft.com/office/drawing/2014/main" id="{F8F7B8B5-C3BF-2D5B-C0F2-5DA18489F0C0}"/>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grpSp>
        <p:nvGrpSpPr>
          <p:cNvPr id="7" name="Group 6">
            <a:extLst>
              <a:ext uri="{FF2B5EF4-FFF2-40B4-BE49-F238E27FC236}">
                <a16:creationId xmlns:a16="http://schemas.microsoft.com/office/drawing/2014/main" id="{0AB79CE4-98F6-EDA1-65FC-D83DD1644C93}"/>
              </a:ext>
            </a:extLst>
          </p:cNvPr>
          <p:cNvGrpSpPr/>
          <p:nvPr/>
        </p:nvGrpSpPr>
        <p:grpSpPr>
          <a:xfrm>
            <a:off x="3631206" y="1663303"/>
            <a:ext cx="5712115" cy="2354856"/>
            <a:chOff x="2339185" y="1864421"/>
            <a:chExt cx="5712115" cy="2354856"/>
          </a:xfrm>
        </p:grpSpPr>
        <p:cxnSp>
          <p:nvCxnSpPr>
            <p:cNvPr id="8" name="Straight Connector 7">
              <a:extLst>
                <a:ext uri="{FF2B5EF4-FFF2-40B4-BE49-F238E27FC236}">
                  <a16:creationId xmlns:a16="http://schemas.microsoft.com/office/drawing/2014/main" id="{DA8FB8AA-2896-42E7-0169-67AB3CF39DE6}"/>
                </a:ext>
              </a:extLst>
            </p:cNvPr>
            <p:cNvCxnSpPr>
              <a:cxnSpLocks/>
            </p:cNvCxnSpPr>
            <p:nvPr/>
          </p:nvCxnSpPr>
          <p:spPr>
            <a:xfrm>
              <a:off x="2385680" y="1956402"/>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B0AE657-2FEE-1F6B-6B2C-E966CCA649DF}"/>
                </a:ext>
              </a:extLst>
            </p:cNvPr>
            <p:cNvCxnSpPr>
              <a:cxnSpLocks/>
            </p:cNvCxnSpPr>
            <p:nvPr/>
          </p:nvCxnSpPr>
          <p:spPr>
            <a:xfrm>
              <a:off x="2383928" y="2671277"/>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CDBFF34-BECB-1B82-EB10-7DF0215F9366}"/>
                </a:ext>
              </a:extLst>
            </p:cNvPr>
            <p:cNvCxnSpPr>
              <a:cxnSpLocks/>
            </p:cNvCxnSpPr>
            <p:nvPr/>
          </p:nvCxnSpPr>
          <p:spPr>
            <a:xfrm>
              <a:off x="3025551" y="1864421"/>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B1108E-6830-80E0-383F-5135A158E9FB}"/>
                </a:ext>
              </a:extLst>
            </p:cNvPr>
            <p:cNvCxnSpPr>
              <a:cxnSpLocks/>
            </p:cNvCxnSpPr>
            <p:nvPr/>
          </p:nvCxnSpPr>
          <p:spPr>
            <a:xfrm>
              <a:off x="3025551" y="2547934"/>
              <a:ext cx="4932000" cy="15480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B74103F-442A-BB51-2DD1-B49FDB6A91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39185" y="1881749"/>
              <a:ext cx="771525" cy="781050"/>
            </a:xfrm>
            <a:prstGeom prst="rect">
              <a:avLst/>
            </a:prstGeom>
            <a:scene3d>
              <a:camera prst="isometricOffAxis1Right"/>
              <a:lightRig rig="threePt" dir="t"/>
            </a:scene3d>
          </p:spPr>
        </p:pic>
        <p:pic>
          <p:nvPicPr>
            <p:cNvPr id="13" name="Graphic 12">
              <a:extLst>
                <a:ext uri="{FF2B5EF4-FFF2-40B4-BE49-F238E27FC236}">
                  <a16:creationId xmlns:a16="http://schemas.microsoft.com/office/drawing/2014/main" id="{B9C8FE72-0CDB-0864-215A-46A11EE6BB6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0250" y="3431357"/>
              <a:ext cx="781050" cy="771525"/>
            </a:xfrm>
            <a:prstGeom prst="rect">
              <a:avLst/>
            </a:prstGeom>
            <a:scene3d>
              <a:camera prst="isometricOffAxis1Right"/>
              <a:lightRig rig="threePt" dir="t"/>
            </a:scene3d>
          </p:spPr>
        </p:pic>
      </p:grpSp>
      <p:sp>
        <p:nvSpPr>
          <p:cNvPr id="14" name="Title 13">
            <a:extLst>
              <a:ext uri="{FF2B5EF4-FFF2-40B4-BE49-F238E27FC236}">
                <a16:creationId xmlns:a16="http://schemas.microsoft.com/office/drawing/2014/main" id="{4E07E3BA-6AAC-A360-8D0C-B86528D0C9D5}"/>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87600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logo&#10;&#10;Description automatically generated">
            <a:extLst>
              <a:ext uri="{FF2B5EF4-FFF2-40B4-BE49-F238E27FC236}">
                <a16:creationId xmlns:a16="http://schemas.microsoft.com/office/drawing/2014/main" id="{22837444-BEE8-D700-8B6F-B932380BBC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0556" y="3257518"/>
            <a:ext cx="2880000" cy="2880000"/>
          </a:xfrm>
          <a:prstGeom prst="rect">
            <a:avLst/>
          </a:prstGeom>
          <a:scene3d>
            <a:camera prst="isometricOffAxis1Right"/>
            <a:lightRig rig="threePt" dir="t"/>
          </a:scene3d>
        </p:spPr>
      </p:pic>
      <p:pic>
        <p:nvPicPr>
          <p:cNvPr id="3" name="Graphic 2">
            <a:extLst>
              <a:ext uri="{FF2B5EF4-FFF2-40B4-BE49-F238E27FC236}">
                <a16:creationId xmlns:a16="http://schemas.microsoft.com/office/drawing/2014/main" id="{A71B98BE-5372-2052-E67B-440D5136D2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3231" y="3249635"/>
            <a:ext cx="2914650" cy="2914650"/>
          </a:xfrm>
          <a:prstGeom prst="rect">
            <a:avLst/>
          </a:prstGeom>
          <a:scene3d>
            <a:camera prst="isometricOffAxis1Right"/>
            <a:lightRig rig="threePt" dir="t"/>
          </a:scene3d>
        </p:spPr>
      </p:pic>
      <p:pic>
        <p:nvPicPr>
          <p:cNvPr id="4" name="Graphic 3">
            <a:extLst>
              <a:ext uri="{FF2B5EF4-FFF2-40B4-BE49-F238E27FC236}">
                <a16:creationId xmlns:a16="http://schemas.microsoft.com/office/drawing/2014/main" id="{6303D03D-1EDF-A49D-B038-CA96F6396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4359" y="3249635"/>
            <a:ext cx="2914650" cy="2914650"/>
          </a:xfrm>
          <a:prstGeom prst="rect">
            <a:avLst/>
          </a:prstGeom>
          <a:scene3d>
            <a:camera prst="isometricOffAxis1Right"/>
            <a:lightRig rig="threePt" dir="t"/>
          </a:scene3d>
        </p:spPr>
      </p:pic>
      <p:pic>
        <p:nvPicPr>
          <p:cNvPr id="5" name="Picture 4" descr="Qr code&#10;&#10;Description automatically generated with medium confidence">
            <a:extLst>
              <a:ext uri="{FF2B5EF4-FFF2-40B4-BE49-F238E27FC236}">
                <a16:creationId xmlns:a16="http://schemas.microsoft.com/office/drawing/2014/main" id="{750DE75F-174F-0F8D-254B-43D9E442C6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44741" y="1701357"/>
            <a:ext cx="2880000" cy="2880000"/>
          </a:xfrm>
          <a:prstGeom prst="rect">
            <a:avLst/>
          </a:prstGeom>
          <a:scene3d>
            <a:camera prst="isometricOffAxis1Right"/>
            <a:lightRig rig="threePt" dir="t"/>
          </a:scene3d>
        </p:spPr>
      </p:pic>
      <p:pic>
        <p:nvPicPr>
          <p:cNvPr id="6" name="Graphic 5">
            <a:extLst>
              <a:ext uri="{FF2B5EF4-FFF2-40B4-BE49-F238E27FC236}">
                <a16:creationId xmlns:a16="http://schemas.microsoft.com/office/drawing/2014/main" id="{BD66B6A9-BAC3-34E2-50B9-547B978FD3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35216" y="1685711"/>
            <a:ext cx="2905125" cy="2933700"/>
          </a:xfrm>
          <a:prstGeom prst="rect">
            <a:avLst/>
          </a:prstGeom>
          <a:scene3d>
            <a:camera prst="isometricOffAxis1Right"/>
            <a:lightRig rig="threePt" dir="t"/>
          </a:scene3d>
        </p:spPr>
      </p:pic>
      <p:sp>
        <p:nvSpPr>
          <p:cNvPr id="7" name="TextBox 6">
            <a:extLst>
              <a:ext uri="{FF2B5EF4-FFF2-40B4-BE49-F238E27FC236}">
                <a16:creationId xmlns:a16="http://schemas.microsoft.com/office/drawing/2014/main" id="{CD7AF855-7ACC-2A3E-018E-648C9072CB38}"/>
              </a:ext>
            </a:extLst>
          </p:cNvPr>
          <p:cNvSpPr txBox="1"/>
          <p:nvPr/>
        </p:nvSpPr>
        <p:spPr>
          <a:xfrm>
            <a:off x="3343952" y="4680344"/>
            <a:ext cx="862737" cy="369332"/>
          </a:xfrm>
          <a:prstGeom prst="rect">
            <a:avLst/>
          </a:prstGeom>
          <a:noFill/>
        </p:spPr>
        <p:txBody>
          <a:bodyPr wrap="none" rtlCol="0">
            <a:spAutoFit/>
          </a:bodyPr>
          <a:lstStyle/>
          <a:p>
            <a:r>
              <a:rPr lang="en-US" dirty="0"/>
              <a:t>image</a:t>
            </a:r>
            <a:endParaRPr lang="en-GB" dirty="0"/>
          </a:p>
        </p:txBody>
      </p:sp>
      <p:sp>
        <p:nvSpPr>
          <p:cNvPr id="8" name="TextBox 7">
            <a:extLst>
              <a:ext uri="{FF2B5EF4-FFF2-40B4-BE49-F238E27FC236}">
                <a16:creationId xmlns:a16="http://schemas.microsoft.com/office/drawing/2014/main" id="{58BC2FCE-EE9E-40E4-F637-B910A9E05089}"/>
              </a:ext>
            </a:extLst>
          </p:cNvPr>
          <p:cNvSpPr txBox="1"/>
          <p:nvPr/>
        </p:nvSpPr>
        <p:spPr>
          <a:xfrm>
            <a:off x="7390892" y="6336482"/>
            <a:ext cx="2459328" cy="369332"/>
          </a:xfrm>
          <a:prstGeom prst="rect">
            <a:avLst/>
          </a:prstGeom>
          <a:noFill/>
        </p:spPr>
        <p:txBody>
          <a:bodyPr wrap="none" rtlCol="0">
            <a:spAutoFit/>
          </a:bodyPr>
          <a:lstStyle/>
          <a:p>
            <a:pPr algn="ctr"/>
            <a:r>
              <a:rPr lang="en-US" dirty="0" err="1"/>
              <a:t>downsampled</a:t>
            </a:r>
            <a:r>
              <a:rPr lang="en-US" dirty="0"/>
              <a:t> image</a:t>
            </a:r>
            <a:endParaRPr lang="en-GB" dirty="0"/>
          </a:p>
        </p:txBody>
      </p:sp>
      <p:sp>
        <p:nvSpPr>
          <p:cNvPr id="9" name="Title 8">
            <a:extLst>
              <a:ext uri="{FF2B5EF4-FFF2-40B4-BE49-F238E27FC236}">
                <a16:creationId xmlns:a16="http://schemas.microsoft.com/office/drawing/2014/main" id="{10480E0C-757A-9402-BC0A-0A5A21B0CD14}"/>
              </a:ext>
            </a:extLst>
          </p:cNvPr>
          <p:cNvSpPr>
            <a:spLocks noGrp="1"/>
          </p:cNvSpPr>
          <p:nvPr>
            <p:ph type="title"/>
          </p:nvPr>
        </p:nvSpPr>
        <p:spPr/>
        <p:txBody>
          <a:bodyPr/>
          <a:lstStyle/>
          <a:p>
            <a:r>
              <a:rPr lang="en-GB" dirty="0"/>
              <a:t>The pooling operation</a:t>
            </a:r>
          </a:p>
        </p:txBody>
      </p:sp>
    </p:spTree>
    <p:extLst>
      <p:ext uri="{BB962C8B-B14F-4D97-AF65-F5344CB8AC3E}">
        <p14:creationId xmlns:p14="http://schemas.microsoft.com/office/powerpoint/2010/main" val="346214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FDB59BA-F17A-A7CC-78ED-2D1B39635B82}"/>
              </a:ext>
            </a:extLst>
          </p:cNvPr>
          <p:cNvGrpSpPr/>
          <p:nvPr/>
        </p:nvGrpSpPr>
        <p:grpSpPr>
          <a:xfrm>
            <a:off x="2619786" y="2693018"/>
            <a:ext cx="1423988" cy="1426913"/>
            <a:chOff x="2700337" y="2908968"/>
            <a:chExt cx="1423988" cy="1426913"/>
          </a:xfrm>
        </p:grpSpPr>
        <p:sp>
          <p:nvSpPr>
            <p:cNvPr id="3" name="Rectangle 2">
              <a:extLst>
                <a:ext uri="{FF2B5EF4-FFF2-40B4-BE49-F238E27FC236}">
                  <a16:creationId xmlns:a16="http://schemas.microsoft.com/office/drawing/2014/main" id="{CB4FD5B7-D18B-640C-0324-70FC73C17F27}"/>
                </a:ext>
              </a:extLst>
            </p:cNvPr>
            <p:cNvSpPr/>
            <p:nvPr/>
          </p:nvSpPr>
          <p:spPr>
            <a:xfrm>
              <a:off x="2700337" y="29089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3A7FE7A-B84D-18C1-DDFA-27F71B0E5B91}"/>
                </a:ext>
              </a:extLst>
            </p:cNvPr>
            <p:cNvSpPr/>
            <p:nvPr/>
          </p:nvSpPr>
          <p:spPr>
            <a:xfrm>
              <a:off x="2852737" y="30613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12333FA-840A-2BDA-12DA-C2E75BD12BD0}"/>
                </a:ext>
              </a:extLst>
            </p:cNvPr>
            <p:cNvSpPr/>
            <p:nvPr/>
          </p:nvSpPr>
          <p:spPr>
            <a:xfrm>
              <a:off x="3005137" y="32137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7D88346-FBCB-077A-648C-C73110A81D99}"/>
                </a:ext>
              </a:extLst>
            </p:cNvPr>
            <p:cNvSpPr/>
            <p:nvPr/>
          </p:nvSpPr>
          <p:spPr>
            <a:xfrm>
              <a:off x="3157537" y="3366168"/>
              <a:ext cx="966788" cy="969713"/>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pic>
        <p:nvPicPr>
          <p:cNvPr id="7" name="Picture 6" descr="A close up of a car&#10;&#10;Description automatically generated">
            <a:extLst>
              <a:ext uri="{FF2B5EF4-FFF2-40B4-BE49-F238E27FC236}">
                <a16:creationId xmlns:a16="http://schemas.microsoft.com/office/drawing/2014/main" id="{3660AE33-868B-755E-2370-B2BFABEA41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8" y="2907875"/>
            <a:ext cx="968400" cy="968400"/>
          </a:xfrm>
          <a:prstGeom prst="rect">
            <a:avLst/>
          </a:prstGeom>
        </p:spPr>
      </p:pic>
      <p:sp>
        <p:nvSpPr>
          <p:cNvPr id="8" name="Arrow: Right 7">
            <a:extLst>
              <a:ext uri="{FF2B5EF4-FFF2-40B4-BE49-F238E27FC236}">
                <a16:creationId xmlns:a16="http://schemas.microsoft.com/office/drawing/2014/main" id="{A62F3830-7D6F-EB74-9982-4BFEFFA43CDD}"/>
              </a:ext>
            </a:extLst>
          </p:cNvPr>
          <p:cNvSpPr/>
          <p:nvPr/>
        </p:nvSpPr>
        <p:spPr>
          <a:xfrm>
            <a:off x="1868118" y="32535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5FFC15D-3DFA-38FD-C6A5-97D691B585EF}"/>
              </a:ext>
            </a:extLst>
          </p:cNvPr>
          <p:cNvSpPr txBox="1"/>
          <p:nvPr/>
        </p:nvSpPr>
        <p:spPr>
          <a:xfrm>
            <a:off x="1672968" y="3635074"/>
            <a:ext cx="907779" cy="369332"/>
          </a:xfrm>
          <a:prstGeom prst="rect">
            <a:avLst/>
          </a:prstGeom>
          <a:noFill/>
        </p:spPr>
        <p:txBody>
          <a:bodyPr wrap="square" rtlCol="0">
            <a:spAutoFit/>
          </a:bodyPr>
          <a:lstStyle/>
          <a:p>
            <a:pPr algn="ctr"/>
            <a:r>
              <a:rPr lang="en-US" dirty="0"/>
              <a:t>conv</a:t>
            </a:r>
          </a:p>
        </p:txBody>
      </p:sp>
      <p:grpSp>
        <p:nvGrpSpPr>
          <p:cNvPr id="10" name="Group 9">
            <a:extLst>
              <a:ext uri="{FF2B5EF4-FFF2-40B4-BE49-F238E27FC236}">
                <a16:creationId xmlns:a16="http://schemas.microsoft.com/office/drawing/2014/main" id="{FA69C68A-6B7D-7F5A-D1A0-8F57963C62DF}"/>
              </a:ext>
            </a:extLst>
          </p:cNvPr>
          <p:cNvGrpSpPr/>
          <p:nvPr/>
        </p:nvGrpSpPr>
        <p:grpSpPr>
          <a:xfrm>
            <a:off x="5309277" y="2907875"/>
            <a:ext cx="943200" cy="943200"/>
            <a:chOff x="5413754" y="2805111"/>
            <a:chExt cx="943200" cy="943200"/>
          </a:xfrm>
        </p:grpSpPr>
        <p:sp>
          <p:nvSpPr>
            <p:cNvPr id="11" name="Rectangle 10">
              <a:extLst>
                <a:ext uri="{FF2B5EF4-FFF2-40B4-BE49-F238E27FC236}">
                  <a16:creationId xmlns:a16="http://schemas.microsoft.com/office/drawing/2014/main" id="{798D0EC0-A65A-CDA5-54F4-D2143D92E869}"/>
                </a:ext>
              </a:extLst>
            </p:cNvPr>
            <p:cNvSpPr/>
            <p:nvPr/>
          </p:nvSpPr>
          <p:spPr>
            <a:xfrm>
              <a:off x="5413754" y="28051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D201897-47D1-7D7A-FBC3-9C071B148630}"/>
                </a:ext>
              </a:extLst>
            </p:cNvPr>
            <p:cNvSpPr/>
            <p:nvPr/>
          </p:nvSpPr>
          <p:spPr>
            <a:xfrm>
              <a:off x="5566154" y="29575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B7D461E-8E3C-AC6B-E7FB-C962B9A429DB}"/>
                </a:ext>
              </a:extLst>
            </p:cNvPr>
            <p:cNvSpPr/>
            <p:nvPr/>
          </p:nvSpPr>
          <p:spPr>
            <a:xfrm>
              <a:off x="5718554" y="31099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0E41ED-A748-3FCF-33D7-C81B142580FA}"/>
                </a:ext>
              </a:extLst>
            </p:cNvPr>
            <p:cNvSpPr/>
            <p:nvPr/>
          </p:nvSpPr>
          <p:spPr>
            <a:xfrm>
              <a:off x="5870954" y="3262311"/>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15" name="Arrow: Right 14">
            <a:extLst>
              <a:ext uri="{FF2B5EF4-FFF2-40B4-BE49-F238E27FC236}">
                <a16:creationId xmlns:a16="http://schemas.microsoft.com/office/drawing/2014/main" id="{E3562CD7-F0EB-E6BC-7D7E-7F7E1539C247}"/>
              </a:ext>
            </a:extLst>
          </p:cNvPr>
          <p:cNvSpPr/>
          <p:nvPr/>
        </p:nvSpPr>
        <p:spPr>
          <a:xfrm>
            <a:off x="4368999"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FC34524-DEF6-CF70-0B69-10FEAA9CABDB}"/>
              </a:ext>
            </a:extLst>
          </p:cNvPr>
          <p:cNvSpPr txBox="1"/>
          <p:nvPr/>
        </p:nvSpPr>
        <p:spPr>
          <a:xfrm>
            <a:off x="3996019" y="3635074"/>
            <a:ext cx="1285599" cy="369332"/>
          </a:xfrm>
          <a:prstGeom prst="rect">
            <a:avLst/>
          </a:prstGeom>
          <a:noFill/>
        </p:spPr>
        <p:txBody>
          <a:bodyPr wrap="square" rtlCol="0">
            <a:spAutoFit/>
          </a:bodyPr>
          <a:lstStyle/>
          <a:p>
            <a:pPr algn="ctr"/>
            <a:r>
              <a:rPr lang="en-US" dirty="0"/>
              <a:t>pool</a:t>
            </a:r>
          </a:p>
        </p:txBody>
      </p:sp>
      <p:sp>
        <p:nvSpPr>
          <p:cNvPr id="17" name="TextBox 16">
            <a:extLst>
              <a:ext uri="{FF2B5EF4-FFF2-40B4-BE49-F238E27FC236}">
                <a16:creationId xmlns:a16="http://schemas.microsoft.com/office/drawing/2014/main" id="{BEC2A69C-6334-3B6D-07B9-271FDB14A7F4}"/>
              </a:ext>
            </a:extLst>
          </p:cNvPr>
          <p:cNvSpPr txBox="1"/>
          <p:nvPr/>
        </p:nvSpPr>
        <p:spPr>
          <a:xfrm>
            <a:off x="6299091" y="3635074"/>
            <a:ext cx="1228820" cy="369332"/>
          </a:xfrm>
          <a:prstGeom prst="rect">
            <a:avLst/>
          </a:prstGeom>
          <a:noFill/>
        </p:spPr>
        <p:txBody>
          <a:bodyPr wrap="square" rtlCol="0">
            <a:spAutoFit/>
          </a:bodyPr>
          <a:lstStyle/>
          <a:p>
            <a:pPr algn="ctr"/>
            <a:r>
              <a:rPr lang="en-US" dirty="0"/>
              <a:t>conv</a:t>
            </a:r>
          </a:p>
        </p:txBody>
      </p:sp>
      <p:sp>
        <p:nvSpPr>
          <p:cNvPr id="18" name="Arrow: Right 17">
            <a:extLst>
              <a:ext uri="{FF2B5EF4-FFF2-40B4-BE49-F238E27FC236}">
                <a16:creationId xmlns:a16="http://schemas.microsoft.com/office/drawing/2014/main" id="{C1E895E1-54D5-172D-03F9-C0B4EA5A3993}"/>
              </a:ext>
            </a:extLst>
          </p:cNvPr>
          <p:cNvSpPr/>
          <p:nvPr/>
        </p:nvSpPr>
        <p:spPr>
          <a:xfrm>
            <a:off x="6627006" y="3267903"/>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8068F3A8-A4BB-5516-F364-9D2FCE502D9D}"/>
              </a:ext>
            </a:extLst>
          </p:cNvPr>
          <p:cNvGrpSpPr/>
          <p:nvPr/>
        </p:nvGrpSpPr>
        <p:grpSpPr>
          <a:xfrm>
            <a:off x="7365580" y="2588675"/>
            <a:ext cx="1552800" cy="1552800"/>
            <a:chOff x="7200676" y="2985739"/>
            <a:chExt cx="1552800" cy="1552800"/>
          </a:xfrm>
        </p:grpSpPr>
        <p:sp>
          <p:nvSpPr>
            <p:cNvPr id="20" name="Rectangle 19">
              <a:extLst>
                <a:ext uri="{FF2B5EF4-FFF2-40B4-BE49-F238E27FC236}">
                  <a16:creationId xmlns:a16="http://schemas.microsoft.com/office/drawing/2014/main" id="{222712AB-3318-F023-7996-759FCFFC3550}"/>
                </a:ext>
              </a:extLst>
            </p:cNvPr>
            <p:cNvSpPr/>
            <p:nvPr/>
          </p:nvSpPr>
          <p:spPr>
            <a:xfrm>
              <a:off x="7200676" y="2985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6DBC5292-FDD5-0701-07E6-0A6F1485694E}"/>
                </a:ext>
              </a:extLst>
            </p:cNvPr>
            <p:cNvSpPr/>
            <p:nvPr/>
          </p:nvSpPr>
          <p:spPr>
            <a:xfrm>
              <a:off x="7353076" y="3138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F79B3463-1DBA-D536-FBCC-D437FE6DF8A9}"/>
                </a:ext>
              </a:extLst>
            </p:cNvPr>
            <p:cNvSpPr/>
            <p:nvPr/>
          </p:nvSpPr>
          <p:spPr>
            <a:xfrm>
              <a:off x="7505476" y="3290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7E1BE87F-9D38-F61C-F183-9ED83B099EFE}"/>
                </a:ext>
              </a:extLst>
            </p:cNvPr>
            <p:cNvSpPr/>
            <p:nvPr/>
          </p:nvSpPr>
          <p:spPr>
            <a:xfrm>
              <a:off x="7657876" y="34429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6EA73F4A-00A1-DAE9-7A76-10A9B4F9C434}"/>
                </a:ext>
              </a:extLst>
            </p:cNvPr>
            <p:cNvSpPr/>
            <p:nvPr/>
          </p:nvSpPr>
          <p:spPr>
            <a:xfrm>
              <a:off x="7810276" y="35953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81140969-91FB-453B-1000-DC027669E200}"/>
                </a:ext>
              </a:extLst>
            </p:cNvPr>
            <p:cNvSpPr/>
            <p:nvPr/>
          </p:nvSpPr>
          <p:spPr>
            <a:xfrm>
              <a:off x="7962676" y="37477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E3E96FDC-3F61-A9E1-E393-0626CC9140F7}"/>
                </a:ext>
              </a:extLst>
            </p:cNvPr>
            <p:cNvSpPr/>
            <p:nvPr/>
          </p:nvSpPr>
          <p:spPr>
            <a:xfrm>
              <a:off x="8115076" y="39001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24843011-9833-E651-D4AB-31CA7D059C75}"/>
                </a:ext>
              </a:extLst>
            </p:cNvPr>
            <p:cNvSpPr/>
            <p:nvPr/>
          </p:nvSpPr>
          <p:spPr>
            <a:xfrm>
              <a:off x="8267476" y="4052539"/>
              <a:ext cx="486000" cy="4860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sp>
        <p:nvSpPr>
          <p:cNvPr id="28" name="Arrow: Right 27">
            <a:extLst>
              <a:ext uri="{FF2B5EF4-FFF2-40B4-BE49-F238E27FC236}">
                <a16:creationId xmlns:a16="http://schemas.microsoft.com/office/drawing/2014/main" id="{33FF8284-9D15-FFAD-CA30-A7E4BBE627B5}"/>
              </a:ext>
            </a:extLst>
          </p:cNvPr>
          <p:cNvSpPr/>
          <p:nvPr/>
        </p:nvSpPr>
        <p:spPr>
          <a:xfrm>
            <a:off x="9415489" y="3249037"/>
            <a:ext cx="514754" cy="277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EA3ACB16-3C60-EACD-FBA4-5C8DF0303EE3}"/>
              </a:ext>
            </a:extLst>
          </p:cNvPr>
          <p:cNvSpPr txBox="1"/>
          <p:nvPr/>
        </p:nvSpPr>
        <p:spPr>
          <a:xfrm>
            <a:off x="9171900" y="3628999"/>
            <a:ext cx="996648" cy="369332"/>
          </a:xfrm>
          <a:prstGeom prst="rect">
            <a:avLst/>
          </a:prstGeom>
          <a:noFill/>
        </p:spPr>
        <p:txBody>
          <a:bodyPr wrap="square" rtlCol="0">
            <a:spAutoFit/>
          </a:bodyPr>
          <a:lstStyle/>
          <a:p>
            <a:pPr algn="ctr"/>
            <a:r>
              <a:rPr lang="en-US" dirty="0"/>
              <a:t>pool</a:t>
            </a:r>
          </a:p>
        </p:txBody>
      </p:sp>
      <p:grpSp>
        <p:nvGrpSpPr>
          <p:cNvPr id="30" name="Group 29">
            <a:extLst>
              <a:ext uri="{FF2B5EF4-FFF2-40B4-BE49-F238E27FC236}">
                <a16:creationId xmlns:a16="http://schemas.microsoft.com/office/drawing/2014/main" id="{58CD1EBC-02F6-6D09-C9C1-5A32E251D7F6}"/>
              </a:ext>
            </a:extLst>
          </p:cNvPr>
          <p:cNvGrpSpPr/>
          <p:nvPr/>
        </p:nvGrpSpPr>
        <p:grpSpPr>
          <a:xfrm>
            <a:off x="10171384" y="2693018"/>
            <a:ext cx="1308000" cy="1308000"/>
            <a:chOff x="9913163" y="3081140"/>
            <a:chExt cx="1308000" cy="1308000"/>
          </a:xfrm>
        </p:grpSpPr>
        <p:sp>
          <p:nvSpPr>
            <p:cNvPr id="31" name="Rectangle 30">
              <a:extLst>
                <a:ext uri="{FF2B5EF4-FFF2-40B4-BE49-F238E27FC236}">
                  <a16:creationId xmlns:a16="http://schemas.microsoft.com/office/drawing/2014/main" id="{B8AC33BA-C00F-6BCE-9790-4DED89CA5451}"/>
                </a:ext>
              </a:extLst>
            </p:cNvPr>
            <p:cNvSpPr/>
            <p:nvPr/>
          </p:nvSpPr>
          <p:spPr>
            <a:xfrm>
              <a:off x="9913163" y="3081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F7E76916-7DCB-BCA0-2848-40FF37F162F9}"/>
                </a:ext>
              </a:extLst>
            </p:cNvPr>
            <p:cNvSpPr/>
            <p:nvPr/>
          </p:nvSpPr>
          <p:spPr>
            <a:xfrm>
              <a:off x="10065563" y="3233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BA09F9AF-6C40-16D6-D871-8E7FF7F7207E}"/>
                </a:ext>
              </a:extLst>
            </p:cNvPr>
            <p:cNvSpPr/>
            <p:nvPr/>
          </p:nvSpPr>
          <p:spPr>
            <a:xfrm>
              <a:off x="10217963" y="3385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C202846D-6597-E560-FA42-5880F3309BFF}"/>
                </a:ext>
              </a:extLst>
            </p:cNvPr>
            <p:cNvSpPr/>
            <p:nvPr/>
          </p:nvSpPr>
          <p:spPr>
            <a:xfrm>
              <a:off x="10370363" y="35383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1E28CA9A-DD3C-58E4-1869-4322C69CBCFC}"/>
                </a:ext>
              </a:extLst>
            </p:cNvPr>
            <p:cNvSpPr/>
            <p:nvPr/>
          </p:nvSpPr>
          <p:spPr>
            <a:xfrm>
              <a:off x="10522763" y="36907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A506B933-7349-3310-E991-168611D544A1}"/>
                </a:ext>
              </a:extLst>
            </p:cNvPr>
            <p:cNvSpPr/>
            <p:nvPr/>
          </p:nvSpPr>
          <p:spPr>
            <a:xfrm>
              <a:off x="10675163" y="38431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D900BC0A-3034-E501-A1B2-6BB2FEF94B40}"/>
                </a:ext>
              </a:extLst>
            </p:cNvPr>
            <p:cNvSpPr/>
            <p:nvPr/>
          </p:nvSpPr>
          <p:spPr>
            <a:xfrm>
              <a:off x="10827563" y="39955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62B14E8A-DDEA-755C-CAAE-2EC5235CB833}"/>
                </a:ext>
              </a:extLst>
            </p:cNvPr>
            <p:cNvSpPr/>
            <p:nvPr/>
          </p:nvSpPr>
          <p:spPr>
            <a:xfrm>
              <a:off x="10979963" y="4147940"/>
              <a:ext cx="241200" cy="241200"/>
            </a:xfrm>
            <a:prstGeom prst="rect">
              <a:avLst/>
            </a:prstGeom>
            <a:solidFill>
              <a:schemeClr val="bg2">
                <a:lumMod val="90000"/>
              </a:schemeClr>
            </a:solidFill>
            <a:ln w="1905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graphicFrame>
        <p:nvGraphicFramePr>
          <p:cNvPr id="42" name="Table 5">
            <a:extLst>
              <a:ext uri="{FF2B5EF4-FFF2-40B4-BE49-F238E27FC236}">
                <a16:creationId xmlns:a16="http://schemas.microsoft.com/office/drawing/2014/main" id="{39A28811-F1E4-B6F9-FD49-E7E38800279C}"/>
              </a:ext>
            </a:extLst>
          </p:cNvPr>
          <p:cNvGraphicFramePr>
            <a:graphicFrameLocks noGrp="1"/>
          </p:cNvGraphicFramePr>
          <p:nvPr>
            <p:extLst>
              <p:ext uri="{D42A27DB-BD31-4B8C-83A1-F6EECF244321}">
                <p14:modId xmlns:p14="http://schemas.microsoft.com/office/powerpoint/2010/main" val="1704813511"/>
              </p:ext>
            </p:extLst>
          </p:nvPr>
        </p:nvGraphicFramePr>
        <p:xfrm>
          <a:off x="6152711" y="41727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3" name="Table 5">
            <a:extLst>
              <a:ext uri="{FF2B5EF4-FFF2-40B4-BE49-F238E27FC236}">
                <a16:creationId xmlns:a16="http://schemas.microsoft.com/office/drawing/2014/main" id="{89AA23AA-A2AC-5362-4915-A571AAAB85F9}"/>
              </a:ext>
            </a:extLst>
          </p:cNvPr>
          <p:cNvGraphicFramePr>
            <a:graphicFrameLocks noGrp="1"/>
          </p:cNvGraphicFramePr>
          <p:nvPr>
            <p:extLst>
              <p:ext uri="{D42A27DB-BD31-4B8C-83A1-F6EECF244321}">
                <p14:modId xmlns:p14="http://schemas.microsoft.com/office/powerpoint/2010/main" val="2694139544"/>
              </p:ext>
            </p:extLst>
          </p:nvPr>
        </p:nvGraphicFramePr>
        <p:xfrm>
          <a:off x="6305111" y="43251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4" name="Table 5">
            <a:extLst>
              <a:ext uri="{FF2B5EF4-FFF2-40B4-BE49-F238E27FC236}">
                <a16:creationId xmlns:a16="http://schemas.microsoft.com/office/drawing/2014/main" id="{7551095B-D7AA-E52E-71BD-3624394DEE36}"/>
              </a:ext>
            </a:extLst>
          </p:cNvPr>
          <p:cNvGraphicFramePr>
            <a:graphicFrameLocks noGrp="1"/>
          </p:cNvGraphicFramePr>
          <p:nvPr>
            <p:extLst>
              <p:ext uri="{D42A27DB-BD31-4B8C-83A1-F6EECF244321}">
                <p14:modId xmlns:p14="http://schemas.microsoft.com/office/powerpoint/2010/main" val="242405484"/>
              </p:ext>
            </p:extLst>
          </p:nvPr>
        </p:nvGraphicFramePr>
        <p:xfrm>
          <a:off x="6457511" y="44775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5" name="Table 5">
            <a:extLst>
              <a:ext uri="{FF2B5EF4-FFF2-40B4-BE49-F238E27FC236}">
                <a16:creationId xmlns:a16="http://schemas.microsoft.com/office/drawing/2014/main" id="{525DE21A-64CF-7FAE-6FB6-84050C9CB274}"/>
              </a:ext>
            </a:extLst>
          </p:cNvPr>
          <p:cNvGraphicFramePr>
            <a:graphicFrameLocks noGrp="1"/>
          </p:cNvGraphicFramePr>
          <p:nvPr>
            <p:extLst>
              <p:ext uri="{D42A27DB-BD31-4B8C-83A1-F6EECF244321}">
                <p14:modId xmlns:p14="http://schemas.microsoft.com/office/powerpoint/2010/main" val="3332550040"/>
              </p:ext>
            </p:extLst>
          </p:nvPr>
        </p:nvGraphicFramePr>
        <p:xfrm>
          <a:off x="6609911" y="4629963"/>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graphicFrame>
        <p:nvGraphicFramePr>
          <p:cNvPr id="46" name="Table 5">
            <a:extLst>
              <a:ext uri="{FF2B5EF4-FFF2-40B4-BE49-F238E27FC236}">
                <a16:creationId xmlns:a16="http://schemas.microsoft.com/office/drawing/2014/main" id="{6B9E8854-9B61-62EA-E529-F33ABB0530C2}"/>
              </a:ext>
            </a:extLst>
          </p:cNvPr>
          <p:cNvGraphicFramePr>
            <a:graphicFrameLocks noGrp="1"/>
          </p:cNvGraphicFramePr>
          <p:nvPr>
            <p:extLst>
              <p:ext uri="{D42A27DB-BD31-4B8C-83A1-F6EECF244321}">
                <p14:modId xmlns:p14="http://schemas.microsoft.com/office/powerpoint/2010/main" val="4217956384"/>
              </p:ext>
            </p:extLst>
          </p:nvPr>
        </p:nvGraphicFramePr>
        <p:xfrm>
          <a:off x="1553526" y="4442841"/>
          <a:ext cx="918000" cy="914400"/>
        </p:xfrm>
        <a:graphic>
          <a:graphicData uri="http://schemas.openxmlformats.org/drawingml/2006/table">
            <a:tbl>
              <a:tblPr>
                <a:tableStyleId>{5C22544A-7EE6-4342-B048-85BDC9FD1C3A}</a:tableStyleId>
              </a:tblPr>
              <a:tblGrid>
                <a:gridCol w="306000">
                  <a:extLst>
                    <a:ext uri="{9D8B030D-6E8A-4147-A177-3AD203B41FA5}">
                      <a16:colId xmlns:a16="http://schemas.microsoft.com/office/drawing/2014/main" val="1965531620"/>
                    </a:ext>
                  </a:extLst>
                </a:gridCol>
                <a:gridCol w="306000">
                  <a:extLst>
                    <a:ext uri="{9D8B030D-6E8A-4147-A177-3AD203B41FA5}">
                      <a16:colId xmlns:a16="http://schemas.microsoft.com/office/drawing/2014/main" val="3759368892"/>
                    </a:ext>
                  </a:extLst>
                </a:gridCol>
                <a:gridCol w="306000">
                  <a:extLst>
                    <a:ext uri="{9D8B030D-6E8A-4147-A177-3AD203B41FA5}">
                      <a16:colId xmlns:a16="http://schemas.microsoft.com/office/drawing/2014/main" val="962837106"/>
                    </a:ext>
                  </a:extLst>
                </a:gridCol>
              </a:tblGrid>
              <a:tr h="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6503538"/>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3434084"/>
                  </a:ext>
                </a:extLst>
              </a:tr>
              <a:tr h="252000">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dirty="0">
                          <a:solidFill>
                            <a:schemeClr val="tx1"/>
                          </a:solidFill>
                        </a:rPr>
                        <a:t>?</a:t>
                      </a:r>
                      <a:endParaRPr lang="en-GB" sz="1400" dirty="0">
                        <a:solidFill>
                          <a:schemeClr val="tx1"/>
                        </a:solidFill>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3305843"/>
                  </a:ext>
                </a:extLst>
              </a:tr>
            </a:tbl>
          </a:graphicData>
        </a:graphic>
      </p:graphicFrame>
      <p:sp>
        <p:nvSpPr>
          <p:cNvPr id="47" name="TextBox 46">
            <a:extLst>
              <a:ext uri="{FF2B5EF4-FFF2-40B4-BE49-F238E27FC236}">
                <a16:creationId xmlns:a16="http://schemas.microsoft.com/office/drawing/2014/main" id="{7DEAE2E8-B966-064C-3BBA-2EE428827B2D}"/>
              </a:ext>
            </a:extLst>
          </p:cNvPr>
          <p:cNvSpPr txBox="1"/>
          <p:nvPr/>
        </p:nvSpPr>
        <p:spPr>
          <a:xfrm>
            <a:off x="2503473" y="4710910"/>
            <a:ext cx="1140056" cy="369332"/>
          </a:xfrm>
          <a:prstGeom prst="rect">
            <a:avLst/>
          </a:prstGeom>
          <a:noFill/>
        </p:spPr>
        <p:txBody>
          <a:bodyPr wrap="none" rtlCol="0">
            <a:spAutoFit/>
          </a:bodyPr>
          <a:lstStyle/>
          <a:p>
            <a:r>
              <a:rPr lang="en-GB" dirty="0"/>
              <a:t>× 4 filters</a:t>
            </a:r>
          </a:p>
        </p:txBody>
      </p:sp>
      <p:sp>
        <p:nvSpPr>
          <p:cNvPr id="48" name="TextBox 47">
            <a:extLst>
              <a:ext uri="{FF2B5EF4-FFF2-40B4-BE49-F238E27FC236}">
                <a16:creationId xmlns:a16="http://schemas.microsoft.com/office/drawing/2014/main" id="{EC77F6AC-496D-5DEA-A170-6B2FF3CE239F}"/>
              </a:ext>
            </a:extLst>
          </p:cNvPr>
          <p:cNvSpPr txBox="1"/>
          <p:nvPr/>
        </p:nvSpPr>
        <p:spPr>
          <a:xfrm>
            <a:off x="7579323" y="4723544"/>
            <a:ext cx="1140056" cy="369332"/>
          </a:xfrm>
          <a:prstGeom prst="rect">
            <a:avLst/>
          </a:prstGeom>
          <a:noFill/>
        </p:spPr>
        <p:txBody>
          <a:bodyPr wrap="none" rtlCol="0">
            <a:spAutoFit/>
          </a:bodyPr>
          <a:lstStyle/>
          <a:p>
            <a:r>
              <a:rPr lang="en-GB" dirty="0"/>
              <a:t>× 8 filters</a:t>
            </a:r>
          </a:p>
        </p:txBody>
      </p:sp>
      <p:cxnSp>
        <p:nvCxnSpPr>
          <p:cNvPr id="50" name="Straight Connector 49">
            <a:extLst>
              <a:ext uri="{FF2B5EF4-FFF2-40B4-BE49-F238E27FC236}">
                <a16:creationId xmlns:a16="http://schemas.microsoft.com/office/drawing/2014/main" id="{C1C98F6E-6D51-A0E9-141A-D5B31C51B24F}"/>
              </a:ext>
            </a:extLst>
          </p:cNvPr>
          <p:cNvCxnSpPr/>
          <p:nvPr/>
        </p:nvCxnSpPr>
        <p:spPr>
          <a:xfrm>
            <a:off x="6152711" y="4172763"/>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F4531C-AD99-1727-82BD-7D9158822F68}"/>
              </a:ext>
            </a:extLst>
          </p:cNvPr>
          <p:cNvCxnSpPr/>
          <p:nvPr/>
        </p:nvCxnSpPr>
        <p:spPr>
          <a:xfrm>
            <a:off x="6136236" y="508721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25FC09E-995F-35B1-FA31-BE4B5A97D39B}"/>
              </a:ext>
            </a:extLst>
          </p:cNvPr>
          <p:cNvCxnSpPr/>
          <p:nvPr/>
        </p:nvCxnSpPr>
        <p:spPr>
          <a:xfrm>
            <a:off x="7075168" y="4164785"/>
            <a:ext cx="457200" cy="45720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6896D11-7780-DE39-61C1-304038270BC5}"/>
              </a:ext>
            </a:extLst>
          </p:cNvPr>
          <p:cNvCxnSpPr>
            <a:cxnSpLocks/>
          </p:cNvCxnSpPr>
          <p:nvPr/>
        </p:nvCxnSpPr>
        <p:spPr>
          <a:xfrm flipH="1" flipV="1">
            <a:off x="2580747" y="5457899"/>
            <a:ext cx="827233" cy="79065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A1BF830-EEE8-CB44-B31D-B64478E50B5A}"/>
              </a:ext>
            </a:extLst>
          </p:cNvPr>
          <p:cNvCxnSpPr>
            <a:cxnSpLocks/>
          </p:cNvCxnSpPr>
          <p:nvPr/>
        </p:nvCxnSpPr>
        <p:spPr>
          <a:xfrm flipV="1">
            <a:off x="5281618" y="5408851"/>
            <a:ext cx="1017473" cy="8397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C225497-66A8-1BD5-E880-B1A8CD7B109C}"/>
              </a:ext>
            </a:extLst>
          </p:cNvPr>
          <p:cNvSpPr txBox="1"/>
          <p:nvPr/>
        </p:nvSpPr>
        <p:spPr>
          <a:xfrm>
            <a:off x="3207463" y="6233177"/>
            <a:ext cx="2323072" cy="369332"/>
          </a:xfrm>
          <a:prstGeom prst="rect">
            <a:avLst/>
          </a:prstGeom>
          <a:noFill/>
        </p:spPr>
        <p:txBody>
          <a:bodyPr wrap="none" rtlCol="0">
            <a:spAutoFit/>
          </a:bodyPr>
          <a:lstStyle/>
          <a:p>
            <a:r>
              <a:rPr lang="en-GB" dirty="0"/>
              <a:t>trainable </a:t>
            </a:r>
            <a:r>
              <a:rPr lang="en-GB" dirty="0">
                <a:solidFill>
                  <a:schemeClr val="accent1"/>
                </a:solidFill>
                <a:latin typeface="Roboto Medium" panose="02000000000000000000" pitchFamily="2" charset="0"/>
                <a:ea typeface="Roboto Medium" panose="02000000000000000000" pitchFamily="2" charset="0"/>
              </a:rPr>
              <a:t>parameters</a:t>
            </a:r>
          </a:p>
        </p:txBody>
      </p:sp>
      <p:sp>
        <p:nvSpPr>
          <p:cNvPr id="69" name="TextBox 68">
            <a:extLst>
              <a:ext uri="{FF2B5EF4-FFF2-40B4-BE49-F238E27FC236}">
                <a16:creationId xmlns:a16="http://schemas.microsoft.com/office/drawing/2014/main" id="{D2D618A8-D128-3476-BDB4-8D7925B122B6}"/>
              </a:ext>
            </a:extLst>
          </p:cNvPr>
          <p:cNvSpPr txBox="1"/>
          <p:nvPr/>
        </p:nvSpPr>
        <p:spPr>
          <a:xfrm>
            <a:off x="299744" y="4438376"/>
            <a:ext cx="827233" cy="923330"/>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filter</a:t>
            </a:r>
            <a:r>
              <a:rPr lang="en-GB" dirty="0"/>
              <a:t> or </a:t>
            </a:r>
            <a:r>
              <a:rPr lang="en-GB" dirty="0">
                <a:solidFill>
                  <a:schemeClr val="accent1"/>
                </a:solidFill>
                <a:latin typeface="Roboto Medium" panose="02000000000000000000" pitchFamily="2" charset="0"/>
                <a:ea typeface="Roboto Medium" panose="02000000000000000000" pitchFamily="2" charset="0"/>
              </a:rPr>
              <a:t>kernel</a:t>
            </a:r>
          </a:p>
        </p:txBody>
      </p:sp>
      <p:cxnSp>
        <p:nvCxnSpPr>
          <p:cNvPr id="70" name="Straight Arrow Connector 69">
            <a:extLst>
              <a:ext uri="{FF2B5EF4-FFF2-40B4-BE49-F238E27FC236}">
                <a16:creationId xmlns:a16="http://schemas.microsoft.com/office/drawing/2014/main" id="{EE73DA72-8E39-8CCD-1064-088121049BD3}"/>
              </a:ext>
            </a:extLst>
          </p:cNvPr>
          <p:cNvCxnSpPr>
            <a:cxnSpLocks/>
            <a:stCxn id="69" idx="3"/>
            <a:endCxn id="46" idx="1"/>
          </p:cNvCxnSpPr>
          <p:nvPr/>
        </p:nvCxnSpPr>
        <p:spPr>
          <a:xfrm>
            <a:off x="1126977" y="4900041"/>
            <a:ext cx="4265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E02A878-0E4E-675B-1A85-2FAAA0B456B0}"/>
              </a:ext>
            </a:extLst>
          </p:cNvPr>
          <p:cNvSpPr txBox="1"/>
          <p:nvPr/>
        </p:nvSpPr>
        <p:spPr>
          <a:xfrm>
            <a:off x="1764626" y="2240664"/>
            <a:ext cx="2981907" cy="369332"/>
          </a:xfrm>
          <a:prstGeom prst="rect">
            <a:avLst/>
          </a:prstGeom>
          <a:noFill/>
        </p:spPr>
        <p:txBody>
          <a:bodyPr wrap="none" rtlCol="0">
            <a:spAutoFit/>
          </a:bodyPr>
          <a:lstStyle/>
          <a:p>
            <a:r>
              <a:rPr lang="en-GB" dirty="0"/>
              <a:t>4 feature maps or </a:t>
            </a:r>
            <a:r>
              <a:rPr lang="en-GB" dirty="0">
                <a:solidFill>
                  <a:schemeClr val="accent1"/>
                </a:solidFill>
                <a:latin typeface="Roboto Medium" panose="02000000000000000000" pitchFamily="2" charset="0"/>
                <a:ea typeface="Roboto Medium" panose="02000000000000000000" pitchFamily="2" charset="0"/>
              </a:rPr>
              <a:t>channels</a:t>
            </a:r>
          </a:p>
        </p:txBody>
      </p:sp>
      <p:sp>
        <p:nvSpPr>
          <p:cNvPr id="79" name="TextBox 78">
            <a:extLst>
              <a:ext uri="{FF2B5EF4-FFF2-40B4-BE49-F238E27FC236}">
                <a16:creationId xmlns:a16="http://schemas.microsoft.com/office/drawing/2014/main" id="{8DEF1AB2-A0B1-BF19-B4AB-96E91D7A0C47}"/>
              </a:ext>
            </a:extLst>
          </p:cNvPr>
          <p:cNvSpPr txBox="1"/>
          <p:nvPr/>
        </p:nvSpPr>
        <p:spPr>
          <a:xfrm>
            <a:off x="7210540" y="2219291"/>
            <a:ext cx="1734770" cy="369332"/>
          </a:xfrm>
          <a:prstGeom prst="rect">
            <a:avLst/>
          </a:prstGeom>
          <a:noFill/>
        </p:spPr>
        <p:txBody>
          <a:bodyPr wrap="none" rtlCol="0">
            <a:spAutoFit/>
          </a:bodyPr>
          <a:lstStyle/>
          <a:p>
            <a:r>
              <a:rPr lang="en-GB" dirty="0"/>
              <a:t>8 feature maps</a:t>
            </a:r>
          </a:p>
        </p:txBody>
      </p:sp>
      <p:sp>
        <p:nvSpPr>
          <p:cNvPr id="80" name="Right Brace 79">
            <a:extLst>
              <a:ext uri="{FF2B5EF4-FFF2-40B4-BE49-F238E27FC236}">
                <a16:creationId xmlns:a16="http://schemas.microsoft.com/office/drawing/2014/main" id="{34295321-08BC-C66E-ED39-85AA6F86763F}"/>
              </a:ext>
            </a:extLst>
          </p:cNvPr>
          <p:cNvSpPr/>
          <p:nvPr/>
        </p:nvSpPr>
        <p:spPr>
          <a:xfrm rot="5400000">
            <a:off x="1910690" y="5073613"/>
            <a:ext cx="203671" cy="918000"/>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1" name="TextBox 80">
            <a:extLst>
              <a:ext uri="{FF2B5EF4-FFF2-40B4-BE49-F238E27FC236}">
                <a16:creationId xmlns:a16="http://schemas.microsoft.com/office/drawing/2014/main" id="{327D2171-8907-62A2-C0BD-EDC67AC39959}"/>
              </a:ext>
            </a:extLst>
          </p:cNvPr>
          <p:cNvSpPr txBox="1"/>
          <p:nvPr/>
        </p:nvSpPr>
        <p:spPr>
          <a:xfrm>
            <a:off x="1598908" y="5634449"/>
            <a:ext cx="827233" cy="646331"/>
          </a:xfrm>
          <a:prstGeom prst="rect">
            <a:avLst/>
          </a:prstGeom>
          <a:noFill/>
        </p:spPr>
        <p:txBody>
          <a:bodyPr wrap="square" rtlCol="0">
            <a:spAutoFit/>
          </a:bodyPr>
          <a:lstStyle/>
          <a:p>
            <a:pPr algn="ctr"/>
            <a:r>
              <a:rPr lang="en-GB" dirty="0">
                <a:solidFill>
                  <a:schemeClr val="accent1"/>
                </a:solidFill>
                <a:latin typeface="Roboto Medium" panose="02000000000000000000" pitchFamily="2" charset="0"/>
                <a:ea typeface="Roboto Medium" panose="02000000000000000000" pitchFamily="2" charset="0"/>
              </a:rPr>
              <a:t>kernel size</a:t>
            </a: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Building a convolutional neural network</a:t>
            </a:r>
          </a:p>
        </p:txBody>
      </p:sp>
      <p:sp>
        <p:nvSpPr>
          <p:cNvPr id="49" name="TextBox 48">
            <a:extLst>
              <a:ext uri="{FF2B5EF4-FFF2-40B4-BE49-F238E27FC236}">
                <a16:creationId xmlns:a16="http://schemas.microsoft.com/office/drawing/2014/main" id="{86DE6A02-62B4-2F74-06B3-88FF3014B71F}"/>
              </a:ext>
            </a:extLst>
          </p:cNvPr>
          <p:cNvSpPr txBox="1"/>
          <p:nvPr/>
        </p:nvSpPr>
        <p:spPr>
          <a:xfrm>
            <a:off x="8111065" y="1747479"/>
            <a:ext cx="2770234" cy="369332"/>
          </a:xfrm>
          <a:prstGeom prst="rect">
            <a:avLst/>
          </a:prstGeom>
          <a:noFill/>
        </p:spPr>
        <p:txBody>
          <a:bodyPr wrap="square" rtlCol="0">
            <a:spAutoFit/>
          </a:bodyPr>
          <a:lstStyle/>
          <a:p>
            <a:r>
              <a:rPr lang="en-GB" dirty="0"/>
              <a:t>higher level semantics</a:t>
            </a:r>
          </a:p>
        </p:txBody>
      </p:sp>
      <p:sp>
        <p:nvSpPr>
          <p:cNvPr id="62" name="TextBox 61">
            <a:extLst>
              <a:ext uri="{FF2B5EF4-FFF2-40B4-BE49-F238E27FC236}">
                <a16:creationId xmlns:a16="http://schemas.microsoft.com/office/drawing/2014/main" id="{8C6C4F5C-FEA6-DF64-6FA9-4782A0DCD97B}"/>
              </a:ext>
            </a:extLst>
          </p:cNvPr>
          <p:cNvSpPr txBox="1"/>
          <p:nvPr/>
        </p:nvSpPr>
        <p:spPr>
          <a:xfrm>
            <a:off x="1340251" y="1753303"/>
            <a:ext cx="2770234" cy="369332"/>
          </a:xfrm>
          <a:prstGeom prst="rect">
            <a:avLst/>
          </a:prstGeom>
          <a:noFill/>
        </p:spPr>
        <p:txBody>
          <a:bodyPr wrap="square" rtlCol="0">
            <a:spAutoFit/>
          </a:bodyPr>
          <a:lstStyle/>
          <a:p>
            <a:pPr algn="r"/>
            <a:r>
              <a:rPr lang="en-GB" dirty="0"/>
              <a:t>higher resolution</a:t>
            </a:r>
          </a:p>
        </p:txBody>
      </p:sp>
      <p:sp>
        <p:nvSpPr>
          <p:cNvPr id="53" name="Arrow: Left-Right 52">
            <a:extLst>
              <a:ext uri="{FF2B5EF4-FFF2-40B4-BE49-F238E27FC236}">
                <a16:creationId xmlns:a16="http://schemas.microsoft.com/office/drawing/2014/main" id="{52299418-D733-A84D-3F14-33766AEBA6D3}"/>
              </a:ext>
            </a:extLst>
          </p:cNvPr>
          <p:cNvSpPr/>
          <p:nvPr/>
        </p:nvSpPr>
        <p:spPr>
          <a:xfrm>
            <a:off x="4394896" y="1853178"/>
            <a:ext cx="3482679" cy="17139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2271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cTn>
                              </p:par>
                            </p:childTnLst>
                          </p:cTn>
                        </p:par>
                        <p:par>
                          <p:cTn id="20" fill="hold">
                            <p:stCondLst>
                              <p:cond delay="1000"/>
                            </p:stCondLst>
                            <p:childTnLst>
                              <p:par>
                                <p:cTn id="21" presetID="22" presetClass="entr" presetSubtype="4" fill="hold"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down)">
                                      <p:cBhvr>
                                        <p:cTn id="23" dur="500"/>
                                        <p:tgtEl>
                                          <p:spTgt spid="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animEffect transition="in" filter="fade">
                                      <p:cBhvr>
                                        <p:cTn id="31" dur="500"/>
                                        <p:tgtEl>
                                          <p:spTgt spid="8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7"/>
                                        </p:tgtEl>
                                        <p:attrNameLst>
                                          <p:attrName>style.visibility</p:attrName>
                                        </p:attrNameLst>
                                      </p:cBhvr>
                                      <p:to>
                                        <p:strVal val="visible"/>
                                      </p:to>
                                    </p:set>
                                    <p:animEffect transition="in" filter="fade">
                                      <p:cBhvr>
                                        <p:cTn id="66" dur="500"/>
                                        <p:tgtEl>
                                          <p:spTgt spid="17"/>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par>
                                <p:cTn id="72" presetID="10" presetClass="entr" presetSubtype="0" fill="hold" nodeType="withEffect">
                                  <p:stCondLst>
                                    <p:cond delay="0"/>
                                  </p:stCondLst>
                                  <p:childTnLst>
                                    <p:set>
                                      <p:cBhvr>
                                        <p:cTn id="73" dur="1" fill="hold">
                                          <p:stCondLst>
                                            <p:cond delay="0"/>
                                          </p:stCondLst>
                                        </p:cTn>
                                        <p:tgtEl>
                                          <p:spTgt spid="43"/>
                                        </p:tgtEl>
                                        <p:attrNameLst>
                                          <p:attrName>style.visibility</p:attrName>
                                        </p:attrNameLst>
                                      </p:cBhvr>
                                      <p:to>
                                        <p:strVal val="visible"/>
                                      </p:to>
                                    </p:set>
                                    <p:animEffect transition="in" filter="fade">
                                      <p:cBhvr>
                                        <p:cTn id="74" dur="500"/>
                                        <p:tgtEl>
                                          <p:spTgt spid="43"/>
                                        </p:tgtEl>
                                      </p:cBhvr>
                                    </p:animEffect>
                                  </p:childTnLst>
                                </p:cTn>
                              </p:par>
                              <p:par>
                                <p:cTn id="75" presetID="10" presetClass="entr" presetSubtype="0" fill="hold"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79"/>
                                        </p:tgtEl>
                                        <p:attrNameLst>
                                          <p:attrName>style.visibility</p:attrName>
                                        </p:attrNameLst>
                                      </p:cBhvr>
                                      <p:to>
                                        <p:strVal val="visible"/>
                                      </p:to>
                                    </p:set>
                                    <p:animEffect transition="in" filter="fade">
                                      <p:cBhvr>
                                        <p:cTn id="99" dur="500"/>
                                        <p:tgtEl>
                                          <p:spTgt spid="79"/>
                                        </p:tgtEl>
                                      </p:cBhvr>
                                    </p:animEffect>
                                  </p:childTnLst>
                                </p:cTn>
                              </p:par>
                              <p:par>
                                <p:cTn id="100" presetID="10" presetClass="entr" presetSubtype="0" fill="hold" nodeType="with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fade">
                                      <p:cBhvr>
                                        <p:cTn id="115" dur="500"/>
                                        <p:tgtEl>
                                          <p:spTgt spid="30"/>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54"/>
                                        </p:tgtEl>
                                        <p:attrNameLst>
                                          <p:attrName>style.visibility</p:attrName>
                                        </p:attrNameLst>
                                      </p:cBhvr>
                                      <p:to>
                                        <p:strVal val="visible"/>
                                      </p:to>
                                    </p:set>
                                    <p:animEffect transition="in" filter="fade">
                                      <p:cBhvr>
                                        <p:cTn id="120" dur="500"/>
                                        <p:tgtEl>
                                          <p:spTgt spid="54"/>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Effect transition="in" filter="fade">
                                      <p:cBhvr>
                                        <p:cTn id="123" dur="500"/>
                                        <p:tgtEl>
                                          <p:spTgt spid="59"/>
                                        </p:tgtEl>
                                      </p:cBhvr>
                                    </p:animEffect>
                                  </p:childTnLst>
                                </p:cTn>
                              </p:par>
                              <p:par>
                                <p:cTn id="124" presetID="10" presetClass="entr" presetSubtype="0" fill="hold" nodeType="withEffect">
                                  <p:stCondLst>
                                    <p:cond delay="0"/>
                                  </p:stCondLst>
                                  <p:childTnLst>
                                    <p:set>
                                      <p:cBhvr>
                                        <p:cTn id="125" dur="1" fill="hold">
                                          <p:stCondLst>
                                            <p:cond delay="0"/>
                                          </p:stCondLst>
                                        </p:cTn>
                                        <p:tgtEl>
                                          <p:spTgt spid="55"/>
                                        </p:tgtEl>
                                        <p:attrNameLst>
                                          <p:attrName>style.visibility</p:attrName>
                                        </p:attrNameLst>
                                      </p:cBhvr>
                                      <p:to>
                                        <p:strVal val="visible"/>
                                      </p:to>
                                    </p:set>
                                    <p:animEffect transition="in" filter="fade">
                                      <p:cBhvr>
                                        <p:cTn id="126" dur="500"/>
                                        <p:tgtEl>
                                          <p:spTgt spid="5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62"/>
                                        </p:tgtEl>
                                        <p:attrNameLst>
                                          <p:attrName>style.visibility</p:attrName>
                                        </p:attrNameLst>
                                      </p:cBhvr>
                                      <p:to>
                                        <p:strVal val="visible"/>
                                      </p:to>
                                    </p:set>
                                    <p:animEffect transition="in" filter="fade">
                                      <p:cBhvr>
                                        <p:cTn id="131" dur="500"/>
                                        <p:tgtEl>
                                          <p:spTgt spid="6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3"/>
                                        </p:tgtEl>
                                        <p:attrNameLst>
                                          <p:attrName>style.visibility</p:attrName>
                                        </p:attrNameLst>
                                      </p:cBhvr>
                                      <p:to>
                                        <p:strVal val="visible"/>
                                      </p:to>
                                    </p:set>
                                    <p:animEffect transition="in" filter="fade">
                                      <p:cBhvr>
                                        <p:cTn id="134" dur="500"/>
                                        <p:tgtEl>
                                          <p:spTgt spid="5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5" grpId="0" animBg="1"/>
      <p:bldP spid="16" grpId="0"/>
      <p:bldP spid="17" grpId="0"/>
      <p:bldP spid="18" grpId="0" animBg="1"/>
      <p:bldP spid="28" grpId="0" animBg="1"/>
      <p:bldP spid="29" grpId="0"/>
      <p:bldP spid="47" grpId="0"/>
      <p:bldP spid="48" grpId="0"/>
      <p:bldP spid="59" grpId="0"/>
      <p:bldP spid="69" grpId="0"/>
      <p:bldP spid="78" grpId="0"/>
      <p:bldP spid="79" grpId="0"/>
      <p:bldP spid="80" grpId="0" animBg="1"/>
      <p:bldP spid="81" grpId="0"/>
      <p:bldP spid="49" grpId="0"/>
      <p:bldP spid="62" grpId="0"/>
      <p:bldP spid="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EA6E-AEBA-00B6-50E6-43C18E181D20}"/>
              </a:ext>
            </a:extLst>
          </p:cNvPr>
          <p:cNvSpPr>
            <a:spLocks noGrp="1"/>
          </p:cNvSpPr>
          <p:nvPr>
            <p:ph type="title"/>
          </p:nvPr>
        </p:nvSpPr>
        <p:spPr/>
        <p:txBody>
          <a:bodyPr/>
          <a:lstStyle/>
          <a:p>
            <a:r>
              <a:rPr lang="en-GB" dirty="0"/>
              <a:t>Hierarchical representations</a:t>
            </a:r>
          </a:p>
        </p:txBody>
      </p:sp>
      <p:pic>
        <p:nvPicPr>
          <p:cNvPr id="5122" name="Picture 2" descr="A picture containing text, kitchen appliance, stove&#10;&#10;Description automatically generated">
            <a:extLst>
              <a:ext uri="{FF2B5EF4-FFF2-40B4-BE49-F238E27FC236}">
                <a16:creationId xmlns:a16="http://schemas.microsoft.com/office/drawing/2014/main" id="{5D647E41-3A03-B560-69A2-77BB08C19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130" y="2929058"/>
            <a:ext cx="9465408" cy="26111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999CEB2-9EF7-835A-8060-3FC2491438E5}"/>
              </a:ext>
            </a:extLst>
          </p:cNvPr>
          <p:cNvSpPr txBox="1"/>
          <p:nvPr/>
        </p:nvSpPr>
        <p:spPr>
          <a:xfrm>
            <a:off x="1222130" y="5488560"/>
            <a:ext cx="8669216" cy="2462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Adapted from Lee et al. (2011). Unsupervised Learning of Hierarchical Representations with Convolutional Deep Belief Networks.</a:t>
            </a:r>
            <a:endParaRPr kumimoji="0" lang="en-US" altLang="en-US" sz="1000" b="0" i="0" u="none" strike="noStrike" cap="none" normalizeH="0" baseline="0" dirty="0">
              <a:ln>
                <a:noFill/>
              </a:ln>
              <a:solidFill>
                <a:schemeClr val="tx1"/>
              </a:solidFill>
              <a:effectLst/>
            </a:endParaRPr>
          </a:p>
        </p:txBody>
      </p:sp>
      <p:sp>
        <p:nvSpPr>
          <p:cNvPr id="8" name="TextBox 7">
            <a:extLst>
              <a:ext uri="{FF2B5EF4-FFF2-40B4-BE49-F238E27FC236}">
                <a16:creationId xmlns:a16="http://schemas.microsoft.com/office/drawing/2014/main" id="{8CB1F2AD-5CEA-962D-6A26-DABA697DE145}"/>
              </a:ext>
            </a:extLst>
          </p:cNvPr>
          <p:cNvSpPr txBox="1"/>
          <p:nvPr/>
        </p:nvSpPr>
        <p:spPr>
          <a:xfrm>
            <a:off x="1462576" y="2275034"/>
            <a:ext cx="2115893"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shallow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low-level features</a:t>
            </a:r>
            <a:endParaRPr lang="en-GB" dirty="0"/>
          </a:p>
        </p:txBody>
      </p:sp>
      <p:sp>
        <p:nvSpPr>
          <p:cNvPr id="10" name="TextBox 9">
            <a:extLst>
              <a:ext uri="{FF2B5EF4-FFF2-40B4-BE49-F238E27FC236}">
                <a16:creationId xmlns:a16="http://schemas.microsoft.com/office/drawing/2014/main" id="{9DB2AA4F-EBAA-EFBB-0C7E-019399227B57}"/>
              </a:ext>
            </a:extLst>
          </p:cNvPr>
          <p:cNvSpPr txBox="1"/>
          <p:nvPr/>
        </p:nvSpPr>
        <p:spPr>
          <a:xfrm>
            <a:off x="7431699" y="2275032"/>
            <a:ext cx="2969601"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deep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high-level features</a:t>
            </a:r>
            <a:r>
              <a:rPr kumimoji="0" lang="en-US" altLang="en-US" i="0" u="none" strike="noStrike" cap="none" normalizeH="0" baseline="0" dirty="0">
                <a:ln>
                  <a:noFill/>
                </a:ln>
                <a:effectLst/>
              </a:rPr>
              <a:t> </a:t>
            </a:r>
            <a:endParaRPr lang="en-GB" dirty="0"/>
          </a:p>
        </p:txBody>
      </p:sp>
      <p:sp>
        <p:nvSpPr>
          <p:cNvPr id="12" name="TextBox 11">
            <a:extLst>
              <a:ext uri="{FF2B5EF4-FFF2-40B4-BE49-F238E27FC236}">
                <a16:creationId xmlns:a16="http://schemas.microsoft.com/office/drawing/2014/main" id="{D5FB9BB4-40B1-C53B-8BE0-38CA3F526FE3}"/>
              </a:ext>
            </a:extLst>
          </p:cNvPr>
          <p:cNvSpPr txBox="1"/>
          <p:nvPr/>
        </p:nvSpPr>
        <p:spPr>
          <a:xfrm>
            <a:off x="4007461" y="2275033"/>
            <a:ext cx="2683852" cy="646331"/>
          </a:xfrm>
          <a:prstGeom prst="rect">
            <a:avLst/>
          </a:prstGeom>
          <a:noFill/>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solidFill>
                  <a:schemeClr val="accent1"/>
                </a:solidFill>
                <a:effectLst/>
                <a:cs typeface="Arial" panose="020B0604020202020204" pitchFamily="34" charset="0"/>
              </a:rPr>
              <a:t>intermediate layers</a:t>
            </a:r>
            <a:endParaRPr kumimoji="0" lang="en-US" altLang="en-US" i="0" u="none" strike="noStrike" cap="none" normalizeH="0" baseline="0" dirty="0">
              <a:ln>
                <a:noFill/>
              </a:ln>
              <a:solidFill>
                <a:schemeClr val="accent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cs typeface="Arial" panose="020B0604020202020204" pitchFamily="34" charset="0"/>
              </a:rPr>
              <a:t>mid-level features</a:t>
            </a:r>
            <a:endParaRPr lang="en-GB" dirty="0"/>
          </a:p>
        </p:txBody>
      </p:sp>
      <p:sp>
        <p:nvSpPr>
          <p:cNvPr id="3" name="Rectangle 2">
            <a:extLst>
              <a:ext uri="{FF2B5EF4-FFF2-40B4-BE49-F238E27FC236}">
                <a16:creationId xmlns:a16="http://schemas.microsoft.com/office/drawing/2014/main" id="{57DBB501-E828-B147-6FF2-0AB9A1F9D1FA}"/>
              </a:ext>
            </a:extLst>
          </p:cNvPr>
          <p:cNvSpPr/>
          <p:nvPr/>
        </p:nvSpPr>
        <p:spPr>
          <a:xfrm>
            <a:off x="3697357" y="2133600"/>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4F5E110-C8E3-5725-EC20-CDE2DD54B560}"/>
              </a:ext>
            </a:extLst>
          </p:cNvPr>
          <p:cNvSpPr/>
          <p:nvPr/>
        </p:nvSpPr>
        <p:spPr>
          <a:xfrm>
            <a:off x="7195548" y="2128117"/>
            <a:ext cx="3774321"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DE16180-AE0A-D78A-B0E6-3A8EFB7E8054}"/>
              </a:ext>
            </a:extLst>
          </p:cNvPr>
          <p:cNvSpPr/>
          <p:nvPr/>
        </p:nvSpPr>
        <p:spPr>
          <a:xfrm>
            <a:off x="425938" y="2139083"/>
            <a:ext cx="3379304" cy="3354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2450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A convolutional classifier</a:t>
            </a:r>
          </a:p>
        </p:txBody>
      </p:sp>
      <p:sp>
        <p:nvSpPr>
          <p:cNvPr id="63" name="Rectangle 62">
            <a:extLst>
              <a:ext uri="{FF2B5EF4-FFF2-40B4-BE49-F238E27FC236}">
                <a16:creationId xmlns:a16="http://schemas.microsoft.com/office/drawing/2014/main" id="{F32D8729-2881-7E46-BA05-75473B393363}"/>
              </a:ext>
            </a:extLst>
          </p:cNvPr>
          <p:cNvSpPr/>
          <p:nvPr/>
        </p:nvSpPr>
        <p:spPr>
          <a:xfrm rot="16200000">
            <a:off x="1105993"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4" name="Rectangle 63">
            <a:extLst>
              <a:ext uri="{FF2B5EF4-FFF2-40B4-BE49-F238E27FC236}">
                <a16:creationId xmlns:a16="http://schemas.microsoft.com/office/drawing/2014/main" id="{7A0CD8A4-E2D7-1786-6362-DA0985F8F292}"/>
              </a:ext>
            </a:extLst>
          </p:cNvPr>
          <p:cNvSpPr/>
          <p:nvPr/>
        </p:nvSpPr>
        <p:spPr>
          <a:xfrm rot="16200000">
            <a:off x="1739546" y="3666303"/>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5" name="Rectangle 64">
            <a:extLst>
              <a:ext uri="{FF2B5EF4-FFF2-40B4-BE49-F238E27FC236}">
                <a16:creationId xmlns:a16="http://schemas.microsoft.com/office/drawing/2014/main" id="{39FA7D80-50AC-5246-6D50-8E13B6790523}"/>
              </a:ext>
            </a:extLst>
          </p:cNvPr>
          <p:cNvSpPr/>
          <p:nvPr/>
        </p:nvSpPr>
        <p:spPr>
          <a:xfrm rot="16200000">
            <a:off x="236873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66" name="Rectangle 65">
            <a:extLst>
              <a:ext uri="{FF2B5EF4-FFF2-40B4-BE49-F238E27FC236}">
                <a16:creationId xmlns:a16="http://schemas.microsoft.com/office/drawing/2014/main" id="{65D6022D-32FD-D41D-AF9D-B935F927B82B}"/>
              </a:ext>
            </a:extLst>
          </p:cNvPr>
          <p:cNvSpPr/>
          <p:nvPr/>
        </p:nvSpPr>
        <p:spPr>
          <a:xfrm rot="16200000">
            <a:off x="3298388"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7" name="Rectangle 66">
            <a:extLst>
              <a:ext uri="{FF2B5EF4-FFF2-40B4-BE49-F238E27FC236}">
                <a16:creationId xmlns:a16="http://schemas.microsoft.com/office/drawing/2014/main" id="{CD670CDB-2E61-43A7-FED7-0169FEB8C743}"/>
              </a:ext>
            </a:extLst>
          </p:cNvPr>
          <p:cNvSpPr/>
          <p:nvPr/>
        </p:nvSpPr>
        <p:spPr>
          <a:xfrm rot="16200000">
            <a:off x="3930842"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68" name="Rectangle 67">
            <a:extLst>
              <a:ext uri="{FF2B5EF4-FFF2-40B4-BE49-F238E27FC236}">
                <a16:creationId xmlns:a16="http://schemas.microsoft.com/office/drawing/2014/main" id="{9ECF71F7-2172-B28A-37AC-7E5621D33DD9}"/>
              </a:ext>
            </a:extLst>
          </p:cNvPr>
          <p:cNvSpPr/>
          <p:nvPr/>
        </p:nvSpPr>
        <p:spPr>
          <a:xfrm rot="16200000">
            <a:off x="4564399" y="3666307"/>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77" name="Rectangle 76">
            <a:extLst>
              <a:ext uri="{FF2B5EF4-FFF2-40B4-BE49-F238E27FC236}">
                <a16:creationId xmlns:a16="http://schemas.microsoft.com/office/drawing/2014/main" id="{7A87F138-8137-3E71-9E19-72B74BCBAC98}"/>
              </a:ext>
            </a:extLst>
          </p:cNvPr>
          <p:cNvSpPr/>
          <p:nvPr/>
        </p:nvSpPr>
        <p:spPr>
          <a:xfrm rot="16200000">
            <a:off x="5499477"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2" name="Rectangle 81">
            <a:extLst>
              <a:ext uri="{FF2B5EF4-FFF2-40B4-BE49-F238E27FC236}">
                <a16:creationId xmlns:a16="http://schemas.microsoft.com/office/drawing/2014/main" id="{2264F10D-2536-53EC-7CDE-EE7E7B267C4E}"/>
              </a:ext>
            </a:extLst>
          </p:cNvPr>
          <p:cNvSpPr/>
          <p:nvPr/>
        </p:nvSpPr>
        <p:spPr>
          <a:xfrm rot="16200000">
            <a:off x="6122138" y="3666302"/>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Conv</a:t>
            </a:r>
          </a:p>
        </p:txBody>
      </p:sp>
      <p:sp>
        <p:nvSpPr>
          <p:cNvPr id="83" name="Rectangle 82">
            <a:extLst>
              <a:ext uri="{FF2B5EF4-FFF2-40B4-BE49-F238E27FC236}">
                <a16:creationId xmlns:a16="http://schemas.microsoft.com/office/drawing/2014/main" id="{863BF0D2-FEA1-D3BF-5BEA-3DFA48C7D6E7}"/>
              </a:ext>
            </a:extLst>
          </p:cNvPr>
          <p:cNvSpPr/>
          <p:nvPr/>
        </p:nvSpPr>
        <p:spPr>
          <a:xfrm rot="16200000">
            <a:off x="6751331" y="3666306"/>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Pooling</a:t>
            </a:r>
          </a:p>
        </p:txBody>
      </p:sp>
      <p:sp>
        <p:nvSpPr>
          <p:cNvPr id="84" name="Rectangle 83">
            <a:extLst>
              <a:ext uri="{FF2B5EF4-FFF2-40B4-BE49-F238E27FC236}">
                <a16:creationId xmlns:a16="http://schemas.microsoft.com/office/drawing/2014/main" id="{32B0D2B5-4274-CEBE-97F0-436380771484}"/>
              </a:ext>
            </a:extLst>
          </p:cNvPr>
          <p:cNvSpPr/>
          <p:nvPr/>
        </p:nvSpPr>
        <p:spPr>
          <a:xfrm rot="16200000">
            <a:off x="7706019" y="3666305"/>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5" name="Rectangle 84">
            <a:extLst>
              <a:ext uri="{FF2B5EF4-FFF2-40B4-BE49-F238E27FC236}">
                <a16:creationId xmlns:a16="http://schemas.microsoft.com/office/drawing/2014/main" id="{11CC8CD1-8EAD-3417-19DC-ABB6486C9316}"/>
              </a:ext>
            </a:extLst>
          </p:cNvPr>
          <p:cNvSpPr/>
          <p:nvPr/>
        </p:nvSpPr>
        <p:spPr>
          <a:xfrm rot="16200000">
            <a:off x="8335212" y="3666304"/>
            <a:ext cx="2360023" cy="4267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Dense</a:t>
            </a:r>
          </a:p>
        </p:txBody>
      </p:sp>
      <p:sp>
        <p:nvSpPr>
          <p:cNvPr id="86" name="Rectangle: Rounded Corners 85">
            <a:extLst>
              <a:ext uri="{FF2B5EF4-FFF2-40B4-BE49-F238E27FC236}">
                <a16:creationId xmlns:a16="http://schemas.microsoft.com/office/drawing/2014/main" id="{47EE3C22-C6E5-ED1B-8966-26D156964254}"/>
              </a:ext>
            </a:extLst>
          </p:cNvPr>
          <p:cNvSpPr/>
          <p:nvPr/>
        </p:nvSpPr>
        <p:spPr>
          <a:xfrm>
            <a:off x="10254349" y="3705167"/>
            <a:ext cx="1532928" cy="34899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SAX</a:t>
            </a:r>
          </a:p>
        </p:txBody>
      </p:sp>
      <p:pic>
        <p:nvPicPr>
          <p:cNvPr id="88" name="Picture 87" descr="A close-up of a skull&#10;&#10;Description automatically generated with low confidence">
            <a:extLst>
              <a:ext uri="{FF2B5EF4-FFF2-40B4-BE49-F238E27FC236}">
                <a16:creationId xmlns:a16="http://schemas.microsoft.com/office/drawing/2014/main" id="{E7DF4F6E-B00C-E304-C951-B7D71D65D0F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372292" y="3248291"/>
            <a:ext cx="1262746" cy="1262746"/>
          </a:xfrm>
          <a:prstGeom prst="rect">
            <a:avLst/>
          </a:prstGeom>
        </p:spPr>
      </p:pic>
      <p:cxnSp>
        <p:nvCxnSpPr>
          <p:cNvPr id="41" name="Straight Arrow Connector 40">
            <a:extLst>
              <a:ext uri="{FF2B5EF4-FFF2-40B4-BE49-F238E27FC236}">
                <a16:creationId xmlns:a16="http://schemas.microsoft.com/office/drawing/2014/main" id="{63B3321E-28BB-F381-2D34-77BF4478F709}"/>
              </a:ext>
            </a:extLst>
          </p:cNvPr>
          <p:cNvCxnSpPr>
            <a:stCxn id="88" idx="1"/>
            <a:endCxn id="63" idx="0"/>
          </p:cNvCxnSpPr>
          <p:nvPr/>
        </p:nvCxnSpPr>
        <p:spPr>
          <a:xfrm>
            <a:off x="1635038" y="3879664"/>
            <a:ext cx="437606"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B0E4BF2-CF63-DA08-B0B9-B8DA0178D6E1}"/>
              </a:ext>
            </a:extLst>
          </p:cNvPr>
          <p:cNvCxnSpPr>
            <a:cxnSpLocks/>
            <a:stCxn id="63" idx="2"/>
            <a:endCxn id="64" idx="0"/>
          </p:cNvCxnSpPr>
          <p:nvPr/>
        </p:nvCxnSpPr>
        <p:spPr>
          <a:xfrm flipV="1">
            <a:off x="2499365" y="3879663"/>
            <a:ext cx="20683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7B067C0-3C6F-B481-EBBA-F03C05137DAA}"/>
              </a:ext>
            </a:extLst>
          </p:cNvPr>
          <p:cNvCxnSpPr>
            <a:cxnSpLocks/>
            <a:stCxn id="64" idx="2"/>
            <a:endCxn id="65" idx="0"/>
          </p:cNvCxnSpPr>
          <p:nvPr/>
        </p:nvCxnSpPr>
        <p:spPr>
          <a:xfrm>
            <a:off x="3132918" y="3879663"/>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F939EAF-6C52-E4C5-75D1-0B345D58C583}"/>
              </a:ext>
            </a:extLst>
          </p:cNvPr>
          <p:cNvCxnSpPr>
            <a:cxnSpLocks/>
            <a:stCxn id="65" idx="2"/>
            <a:endCxn id="66" idx="0"/>
          </p:cNvCxnSpPr>
          <p:nvPr/>
        </p:nvCxnSpPr>
        <p:spPr>
          <a:xfrm>
            <a:off x="3762111" y="3879667"/>
            <a:ext cx="5029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8291ECF-55B4-83DE-05DE-940280F565C9}"/>
              </a:ext>
            </a:extLst>
          </p:cNvPr>
          <p:cNvCxnSpPr>
            <a:cxnSpLocks/>
            <a:stCxn id="66" idx="2"/>
            <a:endCxn id="67" idx="0"/>
          </p:cNvCxnSpPr>
          <p:nvPr/>
        </p:nvCxnSpPr>
        <p:spPr>
          <a:xfrm>
            <a:off x="4691760" y="3879667"/>
            <a:ext cx="205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FF7B181-2ED0-785F-2CC8-90E2A52A5840}"/>
              </a:ext>
            </a:extLst>
          </p:cNvPr>
          <p:cNvCxnSpPr>
            <a:cxnSpLocks/>
            <a:stCxn id="67" idx="2"/>
            <a:endCxn id="68" idx="0"/>
          </p:cNvCxnSpPr>
          <p:nvPr/>
        </p:nvCxnSpPr>
        <p:spPr>
          <a:xfrm>
            <a:off x="5324214" y="3879667"/>
            <a:ext cx="206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BA5CF7-B4EF-5A87-4255-1B9C5A23D4E8}"/>
              </a:ext>
            </a:extLst>
          </p:cNvPr>
          <p:cNvCxnSpPr>
            <a:cxnSpLocks/>
            <a:stCxn id="68" idx="2"/>
            <a:endCxn id="77" idx="0"/>
          </p:cNvCxnSpPr>
          <p:nvPr/>
        </p:nvCxnSpPr>
        <p:spPr>
          <a:xfrm flipV="1">
            <a:off x="5957771" y="3879666"/>
            <a:ext cx="50835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BCE963D0-1653-F139-621A-D3E3277912E8}"/>
              </a:ext>
            </a:extLst>
          </p:cNvPr>
          <p:cNvCxnSpPr>
            <a:cxnSpLocks/>
            <a:stCxn id="77" idx="2"/>
            <a:endCxn id="82" idx="0"/>
          </p:cNvCxnSpPr>
          <p:nvPr/>
        </p:nvCxnSpPr>
        <p:spPr>
          <a:xfrm flipV="1">
            <a:off x="6892849" y="3879662"/>
            <a:ext cx="195940"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FCE7C1A-A8E0-3DAA-5857-334B97908463}"/>
              </a:ext>
            </a:extLst>
          </p:cNvPr>
          <p:cNvCxnSpPr>
            <a:cxnSpLocks/>
            <a:stCxn id="82" idx="2"/>
            <a:endCxn id="83" idx="0"/>
          </p:cNvCxnSpPr>
          <p:nvPr/>
        </p:nvCxnSpPr>
        <p:spPr>
          <a:xfrm>
            <a:off x="7515510" y="3879662"/>
            <a:ext cx="202472" cy="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F884ABB-AB41-886C-1066-26287F4C2E24}"/>
              </a:ext>
            </a:extLst>
          </p:cNvPr>
          <p:cNvCxnSpPr>
            <a:cxnSpLocks/>
            <a:stCxn id="83" idx="2"/>
            <a:endCxn id="84" idx="0"/>
          </p:cNvCxnSpPr>
          <p:nvPr/>
        </p:nvCxnSpPr>
        <p:spPr>
          <a:xfrm flipV="1">
            <a:off x="8144703" y="3879665"/>
            <a:ext cx="527967"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5DB8875-0989-1B99-AA0C-CFE6398A779F}"/>
              </a:ext>
            </a:extLst>
          </p:cNvPr>
          <p:cNvCxnSpPr>
            <a:cxnSpLocks/>
            <a:stCxn id="84" idx="2"/>
            <a:endCxn id="85" idx="0"/>
          </p:cNvCxnSpPr>
          <p:nvPr/>
        </p:nvCxnSpPr>
        <p:spPr>
          <a:xfrm flipV="1">
            <a:off x="9099391" y="3879664"/>
            <a:ext cx="202472"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E1E31C3A-40F2-AD89-9033-C91D8ECEB223}"/>
              </a:ext>
            </a:extLst>
          </p:cNvPr>
          <p:cNvCxnSpPr>
            <a:cxnSpLocks/>
            <a:stCxn id="85" idx="2"/>
            <a:endCxn id="86" idx="1"/>
          </p:cNvCxnSpPr>
          <p:nvPr/>
        </p:nvCxnSpPr>
        <p:spPr>
          <a:xfrm>
            <a:off x="9728584" y="3879664"/>
            <a:ext cx="525765"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2" name="Left Brace 141">
            <a:extLst>
              <a:ext uri="{FF2B5EF4-FFF2-40B4-BE49-F238E27FC236}">
                <a16:creationId xmlns:a16="http://schemas.microsoft.com/office/drawing/2014/main" id="{02872CC9-3930-4A33-B777-BAA28416E221}"/>
              </a:ext>
            </a:extLst>
          </p:cNvPr>
          <p:cNvSpPr/>
          <p:nvPr/>
        </p:nvSpPr>
        <p:spPr>
          <a:xfrm rot="16200000">
            <a:off x="5001993" y="2371986"/>
            <a:ext cx="213361" cy="607205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3" name="TextBox 142">
            <a:extLst>
              <a:ext uri="{FF2B5EF4-FFF2-40B4-BE49-F238E27FC236}">
                <a16:creationId xmlns:a16="http://schemas.microsoft.com/office/drawing/2014/main" id="{F0593447-EB21-6B89-93B0-94AB54FE59AE}"/>
              </a:ext>
            </a:extLst>
          </p:cNvPr>
          <p:cNvSpPr txBox="1"/>
          <p:nvPr/>
        </p:nvSpPr>
        <p:spPr>
          <a:xfrm>
            <a:off x="4110644" y="5571685"/>
            <a:ext cx="1996059" cy="369332"/>
          </a:xfrm>
          <a:prstGeom prst="rect">
            <a:avLst/>
          </a:prstGeom>
          <a:noFill/>
        </p:spPr>
        <p:txBody>
          <a:bodyPr wrap="none" rtlCol="0">
            <a:spAutoFit/>
          </a:bodyPr>
          <a:lstStyle/>
          <a:p>
            <a:pPr algn="ctr"/>
            <a:r>
              <a:rPr lang="en-GB" dirty="0"/>
              <a:t>feature extraction</a:t>
            </a:r>
          </a:p>
        </p:txBody>
      </p:sp>
      <p:sp>
        <p:nvSpPr>
          <p:cNvPr id="144" name="Left Brace 143">
            <a:extLst>
              <a:ext uri="{FF2B5EF4-FFF2-40B4-BE49-F238E27FC236}">
                <a16:creationId xmlns:a16="http://schemas.microsoft.com/office/drawing/2014/main" id="{DC1C948A-2D9D-C9CA-BE37-EC2AC1359FAF}"/>
              </a:ext>
            </a:extLst>
          </p:cNvPr>
          <p:cNvSpPr/>
          <p:nvPr/>
        </p:nvSpPr>
        <p:spPr>
          <a:xfrm rot="16200000">
            <a:off x="9093947" y="4880057"/>
            <a:ext cx="213361" cy="105591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5" name="TextBox 144">
            <a:extLst>
              <a:ext uri="{FF2B5EF4-FFF2-40B4-BE49-F238E27FC236}">
                <a16:creationId xmlns:a16="http://schemas.microsoft.com/office/drawing/2014/main" id="{BEC6535F-DA32-6C02-1BE7-5664F810231E}"/>
              </a:ext>
            </a:extLst>
          </p:cNvPr>
          <p:cNvSpPr txBox="1"/>
          <p:nvPr/>
        </p:nvSpPr>
        <p:spPr>
          <a:xfrm>
            <a:off x="8394759" y="5571685"/>
            <a:ext cx="1550425" cy="369332"/>
          </a:xfrm>
          <a:prstGeom prst="rect">
            <a:avLst/>
          </a:prstGeom>
          <a:noFill/>
        </p:spPr>
        <p:txBody>
          <a:bodyPr wrap="none" rtlCol="0">
            <a:spAutoFit/>
          </a:bodyPr>
          <a:lstStyle/>
          <a:p>
            <a:pPr algn="ctr"/>
            <a:r>
              <a:rPr lang="en-GB" dirty="0"/>
              <a:t>classification</a:t>
            </a:r>
          </a:p>
        </p:txBody>
      </p:sp>
    </p:spTree>
    <p:extLst>
      <p:ext uri="{BB962C8B-B14F-4D97-AF65-F5344CB8AC3E}">
        <p14:creationId xmlns:p14="http://schemas.microsoft.com/office/powerpoint/2010/main" val="394992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par>
                                <p:cTn id="16" presetID="10" presetClass="entr" presetSubtype="0" fill="hold" nodeType="with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fade">
                                      <p:cBhvr>
                                        <p:cTn id="18" dur="500"/>
                                        <p:tgtEl>
                                          <p:spTgt spid="9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fade">
                                      <p:cBhvr>
                                        <p:cTn id="37" dur="500"/>
                                        <p:tgtEl>
                                          <p:spTgt spid="9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7"/>
                                        </p:tgtEl>
                                        <p:attrNameLst>
                                          <p:attrName>style.visibility</p:attrName>
                                        </p:attrNameLst>
                                      </p:cBhvr>
                                      <p:to>
                                        <p:strVal val="visible"/>
                                      </p:to>
                                    </p:set>
                                    <p:animEffect transition="in" filter="fade">
                                      <p:cBhvr>
                                        <p:cTn id="40" dur="500"/>
                                        <p:tgtEl>
                                          <p:spTgt spid="67"/>
                                        </p:tgtEl>
                                      </p:cBhvr>
                                    </p:animEffect>
                                  </p:childTnLst>
                                </p:cTn>
                              </p:par>
                              <p:par>
                                <p:cTn id="41" presetID="10"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0"/>
                                        </p:tgtEl>
                                        <p:attrNameLst>
                                          <p:attrName>style.visibility</p:attrName>
                                        </p:attrNameLst>
                                      </p:cBhvr>
                                      <p:to>
                                        <p:strVal val="visible"/>
                                      </p:to>
                                    </p:set>
                                    <p:animEffect transition="in" filter="fade">
                                      <p:cBhvr>
                                        <p:cTn id="50" dur="500"/>
                                        <p:tgtEl>
                                          <p:spTgt spid="10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10" presetClass="entr" presetSubtype="0"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fade">
                                      <p:cBhvr>
                                        <p:cTn id="56" dur="500"/>
                                        <p:tgtEl>
                                          <p:spTgt spid="10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2"/>
                                        </p:tgtEl>
                                        <p:attrNameLst>
                                          <p:attrName>style.visibility</p:attrName>
                                        </p:attrNameLst>
                                      </p:cBhvr>
                                      <p:to>
                                        <p:strVal val="visible"/>
                                      </p:to>
                                    </p:set>
                                    <p:animEffect transition="in" filter="fade">
                                      <p:cBhvr>
                                        <p:cTn id="59" dur="500"/>
                                        <p:tgtEl>
                                          <p:spTgt spid="82"/>
                                        </p:tgtEl>
                                      </p:cBhvr>
                                    </p:animEffect>
                                  </p:childTnLst>
                                </p:cTn>
                              </p:par>
                              <p:par>
                                <p:cTn id="60" presetID="10" presetClass="entr" presetSubtype="0" fill="hold" nodeType="withEffect">
                                  <p:stCondLst>
                                    <p:cond delay="0"/>
                                  </p:stCondLst>
                                  <p:childTnLst>
                                    <p:set>
                                      <p:cBhvr>
                                        <p:cTn id="61" dur="1" fill="hold">
                                          <p:stCondLst>
                                            <p:cond delay="0"/>
                                          </p:stCondLst>
                                        </p:cTn>
                                        <p:tgtEl>
                                          <p:spTgt spid="106"/>
                                        </p:tgtEl>
                                        <p:attrNameLst>
                                          <p:attrName>style.visibility</p:attrName>
                                        </p:attrNameLst>
                                      </p:cBhvr>
                                      <p:to>
                                        <p:strVal val="visible"/>
                                      </p:to>
                                    </p:set>
                                    <p:animEffect transition="in" filter="fade">
                                      <p:cBhvr>
                                        <p:cTn id="62" dur="500"/>
                                        <p:tgtEl>
                                          <p:spTgt spid="10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1500"/>
                            </p:stCondLst>
                            <p:childTnLst>
                              <p:par>
                                <p:cTn id="67" presetID="10" presetClass="entr" presetSubtype="0" fill="hold" grpId="0" nodeType="afterEffect">
                                  <p:stCondLst>
                                    <p:cond delay="0"/>
                                  </p:stCondLst>
                                  <p:childTnLst>
                                    <p:set>
                                      <p:cBhvr>
                                        <p:cTn id="68" dur="1" fill="hold">
                                          <p:stCondLst>
                                            <p:cond delay="0"/>
                                          </p:stCondLst>
                                        </p:cTn>
                                        <p:tgtEl>
                                          <p:spTgt spid="142"/>
                                        </p:tgtEl>
                                        <p:attrNameLst>
                                          <p:attrName>style.visibility</p:attrName>
                                        </p:attrNameLst>
                                      </p:cBhvr>
                                      <p:to>
                                        <p:strVal val="visible"/>
                                      </p:to>
                                    </p:set>
                                    <p:animEffect transition="in" filter="fade">
                                      <p:cBhvr>
                                        <p:cTn id="69" dur="500"/>
                                        <p:tgtEl>
                                          <p:spTgt spid="1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3"/>
                                        </p:tgtEl>
                                        <p:attrNameLst>
                                          <p:attrName>style.visibility</p:attrName>
                                        </p:attrNameLst>
                                      </p:cBhvr>
                                      <p:to>
                                        <p:strVal val="visible"/>
                                      </p:to>
                                    </p:set>
                                    <p:animEffect transition="in" filter="fade">
                                      <p:cBhvr>
                                        <p:cTn id="72" dur="500"/>
                                        <p:tgtEl>
                                          <p:spTgt spid="1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Effect transition="in" filter="fade">
                                      <p:cBhvr>
                                        <p:cTn id="77" dur="500"/>
                                        <p:tgtEl>
                                          <p:spTgt spid="1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fade">
                                      <p:cBhvr>
                                        <p:cTn id="80" dur="500"/>
                                        <p:tgtEl>
                                          <p:spTgt spid="84"/>
                                        </p:tgtEl>
                                      </p:cBhvr>
                                    </p:animEffect>
                                  </p:childTnLst>
                                </p:cTn>
                              </p:par>
                              <p:par>
                                <p:cTn id="81" presetID="10" presetClass="entr" presetSubtype="0" fill="hold" nodeType="withEffect">
                                  <p:stCondLst>
                                    <p:cond delay="0"/>
                                  </p:stCondLst>
                                  <p:childTnLst>
                                    <p:set>
                                      <p:cBhvr>
                                        <p:cTn id="82" dur="1" fill="hold">
                                          <p:stCondLst>
                                            <p:cond delay="0"/>
                                          </p:stCondLst>
                                        </p:cTn>
                                        <p:tgtEl>
                                          <p:spTgt spid="134"/>
                                        </p:tgtEl>
                                        <p:attrNameLst>
                                          <p:attrName>style.visibility</p:attrName>
                                        </p:attrNameLst>
                                      </p:cBhvr>
                                      <p:to>
                                        <p:strVal val="visible"/>
                                      </p:to>
                                    </p:set>
                                    <p:animEffect transition="in" filter="fade">
                                      <p:cBhvr>
                                        <p:cTn id="83" dur="500"/>
                                        <p:tgtEl>
                                          <p:spTgt spid="1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5"/>
                                        </p:tgtEl>
                                        <p:attrNameLst>
                                          <p:attrName>style.visibility</p:attrName>
                                        </p:attrNameLst>
                                      </p:cBhvr>
                                      <p:to>
                                        <p:strVal val="visible"/>
                                      </p:to>
                                    </p:set>
                                    <p:animEffect transition="in" filter="fade">
                                      <p:cBhvr>
                                        <p:cTn id="86" dur="500"/>
                                        <p:tgtEl>
                                          <p:spTgt spid="8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fade">
                                      <p:cBhvr>
                                        <p:cTn id="91" dur="500"/>
                                        <p:tgtEl>
                                          <p:spTgt spid="13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6"/>
                                        </p:tgtEl>
                                        <p:attrNameLst>
                                          <p:attrName>style.visibility</p:attrName>
                                        </p:attrNameLst>
                                      </p:cBhvr>
                                      <p:to>
                                        <p:strVal val="visible"/>
                                      </p:to>
                                    </p:set>
                                    <p:animEffect transition="in" filter="fade">
                                      <p:cBhvr>
                                        <p:cTn id="94" dur="500"/>
                                        <p:tgtEl>
                                          <p:spTgt spid="86"/>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fade">
                                      <p:cBhvr>
                                        <p:cTn id="99" dur="500"/>
                                        <p:tgtEl>
                                          <p:spTgt spid="14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45"/>
                                        </p:tgtEl>
                                        <p:attrNameLst>
                                          <p:attrName>style.visibility</p:attrName>
                                        </p:attrNameLst>
                                      </p:cBhvr>
                                      <p:to>
                                        <p:strVal val="visible"/>
                                      </p:to>
                                    </p:set>
                                    <p:animEffect transition="in" filter="fade">
                                      <p:cBhvr>
                                        <p:cTn id="102"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animBg="1"/>
      <p:bldP spid="66" grpId="0" animBg="1"/>
      <p:bldP spid="67" grpId="0" animBg="1"/>
      <p:bldP spid="68" grpId="0" animBg="1"/>
      <p:bldP spid="77" grpId="0" animBg="1"/>
      <p:bldP spid="82" grpId="0" animBg="1"/>
      <p:bldP spid="83" grpId="0" animBg="1"/>
      <p:bldP spid="84" grpId="0" animBg="1"/>
      <p:bldP spid="85" grpId="0" animBg="1"/>
      <p:bldP spid="86" grpId="0" animBg="1"/>
      <p:bldP spid="142" grpId="0" animBg="1"/>
      <p:bldP spid="143" grpId="0"/>
      <p:bldP spid="144" grpId="0" animBg="1"/>
      <p:bldP spid="14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Convolutional vs dense layers</a:t>
            </a:r>
          </a:p>
        </p:txBody>
      </p:sp>
      <p:pic>
        <p:nvPicPr>
          <p:cNvPr id="6" name="Picture 5" descr="A picture containing crater, close&#10;&#10;Description automatically generated">
            <a:extLst>
              <a:ext uri="{FF2B5EF4-FFF2-40B4-BE49-F238E27FC236}">
                <a16:creationId xmlns:a16="http://schemas.microsoft.com/office/drawing/2014/main" id="{B5CB7229-3D50-EF86-7BFB-27D2594DF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20" y="2045265"/>
            <a:ext cx="1355433" cy="1355433"/>
          </a:xfrm>
          <a:prstGeom prst="rect">
            <a:avLst/>
          </a:prstGeom>
        </p:spPr>
      </p:pic>
      <p:pic>
        <p:nvPicPr>
          <p:cNvPr id="7" name="Picture 6">
            <a:extLst>
              <a:ext uri="{FF2B5EF4-FFF2-40B4-BE49-F238E27FC236}">
                <a16:creationId xmlns:a16="http://schemas.microsoft.com/office/drawing/2014/main" id="{E5111F66-0B01-3EEB-71D4-F3FFB364BB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30" y="2045265"/>
            <a:ext cx="1355433" cy="1355433"/>
          </a:xfrm>
          <a:prstGeom prst="rect">
            <a:avLst/>
          </a:prstGeom>
        </p:spPr>
      </p:pic>
      <p:sp>
        <p:nvSpPr>
          <p:cNvPr id="3" name="Oval 2">
            <a:extLst>
              <a:ext uri="{FF2B5EF4-FFF2-40B4-BE49-F238E27FC236}">
                <a16:creationId xmlns:a16="http://schemas.microsoft.com/office/drawing/2014/main" id="{2170B9CE-C479-63EB-B2A6-2D69CF8EB02B}"/>
              </a:ext>
            </a:extLst>
          </p:cNvPr>
          <p:cNvSpPr/>
          <p:nvPr/>
        </p:nvSpPr>
        <p:spPr>
          <a:xfrm>
            <a:off x="26158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F84664-A085-B242-083C-C27D23B0C503}"/>
              </a:ext>
            </a:extLst>
          </p:cNvPr>
          <p:cNvSpPr/>
          <p:nvPr/>
        </p:nvSpPr>
        <p:spPr>
          <a:xfrm>
            <a:off x="27682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F633F84-F221-2FE2-3051-8ADC925876EA}"/>
              </a:ext>
            </a:extLst>
          </p:cNvPr>
          <p:cNvSpPr/>
          <p:nvPr/>
        </p:nvSpPr>
        <p:spPr>
          <a:xfrm>
            <a:off x="29206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2A451D39-4F12-F229-0761-3F42DB485F9D}"/>
              </a:ext>
            </a:extLst>
          </p:cNvPr>
          <p:cNvSpPr/>
          <p:nvPr/>
        </p:nvSpPr>
        <p:spPr>
          <a:xfrm>
            <a:off x="30730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56A935F0-C0AA-E43C-6C02-3C58655F808C}"/>
              </a:ext>
            </a:extLst>
          </p:cNvPr>
          <p:cNvSpPr/>
          <p:nvPr/>
        </p:nvSpPr>
        <p:spPr>
          <a:xfrm>
            <a:off x="32254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76CDCB7-096C-D1CE-F8AA-02E46E8D6F26}"/>
              </a:ext>
            </a:extLst>
          </p:cNvPr>
          <p:cNvSpPr/>
          <p:nvPr/>
        </p:nvSpPr>
        <p:spPr>
          <a:xfrm>
            <a:off x="33778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DD32832B-90E9-A48D-EDBC-AE54E594915D}"/>
              </a:ext>
            </a:extLst>
          </p:cNvPr>
          <p:cNvSpPr/>
          <p:nvPr/>
        </p:nvSpPr>
        <p:spPr>
          <a:xfrm>
            <a:off x="3530236"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DD03B6E-AC4A-EA09-6FB1-C8E2EFE3B0F6}"/>
              </a:ext>
            </a:extLst>
          </p:cNvPr>
          <p:cNvSpPr/>
          <p:nvPr/>
        </p:nvSpPr>
        <p:spPr>
          <a:xfrm>
            <a:off x="3682636"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C6DC21D-3DE2-AF17-9D3A-5C7FD4FA511C}"/>
              </a:ext>
            </a:extLst>
          </p:cNvPr>
          <p:cNvSpPr/>
          <p:nvPr/>
        </p:nvSpPr>
        <p:spPr>
          <a:xfrm>
            <a:off x="2615836" y="2310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965B0709-0043-C885-0BE0-966466099253}"/>
              </a:ext>
            </a:extLst>
          </p:cNvPr>
          <p:cNvSpPr/>
          <p:nvPr/>
        </p:nvSpPr>
        <p:spPr>
          <a:xfrm>
            <a:off x="2768236" y="2462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1274422C-98F2-C48D-1C12-C533134747D7}"/>
              </a:ext>
            </a:extLst>
          </p:cNvPr>
          <p:cNvSpPr/>
          <p:nvPr/>
        </p:nvSpPr>
        <p:spPr>
          <a:xfrm>
            <a:off x="2920636" y="26151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A54C3F2-A157-7B49-94BF-8D53F92D96EB}"/>
              </a:ext>
            </a:extLst>
          </p:cNvPr>
          <p:cNvSpPr/>
          <p:nvPr/>
        </p:nvSpPr>
        <p:spPr>
          <a:xfrm>
            <a:off x="3073036" y="27675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0D1AD34-B882-9106-B441-B5A17FD5D082}"/>
              </a:ext>
            </a:extLst>
          </p:cNvPr>
          <p:cNvSpPr/>
          <p:nvPr/>
        </p:nvSpPr>
        <p:spPr>
          <a:xfrm>
            <a:off x="3225436" y="29199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60E3B56-CF48-6AF3-9476-D457F19D445C}"/>
              </a:ext>
            </a:extLst>
          </p:cNvPr>
          <p:cNvSpPr/>
          <p:nvPr/>
        </p:nvSpPr>
        <p:spPr>
          <a:xfrm>
            <a:off x="3377836" y="30723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82C0F02E-513C-AA92-8B6E-37B74A6756AD}"/>
              </a:ext>
            </a:extLst>
          </p:cNvPr>
          <p:cNvSpPr/>
          <p:nvPr/>
        </p:nvSpPr>
        <p:spPr>
          <a:xfrm>
            <a:off x="3530236" y="322474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0D41FE3-CF4C-098D-1053-A708E80420D1}"/>
              </a:ext>
            </a:extLst>
          </p:cNvPr>
          <p:cNvSpPr/>
          <p:nvPr/>
        </p:nvSpPr>
        <p:spPr>
          <a:xfrm>
            <a:off x="2761942"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A576E12-717A-07B9-3D95-E0CA34EC86E6}"/>
              </a:ext>
            </a:extLst>
          </p:cNvPr>
          <p:cNvSpPr/>
          <p:nvPr/>
        </p:nvSpPr>
        <p:spPr>
          <a:xfrm>
            <a:off x="2914342"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6DDC2F8-00BA-FA29-EDC4-7E9F807B66FD}"/>
              </a:ext>
            </a:extLst>
          </p:cNvPr>
          <p:cNvSpPr/>
          <p:nvPr/>
        </p:nvSpPr>
        <p:spPr>
          <a:xfrm>
            <a:off x="3066742"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4B8D6EA2-6646-C181-B84F-D4E872C16A0D}"/>
              </a:ext>
            </a:extLst>
          </p:cNvPr>
          <p:cNvSpPr/>
          <p:nvPr/>
        </p:nvSpPr>
        <p:spPr>
          <a:xfrm>
            <a:off x="3219142"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0E0CDC8-C8E6-923C-B5EF-093746D12A0F}"/>
              </a:ext>
            </a:extLst>
          </p:cNvPr>
          <p:cNvSpPr/>
          <p:nvPr/>
        </p:nvSpPr>
        <p:spPr>
          <a:xfrm>
            <a:off x="3371542"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B61A7EA-534C-B692-ACFE-275154B1EC83}"/>
              </a:ext>
            </a:extLst>
          </p:cNvPr>
          <p:cNvSpPr/>
          <p:nvPr/>
        </p:nvSpPr>
        <p:spPr>
          <a:xfrm>
            <a:off x="3523942"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A0D7E6BA-FED3-DB74-4E21-55E35FDABAD7}"/>
              </a:ext>
            </a:extLst>
          </p:cNvPr>
          <p:cNvSpPr/>
          <p:nvPr/>
        </p:nvSpPr>
        <p:spPr>
          <a:xfrm>
            <a:off x="3676342" y="3071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DD9D96B6-8875-FD36-00BD-92ACF1DC1C50}"/>
              </a:ext>
            </a:extLst>
          </p:cNvPr>
          <p:cNvSpPr/>
          <p:nvPr/>
        </p:nvSpPr>
        <p:spPr>
          <a:xfrm>
            <a:off x="292063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BAEC8E37-162E-BC11-801E-FB918E85D53B}"/>
              </a:ext>
            </a:extLst>
          </p:cNvPr>
          <p:cNvSpPr/>
          <p:nvPr/>
        </p:nvSpPr>
        <p:spPr>
          <a:xfrm>
            <a:off x="3073036" y="23099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1D74620E-1F62-9EAF-99BC-0D365E186A3B}"/>
              </a:ext>
            </a:extLst>
          </p:cNvPr>
          <p:cNvSpPr/>
          <p:nvPr/>
        </p:nvSpPr>
        <p:spPr>
          <a:xfrm>
            <a:off x="3225436" y="2462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9BF5C62F-D29C-5FA9-F0E0-959D44A8310B}"/>
              </a:ext>
            </a:extLst>
          </p:cNvPr>
          <p:cNvSpPr/>
          <p:nvPr/>
        </p:nvSpPr>
        <p:spPr>
          <a:xfrm>
            <a:off x="3377836" y="26147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14E0E7C-5A1F-DBB9-FF9B-C493C464C016}"/>
              </a:ext>
            </a:extLst>
          </p:cNvPr>
          <p:cNvSpPr/>
          <p:nvPr/>
        </p:nvSpPr>
        <p:spPr>
          <a:xfrm>
            <a:off x="3530236" y="27671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90AD4BA9-6F63-80C8-A052-742D36921A75}"/>
              </a:ext>
            </a:extLst>
          </p:cNvPr>
          <p:cNvSpPr/>
          <p:nvPr/>
        </p:nvSpPr>
        <p:spPr>
          <a:xfrm>
            <a:off x="3682636" y="2919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02899D4-316C-57F9-5797-831CAD1BB2E6}"/>
              </a:ext>
            </a:extLst>
          </p:cNvPr>
          <p:cNvSpPr/>
          <p:nvPr/>
        </p:nvSpPr>
        <p:spPr>
          <a:xfrm>
            <a:off x="3079330" y="2161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E5976BC-67B2-6728-DC1B-8AC56673D72B}"/>
              </a:ext>
            </a:extLst>
          </p:cNvPr>
          <p:cNvSpPr/>
          <p:nvPr/>
        </p:nvSpPr>
        <p:spPr>
          <a:xfrm>
            <a:off x="3231730" y="2313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B37D6D15-1691-530B-5D2B-777C04C105C4}"/>
              </a:ext>
            </a:extLst>
          </p:cNvPr>
          <p:cNvSpPr/>
          <p:nvPr/>
        </p:nvSpPr>
        <p:spPr>
          <a:xfrm>
            <a:off x="3384130" y="2466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350A739-229D-3E83-17BA-24AAC6A4A73B}"/>
              </a:ext>
            </a:extLst>
          </p:cNvPr>
          <p:cNvSpPr/>
          <p:nvPr/>
        </p:nvSpPr>
        <p:spPr>
          <a:xfrm>
            <a:off x="3536530"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A124AF70-900F-FE75-C9E4-0911A3DA7852}"/>
              </a:ext>
            </a:extLst>
          </p:cNvPr>
          <p:cNvSpPr/>
          <p:nvPr/>
        </p:nvSpPr>
        <p:spPr>
          <a:xfrm>
            <a:off x="3688930"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2A8CB202-5718-6709-50F4-99FD20B8CFC4}"/>
              </a:ext>
            </a:extLst>
          </p:cNvPr>
          <p:cNvSpPr/>
          <p:nvPr/>
        </p:nvSpPr>
        <p:spPr>
          <a:xfrm>
            <a:off x="3231730"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2ABDAF2D-1FA3-6707-D07F-16283D262F18}"/>
              </a:ext>
            </a:extLst>
          </p:cNvPr>
          <p:cNvSpPr/>
          <p:nvPr/>
        </p:nvSpPr>
        <p:spPr>
          <a:xfrm>
            <a:off x="3384130" y="23172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74C7539-4E2A-2F17-990F-857ED2693F41}"/>
              </a:ext>
            </a:extLst>
          </p:cNvPr>
          <p:cNvSpPr/>
          <p:nvPr/>
        </p:nvSpPr>
        <p:spPr>
          <a:xfrm>
            <a:off x="3536530" y="24696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F1C1BCA-B8A5-A311-B560-DF836A0212FD}"/>
              </a:ext>
            </a:extLst>
          </p:cNvPr>
          <p:cNvSpPr/>
          <p:nvPr/>
        </p:nvSpPr>
        <p:spPr>
          <a:xfrm>
            <a:off x="3688930" y="2622054"/>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BE52C30-1CC9-7443-1DD4-7FA63C135CC4}"/>
              </a:ext>
            </a:extLst>
          </p:cNvPr>
          <p:cNvSpPr/>
          <p:nvPr/>
        </p:nvSpPr>
        <p:spPr>
          <a:xfrm>
            <a:off x="3390703" y="2155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41D4719B-F451-B4A9-7B29-7FFBF71E6DFB}"/>
              </a:ext>
            </a:extLst>
          </p:cNvPr>
          <p:cNvSpPr/>
          <p:nvPr/>
        </p:nvSpPr>
        <p:spPr>
          <a:xfrm>
            <a:off x="3543103" y="2307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9C12E3D-5D4B-CBD8-B03A-7005EA408867}"/>
              </a:ext>
            </a:extLst>
          </p:cNvPr>
          <p:cNvSpPr/>
          <p:nvPr/>
        </p:nvSpPr>
        <p:spPr>
          <a:xfrm>
            <a:off x="369550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500445E3-E03C-382B-652F-C3999F3326C0}"/>
              </a:ext>
            </a:extLst>
          </p:cNvPr>
          <p:cNvSpPr/>
          <p:nvPr/>
        </p:nvSpPr>
        <p:spPr>
          <a:xfrm>
            <a:off x="3543103"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71C1304-6654-1302-2B83-70CF3FAB9489}"/>
              </a:ext>
            </a:extLst>
          </p:cNvPr>
          <p:cNvSpPr/>
          <p:nvPr/>
        </p:nvSpPr>
        <p:spPr>
          <a:xfrm>
            <a:off x="3706333" y="230167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DECBFFF3-4F1C-1162-B347-566F2775A4D4}"/>
              </a:ext>
            </a:extLst>
          </p:cNvPr>
          <p:cNvSpPr/>
          <p:nvPr/>
        </p:nvSpPr>
        <p:spPr>
          <a:xfrm>
            <a:off x="3702076" y="21575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FE53A394-6545-1837-B773-A34D59648D02}"/>
              </a:ext>
            </a:extLst>
          </p:cNvPr>
          <p:cNvSpPr/>
          <p:nvPr/>
        </p:nvSpPr>
        <p:spPr>
          <a:xfrm>
            <a:off x="2609933" y="2460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626DD6B0-6C5F-4B8B-9F58-185128F97111}"/>
              </a:ext>
            </a:extLst>
          </p:cNvPr>
          <p:cNvSpPr/>
          <p:nvPr/>
        </p:nvSpPr>
        <p:spPr>
          <a:xfrm>
            <a:off x="2762333" y="26126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62E7FC9E-24DF-553A-3693-B377598D4982}"/>
              </a:ext>
            </a:extLst>
          </p:cNvPr>
          <p:cNvSpPr/>
          <p:nvPr/>
        </p:nvSpPr>
        <p:spPr>
          <a:xfrm>
            <a:off x="2914733" y="27650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A736620A-8AE6-03DB-D477-7FED186B98DB}"/>
              </a:ext>
            </a:extLst>
          </p:cNvPr>
          <p:cNvSpPr/>
          <p:nvPr/>
        </p:nvSpPr>
        <p:spPr>
          <a:xfrm>
            <a:off x="3067133" y="29174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806DE456-7EA1-81CB-E478-C54A44F11AB2}"/>
              </a:ext>
            </a:extLst>
          </p:cNvPr>
          <p:cNvSpPr/>
          <p:nvPr/>
        </p:nvSpPr>
        <p:spPr>
          <a:xfrm>
            <a:off x="3219533" y="30698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4285783-90FA-7B9B-E372-B7CB9667CD9C}"/>
              </a:ext>
            </a:extLst>
          </p:cNvPr>
          <p:cNvSpPr/>
          <p:nvPr/>
        </p:nvSpPr>
        <p:spPr>
          <a:xfrm>
            <a:off x="3371933" y="322221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4992F489-0EA1-2E12-3322-041762BEEE0E}"/>
              </a:ext>
            </a:extLst>
          </p:cNvPr>
          <p:cNvSpPr/>
          <p:nvPr/>
        </p:nvSpPr>
        <p:spPr>
          <a:xfrm>
            <a:off x="2609933" y="26187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592BC1DC-E2BD-2C92-4550-EC1B7D9B1C19}"/>
              </a:ext>
            </a:extLst>
          </p:cNvPr>
          <p:cNvSpPr/>
          <p:nvPr/>
        </p:nvSpPr>
        <p:spPr>
          <a:xfrm>
            <a:off x="2762333" y="27711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C5C45C3F-E98E-1393-DA95-20B424249745}"/>
              </a:ext>
            </a:extLst>
          </p:cNvPr>
          <p:cNvSpPr/>
          <p:nvPr/>
        </p:nvSpPr>
        <p:spPr>
          <a:xfrm>
            <a:off x="2914733" y="29235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6E1F913E-1671-6550-DB92-DAA592BD3AB6}"/>
              </a:ext>
            </a:extLst>
          </p:cNvPr>
          <p:cNvSpPr/>
          <p:nvPr/>
        </p:nvSpPr>
        <p:spPr>
          <a:xfrm>
            <a:off x="3067133" y="30759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892A14C3-7570-E361-C337-F95B6B12CD5D}"/>
              </a:ext>
            </a:extLst>
          </p:cNvPr>
          <p:cNvSpPr/>
          <p:nvPr/>
        </p:nvSpPr>
        <p:spPr>
          <a:xfrm>
            <a:off x="3219533" y="3228353"/>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2813BE0E-D7F2-80B8-CFC9-A0D98F82F6EF}"/>
              </a:ext>
            </a:extLst>
          </p:cNvPr>
          <p:cNvSpPr/>
          <p:nvPr/>
        </p:nvSpPr>
        <p:spPr>
          <a:xfrm>
            <a:off x="2606011" y="27628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D7A4BCDE-0F31-6DCD-34F4-5BDBB92B11DF}"/>
              </a:ext>
            </a:extLst>
          </p:cNvPr>
          <p:cNvSpPr/>
          <p:nvPr/>
        </p:nvSpPr>
        <p:spPr>
          <a:xfrm>
            <a:off x="2758411" y="29152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D7A06924-A164-6264-1163-2609536CB442}"/>
              </a:ext>
            </a:extLst>
          </p:cNvPr>
          <p:cNvSpPr/>
          <p:nvPr/>
        </p:nvSpPr>
        <p:spPr>
          <a:xfrm>
            <a:off x="2910811" y="30676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68687422-7AB0-7A29-2D0A-8A150431B09D}"/>
              </a:ext>
            </a:extLst>
          </p:cNvPr>
          <p:cNvSpPr/>
          <p:nvPr/>
        </p:nvSpPr>
        <p:spPr>
          <a:xfrm>
            <a:off x="3063211" y="3220081"/>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17E253C-7727-C37F-2EC7-6288A79EDEC2}"/>
              </a:ext>
            </a:extLst>
          </p:cNvPr>
          <p:cNvSpPr/>
          <p:nvPr/>
        </p:nvSpPr>
        <p:spPr>
          <a:xfrm>
            <a:off x="2606011" y="29212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90E58618-1CDC-7E32-6B71-C852DF85AD01}"/>
              </a:ext>
            </a:extLst>
          </p:cNvPr>
          <p:cNvSpPr/>
          <p:nvPr/>
        </p:nvSpPr>
        <p:spPr>
          <a:xfrm>
            <a:off x="2758411" y="30736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E2096BD9-2F8A-1442-3364-B27B704B2B97}"/>
              </a:ext>
            </a:extLst>
          </p:cNvPr>
          <p:cNvSpPr/>
          <p:nvPr/>
        </p:nvSpPr>
        <p:spPr>
          <a:xfrm>
            <a:off x="2910811" y="32260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493C847-A52C-B1B2-8397-A9FD0B9F0C9B}"/>
              </a:ext>
            </a:extLst>
          </p:cNvPr>
          <p:cNvSpPr/>
          <p:nvPr/>
        </p:nvSpPr>
        <p:spPr>
          <a:xfrm>
            <a:off x="2610497" y="30655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FF7A9D7B-0708-B45D-A8F4-080D6055F689}"/>
              </a:ext>
            </a:extLst>
          </p:cNvPr>
          <p:cNvSpPr/>
          <p:nvPr/>
        </p:nvSpPr>
        <p:spPr>
          <a:xfrm>
            <a:off x="2762897" y="321794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6FD4B355-8AA9-6805-BBC8-F715AED89051}"/>
              </a:ext>
            </a:extLst>
          </p:cNvPr>
          <p:cNvSpPr/>
          <p:nvPr/>
        </p:nvSpPr>
        <p:spPr>
          <a:xfrm>
            <a:off x="2604594" y="3224349"/>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46972EF4-67C5-0395-9E46-03B2EC71E299}"/>
              </a:ext>
            </a:extLst>
          </p:cNvPr>
          <p:cNvSpPr/>
          <p:nvPr/>
        </p:nvSpPr>
        <p:spPr>
          <a:xfrm>
            <a:off x="4819859" y="243090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17D7E85D-C2E7-038F-8A53-50FA8ADD0708}"/>
              </a:ext>
            </a:extLst>
          </p:cNvPr>
          <p:cNvSpPr/>
          <p:nvPr/>
        </p:nvSpPr>
        <p:spPr>
          <a:xfrm>
            <a:off x="4970636" y="2424215"/>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picture containing crater, close&#10;&#10;Description automatically generated">
            <a:extLst>
              <a:ext uri="{FF2B5EF4-FFF2-40B4-BE49-F238E27FC236}">
                <a16:creationId xmlns:a16="http://schemas.microsoft.com/office/drawing/2014/main" id="{18D77077-AB7F-6CA5-554B-FEC5BF072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919" y="3934030"/>
            <a:ext cx="1355433" cy="1355433"/>
          </a:xfrm>
          <a:prstGeom prst="rect">
            <a:avLst/>
          </a:prstGeom>
        </p:spPr>
      </p:pic>
      <p:pic>
        <p:nvPicPr>
          <p:cNvPr id="84" name="Picture 83">
            <a:extLst>
              <a:ext uri="{FF2B5EF4-FFF2-40B4-BE49-F238E27FC236}">
                <a16:creationId xmlns:a16="http://schemas.microsoft.com/office/drawing/2014/main" id="{7C9C6EB2-DF3E-FB97-0B78-739CE0095A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729" y="3934030"/>
            <a:ext cx="1355433" cy="1355433"/>
          </a:xfrm>
          <a:prstGeom prst="rect">
            <a:avLst/>
          </a:prstGeom>
        </p:spPr>
      </p:pic>
      <p:sp>
        <p:nvSpPr>
          <p:cNvPr id="85" name="Oval 84">
            <a:extLst>
              <a:ext uri="{FF2B5EF4-FFF2-40B4-BE49-F238E27FC236}">
                <a16:creationId xmlns:a16="http://schemas.microsoft.com/office/drawing/2014/main" id="{FB5CA008-B64D-5BAF-D934-E1F26A2D03D8}"/>
              </a:ext>
            </a:extLst>
          </p:cNvPr>
          <p:cNvSpPr/>
          <p:nvPr/>
        </p:nvSpPr>
        <p:spPr>
          <a:xfrm>
            <a:off x="4819858" y="43196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1ABA4630-5FD1-4AB3-B702-BE1B2998C90C}"/>
              </a:ext>
            </a:extLst>
          </p:cNvPr>
          <p:cNvSpPr/>
          <p:nvPr/>
        </p:nvSpPr>
        <p:spPr>
          <a:xfrm>
            <a:off x="4970635" y="4312980"/>
            <a:ext cx="72000" cy="7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C8995107-7D11-6B6E-1E3F-5CE1041DA286}"/>
              </a:ext>
            </a:extLst>
          </p:cNvPr>
          <p:cNvSpPr/>
          <p:nvPr/>
        </p:nvSpPr>
        <p:spPr>
          <a:xfrm>
            <a:off x="29206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ABF8B360-F4B2-8BE0-59F0-A0A4FD53BF83}"/>
              </a:ext>
            </a:extLst>
          </p:cNvPr>
          <p:cNvSpPr/>
          <p:nvPr/>
        </p:nvSpPr>
        <p:spPr>
          <a:xfrm>
            <a:off x="30730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0EC5A985-0432-13E0-1624-80CD64C4669A}"/>
              </a:ext>
            </a:extLst>
          </p:cNvPr>
          <p:cNvSpPr/>
          <p:nvPr/>
        </p:nvSpPr>
        <p:spPr>
          <a:xfrm>
            <a:off x="2920636" y="4501155"/>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Oval 102">
            <a:extLst>
              <a:ext uri="{FF2B5EF4-FFF2-40B4-BE49-F238E27FC236}">
                <a16:creationId xmlns:a16="http://schemas.microsoft.com/office/drawing/2014/main" id="{AE218993-99F4-34C3-7AD8-C19FCFF669F3}"/>
              </a:ext>
            </a:extLst>
          </p:cNvPr>
          <p:cNvSpPr/>
          <p:nvPr/>
        </p:nvSpPr>
        <p:spPr>
          <a:xfrm>
            <a:off x="2914342"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Oval 103">
            <a:extLst>
              <a:ext uri="{FF2B5EF4-FFF2-40B4-BE49-F238E27FC236}">
                <a16:creationId xmlns:a16="http://schemas.microsoft.com/office/drawing/2014/main" id="{ECCCA4EC-30EE-11A3-5541-A068A8273424}"/>
              </a:ext>
            </a:extLst>
          </p:cNvPr>
          <p:cNvSpPr/>
          <p:nvPr/>
        </p:nvSpPr>
        <p:spPr>
          <a:xfrm>
            <a:off x="3066742"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7ABA40F1-04DA-BE0A-0B2F-28D2119CE17C}"/>
              </a:ext>
            </a:extLst>
          </p:cNvPr>
          <p:cNvSpPr/>
          <p:nvPr/>
        </p:nvSpPr>
        <p:spPr>
          <a:xfrm>
            <a:off x="3219142"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Oval 109">
            <a:extLst>
              <a:ext uri="{FF2B5EF4-FFF2-40B4-BE49-F238E27FC236}">
                <a16:creationId xmlns:a16="http://schemas.microsoft.com/office/drawing/2014/main" id="{97CA57D0-03CE-84B0-6C5A-A78C065885E0}"/>
              </a:ext>
            </a:extLst>
          </p:cNvPr>
          <p:cNvSpPr/>
          <p:nvPr/>
        </p:nvSpPr>
        <p:spPr>
          <a:xfrm>
            <a:off x="3073036" y="41959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Oval 110">
            <a:extLst>
              <a:ext uri="{FF2B5EF4-FFF2-40B4-BE49-F238E27FC236}">
                <a16:creationId xmlns:a16="http://schemas.microsoft.com/office/drawing/2014/main" id="{27FCB17A-CCAA-E97C-3EA5-56727B75984B}"/>
              </a:ext>
            </a:extLst>
          </p:cNvPr>
          <p:cNvSpPr/>
          <p:nvPr/>
        </p:nvSpPr>
        <p:spPr>
          <a:xfrm>
            <a:off x="3225436" y="43483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Oval 111">
            <a:extLst>
              <a:ext uri="{FF2B5EF4-FFF2-40B4-BE49-F238E27FC236}">
                <a16:creationId xmlns:a16="http://schemas.microsoft.com/office/drawing/2014/main" id="{0539E050-0A88-665F-D1D7-DAD2A3C4BBB7}"/>
              </a:ext>
            </a:extLst>
          </p:cNvPr>
          <p:cNvSpPr/>
          <p:nvPr/>
        </p:nvSpPr>
        <p:spPr>
          <a:xfrm>
            <a:off x="3377836" y="4500762"/>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F990D3DF-72BC-FF93-0545-7787FBB5F63D}"/>
              </a:ext>
            </a:extLst>
          </p:cNvPr>
          <p:cNvSpPr/>
          <p:nvPr/>
        </p:nvSpPr>
        <p:spPr>
          <a:xfrm>
            <a:off x="3231730" y="41999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Oval 116">
            <a:extLst>
              <a:ext uri="{FF2B5EF4-FFF2-40B4-BE49-F238E27FC236}">
                <a16:creationId xmlns:a16="http://schemas.microsoft.com/office/drawing/2014/main" id="{55A489F5-E70B-7392-ACD1-38EC6A4FAA77}"/>
              </a:ext>
            </a:extLst>
          </p:cNvPr>
          <p:cNvSpPr/>
          <p:nvPr/>
        </p:nvSpPr>
        <p:spPr>
          <a:xfrm>
            <a:off x="3384130" y="4352366"/>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BD210FD3-F2FB-0281-57EA-993A9923DE48}"/>
              </a:ext>
            </a:extLst>
          </p:cNvPr>
          <p:cNvSpPr/>
          <p:nvPr/>
        </p:nvSpPr>
        <p:spPr>
          <a:xfrm>
            <a:off x="3384130" y="4203267"/>
            <a:ext cx="72000" cy="72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TextBox 150">
            <a:extLst>
              <a:ext uri="{FF2B5EF4-FFF2-40B4-BE49-F238E27FC236}">
                <a16:creationId xmlns:a16="http://schemas.microsoft.com/office/drawing/2014/main" id="{D4670EE5-F9FB-6FD8-2AE6-7D31859C9DF2}"/>
              </a:ext>
            </a:extLst>
          </p:cNvPr>
          <p:cNvSpPr txBox="1"/>
          <p:nvPr/>
        </p:nvSpPr>
        <p:spPr>
          <a:xfrm>
            <a:off x="6009551" y="2147328"/>
            <a:ext cx="5505033"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 every input pixel</a:t>
            </a:r>
          </a:p>
          <a:p>
            <a:pPr marL="285750" indent="-285750">
              <a:spcAft>
                <a:spcPts val="1200"/>
              </a:spcAft>
              <a:buFont typeface="Arial" panose="020B0604020202020204" pitchFamily="34" charset="0"/>
              <a:buChar char="•"/>
            </a:pPr>
            <a:r>
              <a:rPr lang="en-GB" dirty="0"/>
              <a:t>each output pixel has its own weights</a:t>
            </a:r>
          </a:p>
          <a:p>
            <a:pPr marL="285750" indent="-285750">
              <a:spcAft>
                <a:spcPts val="1200"/>
              </a:spcAft>
              <a:buFont typeface="Arial" panose="020B0604020202020204" pitchFamily="34" charset="0"/>
              <a:buChar char="•"/>
            </a:pPr>
            <a:r>
              <a:rPr lang="en-GB" dirty="0"/>
              <a:t># parameters: (128 × 128) × (128 × 128) = 268 M </a:t>
            </a:r>
          </a:p>
        </p:txBody>
      </p:sp>
      <p:sp>
        <p:nvSpPr>
          <p:cNvPr id="153" name="TextBox 152">
            <a:extLst>
              <a:ext uri="{FF2B5EF4-FFF2-40B4-BE49-F238E27FC236}">
                <a16:creationId xmlns:a16="http://schemas.microsoft.com/office/drawing/2014/main" id="{7D39F802-5087-A499-296E-30EE7203368B}"/>
              </a:ext>
            </a:extLst>
          </p:cNvPr>
          <p:cNvSpPr txBox="1"/>
          <p:nvPr/>
        </p:nvSpPr>
        <p:spPr>
          <a:xfrm>
            <a:off x="5984791" y="3996193"/>
            <a:ext cx="5469767" cy="1231106"/>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GB" dirty="0"/>
              <a:t>each output pixel depends only on its neighbours</a:t>
            </a:r>
          </a:p>
          <a:p>
            <a:pPr marL="285750" indent="-285750">
              <a:spcAft>
                <a:spcPts val="1200"/>
              </a:spcAft>
              <a:buFont typeface="Arial" panose="020B0604020202020204" pitchFamily="34" charset="0"/>
              <a:buChar char="•"/>
            </a:pPr>
            <a:r>
              <a:rPr lang="en-GB" dirty="0"/>
              <a:t>different output pixels share weights</a:t>
            </a:r>
          </a:p>
          <a:p>
            <a:pPr marL="285750" indent="-285750">
              <a:buFont typeface="Arial" panose="020B0604020202020204" pitchFamily="34" charset="0"/>
              <a:buChar char="•"/>
            </a:pPr>
            <a:r>
              <a:rPr lang="en-GB" dirty="0"/>
              <a:t># parameters: 3 × 3 = 9</a:t>
            </a:r>
          </a:p>
        </p:txBody>
      </p:sp>
      <p:sp>
        <p:nvSpPr>
          <p:cNvPr id="156" name="Rectangle: Rounded Corners 155">
            <a:extLst>
              <a:ext uri="{FF2B5EF4-FFF2-40B4-BE49-F238E27FC236}">
                <a16:creationId xmlns:a16="http://schemas.microsoft.com/office/drawing/2014/main" id="{A7EF1FCF-C43C-C3DF-555D-31D482D75F95}"/>
              </a:ext>
            </a:extLst>
          </p:cNvPr>
          <p:cNvSpPr/>
          <p:nvPr/>
        </p:nvSpPr>
        <p:spPr>
          <a:xfrm>
            <a:off x="384060" y="4414258"/>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convolutional</a:t>
            </a:r>
          </a:p>
        </p:txBody>
      </p:sp>
      <p:sp>
        <p:nvSpPr>
          <p:cNvPr id="157" name="Rectangle: Rounded Corners 156">
            <a:extLst>
              <a:ext uri="{FF2B5EF4-FFF2-40B4-BE49-F238E27FC236}">
                <a16:creationId xmlns:a16="http://schemas.microsoft.com/office/drawing/2014/main" id="{EC5F733B-5431-43BF-427F-199ECB83F129}"/>
              </a:ext>
            </a:extLst>
          </p:cNvPr>
          <p:cNvSpPr/>
          <p:nvPr/>
        </p:nvSpPr>
        <p:spPr>
          <a:xfrm>
            <a:off x="384060" y="2512633"/>
            <a:ext cx="1781928" cy="362841"/>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Roboto Medium" panose="02000000000000000000" pitchFamily="2" charset="0"/>
                <a:ea typeface="Roboto Medium" panose="02000000000000000000" pitchFamily="2" charset="0"/>
              </a:rPr>
              <a:t>dense</a:t>
            </a:r>
          </a:p>
        </p:txBody>
      </p:sp>
      <p:sp>
        <p:nvSpPr>
          <p:cNvPr id="158" name="Arrow: Right 157">
            <a:extLst>
              <a:ext uri="{FF2B5EF4-FFF2-40B4-BE49-F238E27FC236}">
                <a16:creationId xmlns:a16="http://schemas.microsoft.com/office/drawing/2014/main" id="{3660996D-5ED9-6B40-0AE3-B8E77B4AF042}"/>
              </a:ext>
            </a:extLst>
          </p:cNvPr>
          <p:cNvSpPr/>
          <p:nvPr/>
        </p:nvSpPr>
        <p:spPr>
          <a:xfrm>
            <a:off x="3931722" y="2644784"/>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59" name="Arrow: Right 158">
            <a:extLst>
              <a:ext uri="{FF2B5EF4-FFF2-40B4-BE49-F238E27FC236}">
                <a16:creationId xmlns:a16="http://schemas.microsoft.com/office/drawing/2014/main" id="{AD940E27-8A0A-6DA6-A722-6C2F8981E100}"/>
              </a:ext>
            </a:extLst>
          </p:cNvPr>
          <p:cNvSpPr/>
          <p:nvPr/>
        </p:nvSpPr>
        <p:spPr>
          <a:xfrm>
            <a:off x="3931722" y="4556443"/>
            <a:ext cx="330519" cy="158538"/>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60" name="Rectangle: Rounded Corners 159">
            <a:extLst>
              <a:ext uri="{FF2B5EF4-FFF2-40B4-BE49-F238E27FC236}">
                <a16:creationId xmlns:a16="http://schemas.microsoft.com/office/drawing/2014/main" id="{9350275D-CFFF-C3EF-B602-11E2DB3DCAFC}"/>
              </a:ext>
            </a:extLst>
          </p:cNvPr>
          <p:cNvSpPr/>
          <p:nvPr/>
        </p:nvSpPr>
        <p:spPr>
          <a:xfrm>
            <a:off x="838200" y="5703795"/>
            <a:ext cx="10515600" cy="784591"/>
          </a:xfrm>
          <a:prstGeom prst="roundRect">
            <a:avLst>
              <a:gd name="adj" fmla="val 50000"/>
            </a:avLst>
          </a:prstGeom>
          <a:solidFill>
            <a:schemeClr val="accent3">
              <a:lumMod val="40000"/>
              <a:lumOff val="6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spcAft>
                <a:spcPts val="1200"/>
              </a:spcAft>
              <a:buNone/>
            </a:pPr>
            <a:r>
              <a:rPr lang="en-GB" dirty="0">
                <a:solidFill>
                  <a:schemeClr val="tx1"/>
                </a:solidFill>
              </a:rPr>
              <a:t>Convolutions have inherent biases which make them</a:t>
            </a:r>
            <a:br>
              <a:rPr lang="en-GB" dirty="0">
                <a:solidFill>
                  <a:schemeClr val="tx1"/>
                </a:solidFill>
              </a:rPr>
            </a:br>
            <a:r>
              <a:rPr lang="en-GB" dirty="0">
                <a:solidFill>
                  <a:schemeClr val="tx1"/>
                </a:solidFill>
              </a:rPr>
              <a:t>a very efficient choice for image processing.</a:t>
            </a:r>
          </a:p>
        </p:txBody>
      </p:sp>
    </p:spTree>
    <p:extLst>
      <p:ext uri="{BB962C8B-B14F-4D97-AF65-F5344CB8AC3E}">
        <p14:creationId xmlns:p14="http://schemas.microsoft.com/office/powerpoint/2010/main" val="223897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8"/>
                                        </p:tgtEl>
                                        <p:attrNameLst>
                                          <p:attrName>style.visibility</p:attrName>
                                        </p:attrNameLst>
                                      </p:cBhvr>
                                      <p:to>
                                        <p:strVal val="visible"/>
                                      </p:to>
                                    </p:set>
                                    <p:animEffect transition="in" filter="fade">
                                      <p:cBhvr>
                                        <p:cTn id="14" dur="500"/>
                                        <p:tgtEl>
                                          <p:spTgt spid="158"/>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childTnLst>
                          </p:cTn>
                        </p:par>
                        <p:par>
                          <p:cTn id="23" fill="hold">
                            <p:stCondLst>
                              <p:cond delay="500"/>
                            </p:stCondLst>
                            <p:childTnLst>
                              <p:par>
                                <p:cTn id="24" presetID="27" presetClass="emph" presetSubtype="0" fill="remove" grpId="1" nodeType="afterEffect">
                                  <p:stCondLst>
                                    <p:cond delay="0"/>
                                  </p:stCondLst>
                                  <p:childTnLst>
                                    <p:animClr clrSpc="rgb" dir="cw">
                                      <p:cBhvr override="childStyle">
                                        <p:cTn id="25" dur="250" autoRev="1" fill="remove"/>
                                        <p:tgtEl>
                                          <p:spTgt spid="77"/>
                                        </p:tgtEl>
                                        <p:attrNameLst>
                                          <p:attrName>style.color</p:attrName>
                                        </p:attrNameLst>
                                      </p:cBhvr>
                                      <p:to>
                                        <a:schemeClr val="bg1"/>
                                      </p:to>
                                    </p:animClr>
                                    <p:animClr clrSpc="rgb" dir="cw">
                                      <p:cBhvr>
                                        <p:cTn id="26" dur="250" autoRev="1" fill="remove"/>
                                        <p:tgtEl>
                                          <p:spTgt spid="77"/>
                                        </p:tgtEl>
                                        <p:attrNameLst>
                                          <p:attrName>fillcolor</p:attrName>
                                        </p:attrNameLst>
                                      </p:cBhvr>
                                      <p:to>
                                        <a:schemeClr val="bg1"/>
                                      </p:to>
                                    </p:animClr>
                                    <p:set>
                                      <p:cBhvr>
                                        <p:cTn id="27" dur="250" autoRev="1" fill="remove"/>
                                        <p:tgtEl>
                                          <p:spTgt spid="77"/>
                                        </p:tgtEl>
                                        <p:attrNameLst>
                                          <p:attrName>fill.type</p:attrName>
                                        </p:attrNameLst>
                                      </p:cBhvr>
                                      <p:to>
                                        <p:strVal val="solid"/>
                                      </p:to>
                                    </p:set>
                                    <p:set>
                                      <p:cBhvr>
                                        <p:cTn id="28" dur="250" autoRev="1" fill="remove"/>
                                        <p:tgtEl>
                                          <p:spTgt spid="77"/>
                                        </p:tgtEl>
                                        <p:attrNameLst>
                                          <p:attrName>fill.on</p:attrName>
                                        </p:attrNameLst>
                                      </p:cBhvr>
                                      <p:to>
                                        <p:strVal val="tru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fade">
                                      <p:cBhvr>
                                        <p:cTn id="120" dur="500"/>
                                        <p:tgtEl>
                                          <p:spTgt spid="38"/>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fade">
                                      <p:cBhvr>
                                        <p:cTn id="132" dur="500"/>
                                        <p:tgtEl>
                                          <p:spTgt spid="4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6"/>
                                        </p:tgtEl>
                                        <p:attrNameLst>
                                          <p:attrName>style.visibility</p:attrName>
                                        </p:attrNameLst>
                                      </p:cBhvr>
                                      <p:to>
                                        <p:strVal val="visible"/>
                                      </p:to>
                                    </p:set>
                                    <p:animEffect transition="in" filter="fade">
                                      <p:cBhvr>
                                        <p:cTn id="138" dur="500"/>
                                        <p:tgtEl>
                                          <p:spTgt spid="4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47"/>
                                        </p:tgtEl>
                                        <p:attrNameLst>
                                          <p:attrName>style.visibility</p:attrName>
                                        </p:attrNameLst>
                                      </p:cBhvr>
                                      <p:to>
                                        <p:strVal val="visible"/>
                                      </p:to>
                                    </p:set>
                                    <p:animEffect transition="in" filter="fade">
                                      <p:cBhvr>
                                        <p:cTn id="141" dur="500"/>
                                        <p:tgtEl>
                                          <p:spTgt spid="4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49"/>
                                        </p:tgtEl>
                                        <p:attrNameLst>
                                          <p:attrName>style.visibility</p:attrName>
                                        </p:attrNameLst>
                                      </p:cBhvr>
                                      <p:to>
                                        <p:strVal val="visible"/>
                                      </p:to>
                                    </p:set>
                                    <p:animEffect transition="in" filter="fade">
                                      <p:cBhvr>
                                        <p:cTn id="144" dur="500"/>
                                        <p:tgtEl>
                                          <p:spTgt spid="4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0"/>
                                        </p:tgtEl>
                                        <p:attrNameLst>
                                          <p:attrName>style.visibility</p:attrName>
                                        </p:attrNameLst>
                                      </p:cBhvr>
                                      <p:to>
                                        <p:strVal val="visible"/>
                                      </p:to>
                                    </p:set>
                                    <p:animEffect transition="in" filter="fade">
                                      <p:cBhvr>
                                        <p:cTn id="147" dur="500"/>
                                        <p:tgtEl>
                                          <p:spTgt spid="50"/>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fade">
                                      <p:cBhvr>
                                        <p:cTn id="150" dur="500"/>
                                        <p:tgtEl>
                                          <p:spTgt spid="51"/>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3"/>
                                        </p:tgtEl>
                                        <p:attrNameLst>
                                          <p:attrName>style.visibility</p:attrName>
                                        </p:attrNameLst>
                                      </p:cBhvr>
                                      <p:to>
                                        <p:strVal val="visible"/>
                                      </p:to>
                                    </p:set>
                                    <p:animEffect transition="in" filter="fade">
                                      <p:cBhvr>
                                        <p:cTn id="156" dur="500"/>
                                        <p:tgtEl>
                                          <p:spTgt spid="5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animEffect transition="in" filter="fade">
                                      <p:cBhvr>
                                        <p:cTn id="159" dur="500"/>
                                        <p:tgtEl>
                                          <p:spTgt spid="5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fade">
                                      <p:cBhvr>
                                        <p:cTn id="162" dur="500"/>
                                        <p:tgtEl>
                                          <p:spTgt spid="55"/>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6"/>
                                        </p:tgtEl>
                                        <p:attrNameLst>
                                          <p:attrName>style.visibility</p:attrName>
                                        </p:attrNameLst>
                                      </p:cBhvr>
                                      <p:to>
                                        <p:strVal val="visible"/>
                                      </p:to>
                                    </p:set>
                                    <p:animEffect transition="in" filter="fade">
                                      <p:cBhvr>
                                        <p:cTn id="165" dur="500"/>
                                        <p:tgtEl>
                                          <p:spTgt spid="56"/>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57"/>
                                        </p:tgtEl>
                                        <p:attrNameLst>
                                          <p:attrName>style.visibility</p:attrName>
                                        </p:attrNameLst>
                                      </p:cBhvr>
                                      <p:to>
                                        <p:strVal val="visible"/>
                                      </p:to>
                                    </p:set>
                                    <p:animEffect transition="in" filter="fade">
                                      <p:cBhvr>
                                        <p:cTn id="168" dur="500"/>
                                        <p:tgtEl>
                                          <p:spTgt spid="5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8"/>
                                        </p:tgtEl>
                                        <p:attrNameLst>
                                          <p:attrName>style.visibility</p:attrName>
                                        </p:attrNameLst>
                                      </p:cBhvr>
                                      <p:to>
                                        <p:strVal val="visible"/>
                                      </p:to>
                                    </p:set>
                                    <p:animEffect transition="in" filter="fade">
                                      <p:cBhvr>
                                        <p:cTn id="171" dur="500"/>
                                        <p:tgtEl>
                                          <p:spTgt spid="5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59"/>
                                        </p:tgtEl>
                                        <p:attrNameLst>
                                          <p:attrName>style.visibility</p:attrName>
                                        </p:attrNameLst>
                                      </p:cBhvr>
                                      <p:to>
                                        <p:strVal val="visible"/>
                                      </p:to>
                                    </p:set>
                                    <p:animEffect transition="in" filter="fade">
                                      <p:cBhvr>
                                        <p:cTn id="174" dur="500"/>
                                        <p:tgtEl>
                                          <p:spTgt spid="5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0"/>
                                        </p:tgtEl>
                                        <p:attrNameLst>
                                          <p:attrName>style.visibility</p:attrName>
                                        </p:attrNameLst>
                                      </p:cBhvr>
                                      <p:to>
                                        <p:strVal val="visible"/>
                                      </p:to>
                                    </p:set>
                                    <p:animEffect transition="in" filter="fade">
                                      <p:cBhvr>
                                        <p:cTn id="177" dur="500"/>
                                        <p:tgtEl>
                                          <p:spTgt spid="6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1"/>
                                        </p:tgtEl>
                                        <p:attrNameLst>
                                          <p:attrName>style.visibility</p:attrName>
                                        </p:attrNameLst>
                                      </p:cBhvr>
                                      <p:to>
                                        <p:strVal val="visible"/>
                                      </p:to>
                                    </p:set>
                                    <p:animEffect transition="in" filter="fade">
                                      <p:cBhvr>
                                        <p:cTn id="180" dur="500"/>
                                        <p:tgtEl>
                                          <p:spTgt spid="6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2"/>
                                        </p:tgtEl>
                                        <p:attrNameLst>
                                          <p:attrName>style.visibility</p:attrName>
                                        </p:attrNameLst>
                                      </p:cBhvr>
                                      <p:to>
                                        <p:strVal val="visible"/>
                                      </p:to>
                                    </p:set>
                                    <p:animEffect transition="in" filter="fade">
                                      <p:cBhvr>
                                        <p:cTn id="183" dur="500"/>
                                        <p:tgtEl>
                                          <p:spTgt spid="6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fade">
                                      <p:cBhvr>
                                        <p:cTn id="186" dur="500"/>
                                        <p:tgtEl>
                                          <p:spTgt spid="6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4"/>
                                        </p:tgtEl>
                                        <p:attrNameLst>
                                          <p:attrName>style.visibility</p:attrName>
                                        </p:attrNameLst>
                                      </p:cBhvr>
                                      <p:to>
                                        <p:strVal val="visible"/>
                                      </p:to>
                                    </p:set>
                                    <p:animEffect transition="in" filter="fade">
                                      <p:cBhvr>
                                        <p:cTn id="189" dur="500"/>
                                        <p:tgtEl>
                                          <p:spTgt spid="6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5"/>
                                        </p:tgtEl>
                                        <p:attrNameLst>
                                          <p:attrName>style.visibility</p:attrName>
                                        </p:attrNameLst>
                                      </p:cBhvr>
                                      <p:to>
                                        <p:strVal val="visible"/>
                                      </p:to>
                                    </p:set>
                                    <p:animEffect transition="in" filter="fade">
                                      <p:cBhvr>
                                        <p:cTn id="192" dur="500"/>
                                        <p:tgtEl>
                                          <p:spTgt spid="6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6"/>
                                        </p:tgtEl>
                                        <p:attrNameLst>
                                          <p:attrName>style.visibility</p:attrName>
                                        </p:attrNameLst>
                                      </p:cBhvr>
                                      <p:to>
                                        <p:strVal val="visible"/>
                                      </p:to>
                                    </p:set>
                                    <p:animEffect transition="in" filter="fade">
                                      <p:cBhvr>
                                        <p:cTn id="195" dur="500"/>
                                        <p:tgtEl>
                                          <p:spTgt spid="6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7"/>
                                        </p:tgtEl>
                                        <p:attrNameLst>
                                          <p:attrName>style.visibility</p:attrName>
                                        </p:attrNameLst>
                                      </p:cBhvr>
                                      <p:to>
                                        <p:strVal val="visible"/>
                                      </p:to>
                                    </p:set>
                                    <p:animEffect transition="in" filter="fade">
                                      <p:cBhvr>
                                        <p:cTn id="198" dur="500"/>
                                        <p:tgtEl>
                                          <p:spTgt spid="6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8"/>
                                        </p:tgtEl>
                                        <p:attrNameLst>
                                          <p:attrName>style.visibility</p:attrName>
                                        </p:attrNameLst>
                                      </p:cBhvr>
                                      <p:to>
                                        <p:strVal val="visible"/>
                                      </p:to>
                                    </p:set>
                                    <p:animEffect transition="in" filter="fade">
                                      <p:cBhvr>
                                        <p:cTn id="201" dur="500"/>
                                        <p:tgtEl>
                                          <p:spTgt spid="6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9"/>
                                        </p:tgtEl>
                                        <p:attrNameLst>
                                          <p:attrName>style.visibility</p:attrName>
                                        </p:attrNameLst>
                                      </p:cBhvr>
                                      <p:to>
                                        <p:strVal val="visible"/>
                                      </p:to>
                                    </p:set>
                                    <p:animEffect transition="in" filter="fade">
                                      <p:cBhvr>
                                        <p:cTn id="204" dur="500"/>
                                        <p:tgtEl>
                                          <p:spTgt spid="6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70"/>
                                        </p:tgtEl>
                                        <p:attrNameLst>
                                          <p:attrName>style.visibility</p:attrName>
                                        </p:attrNameLst>
                                      </p:cBhvr>
                                      <p:to>
                                        <p:strVal val="visible"/>
                                      </p:to>
                                    </p:set>
                                    <p:animEffect transition="in" filter="fade">
                                      <p:cBhvr>
                                        <p:cTn id="207" dur="500"/>
                                        <p:tgtEl>
                                          <p:spTgt spid="7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71"/>
                                        </p:tgtEl>
                                        <p:attrNameLst>
                                          <p:attrName>style.visibility</p:attrName>
                                        </p:attrNameLst>
                                      </p:cBhvr>
                                      <p:to>
                                        <p:strVal val="visible"/>
                                      </p:to>
                                    </p:set>
                                    <p:animEffect transition="in" filter="fade">
                                      <p:cBhvr>
                                        <p:cTn id="210" dur="500"/>
                                        <p:tgtEl>
                                          <p:spTgt spid="7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72"/>
                                        </p:tgtEl>
                                        <p:attrNameLst>
                                          <p:attrName>style.visibility</p:attrName>
                                        </p:attrNameLst>
                                      </p:cBhvr>
                                      <p:to>
                                        <p:strVal val="visible"/>
                                      </p:to>
                                    </p:set>
                                    <p:animEffect transition="in" filter="fade">
                                      <p:cBhvr>
                                        <p:cTn id="213" dur="500"/>
                                        <p:tgtEl>
                                          <p:spTgt spid="7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73"/>
                                        </p:tgtEl>
                                        <p:attrNameLst>
                                          <p:attrName>style.visibility</p:attrName>
                                        </p:attrNameLst>
                                      </p:cBhvr>
                                      <p:to>
                                        <p:strVal val="visible"/>
                                      </p:to>
                                    </p:set>
                                    <p:animEffect transition="in" filter="fade">
                                      <p:cBhvr>
                                        <p:cTn id="216" dur="500"/>
                                        <p:tgtEl>
                                          <p:spTgt spid="7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74"/>
                                        </p:tgtEl>
                                        <p:attrNameLst>
                                          <p:attrName>style.visibility</p:attrName>
                                        </p:attrNameLst>
                                      </p:cBhvr>
                                      <p:to>
                                        <p:strVal val="visible"/>
                                      </p:to>
                                    </p:set>
                                    <p:animEffect transition="in" filter="fade">
                                      <p:cBhvr>
                                        <p:cTn id="219" dur="500"/>
                                        <p:tgtEl>
                                          <p:spTgt spid="7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75"/>
                                        </p:tgtEl>
                                        <p:attrNameLst>
                                          <p:attrName>style.visibility</p:attrName>
                                        </p:attrNameLst>
                                      </p:cBhvr>
                                      <p:to>
                                        <p:strVal val="visible"/>
                                      </p:to>
                                    </p:set>
                                    <p:animEffect transition="in" filter="fade">
                                      <p:cBhvr>
                                        <p:cTn id="222" dur="500"/>
                                        <p:tgtEl>
                                          <p:spTgt spid="75"/>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nodeType="clickEffect">
                                  <p:stCondLst>
                                    <p:cond delay="0"/>
                                  </p:stCondLst>
                                  <p:childTnLst>
                                    <p:set>
                                      <p:cBhvr>
                                        <p:cTn id="226" dur="1" fill="hold">
                                          <p:stCondLst>
                                            <p:cond delay="0"/>
                                          </p:stCondLst>
                                        </p:cTn>
                                        <p:tgtEl>
                                          <p:spTgt spid="151">
                                            <p:txEl>
                                              <p:pRg st="0" end="0"/>
                                            </p:txEl>
                                          </p:spTgt>
                                        </p:tgtEl>
                                        <p:attrNameLst>
                                          <p:attrName>style.visibility</p:attrName>
                                        </p:attrNameLst>
                                      </p:cBhvr>
                                      <p:to>
                                        <p:strVal val="visible"/>
                                      </p:to>
                                    </p:set>
                                    <p:animEffect transition="in" filter="fade">
                                      <p:cBhvr>
                                        <p:cTn id="227" dur="500"/>
                                        <p:tgtEl>
                                          <p:spTgt spid="151">
                                            <p:txEl>
                                              <p:pRg st="0" end="0"/>
                                            </p:tx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79"/>
                                        </p:tgtEl>
                                        <p:attrNameLst>
                                          <p:attrName>style.visibility</p:attrName>
                                        </p:attrNameLst>
                                      </p:cBhvr>
                                      <p:to>
                                        <p:strVal val="visible"/>
                                      </p:to>
                                    </p:set>
                                    <p:animEffect transition="in" filter="fade">
                                      <p:cBhvr>
                                        <p:cTn id="232" dur="500"/>
                                        <p:tgtEl>
                                          <p:spTgt spid="79"/>
                                        </p:tgtEl>
                                      </p:cBhvr>
                                    </p:animEffect>
                                  </p:childTnLst>
                                </p:cTn>
                              </p:par>
                            </p:childTnLst>
                          </p:cTn>
                        </p:par>
                        <p:par>
                          <p:cTn id="233" fill="hold">
                            <p:stCondLst>
                              <p:cond delay="500"/>
                            </p:stCondLst>
                            <p:childTnLst>
                              <p:par>
                                <p:cTn id="234" presetID="27" presetClass="emph" presetSubtype="0" fill="remove" grpId="1" nodeType="afterEffect">
                                  <p:stCondLst>
                                    <p:cond delay="0"/>
                                  </p:stCondLst>
                                  <p:childTnLst>
                                    <p:animClr clrSpc="rgb" dir="cw">
                                      <p:cBhvr override="childStyle">
                                        <p:cTn id="235" dur="250" autoRev="1" fill="remove"/>
                                        <p:tgtEl>
                                          <p:spTgt spid="79"/>
                                        </p:tgtEl>
                                        <p:attrNameLst>
                                          <p:attrName>style.color</p:attrName>
                                        </p:attrNameLst>
                                      </p:cBhvr>
                                      <p:to>
                                        <a:schemeClr val="bg1"/>
                                      </p:to>
                                    </p:animClr>
                                    <p:animClr clrSpc="rgb" dir="cw">
                                      <p:cBhvr>
                                        <p:cTn id="236" dur="250" autoRev="1" fill="remove"/>
                                        <p:tgtEl>
                                          <p:spTgt spid="79"/>
                                        </p:tgtEl>
                                        <p:attrNameLst>
                                          <p:attrName>fillcolor</p:attrName>
                                        </p:attrNameLst>
                                      </p:cBhvr>
                                      <p:to>
                                        <a:schemeClr val="bg1"/>
                                      </p:to>
                                    </p:animClr>
                                    <p:set>
                                      <p:cBhvr>
                                        <p:cTn id="237" dur="250" autoRev="1" fill="remove"/>
                                        <p:tgtEl>
                                          <p:spTgt spid="79"/>
                                        </p:tgtEl>
                                        <p:attrNameLst>
                                          <p:attrName>fill.type</p:attrName>
                                        </p:attrNameLst>
                                      </p:cBhvr>
                                      <p:to>
                                        <p:strVal val="solid"/>
                                      </p:to>
                                    </p:set>
                                    <p:set>
                                      <p:cBhvr>
                                        <p:cTn id="238" dur="250" autoRev="1" fill="remove"/>
                                        <p:tgtEl>
                                          <p:spTgt spid="79"/>
                                        </p:tgtEl>
                                        <p:attrNameLst>
                                          <p:attrName>fill.on</p:attrName>
                                        </p:attrNameLst>
                                      </p:cBhvr>
                                      <p:to>
                                        <p:strVal val="true"/>
                                      </p:to>
                                    </p:set>
                                  </p:childTnLst>
                                </p:cTn>
                              </p:par>
                            </p:childTnLst>
                          </p:cTn>
                        </p:par>
                      </p:childTnLst>
                    </p:cTn>
                  </p:par>
                  <p:par>
                    <p:cTn id="239" fill="hold">
                      <p:stCondLst>
                        <p:cond delay="indefinite"/>
                      </p:stCondLst>
                      <p:childTnLst>
                        <p:par>
                          <p:cTn id="240" fill="hold">
                            <p:stCondLst>
                              <p:cond delay="0"/>
                            </p:stCondLst>
                            <p:childTnLst>
                              <p:par>
                                <p:cTn id="241" presetID="19" presetClass="emph" presetSubtype="0" fill="hold" grpId="1" nodeType="clickEffect">
                                  <p:stCondLst>
                                    <p:cond delay="0"/>
                                  </p:stCondLst>
                                  <p:childTnLst>
                                    <p:animClr clrSpc="rgb" dir="cw">
                                      <p:cBhvr override="childStyle">
                                        <p:cTn id="242" dur="500" fill="hold"/>
                                        <p:tgtEl>
                                          <p:spTgt spid="3"/>
                                        </p:tgtEl>
                                        <p:attrNameLst>
                                          <p:attrName>style.color</p:attrName>
                                        </p:attrNameLst>
                                      </p:cBhvr>
                                      <p:to>
                                        <a:schemeClr val="accent2"/>
                                      </p:to>
                                    </p:animClr>
                                    <p:animClr clrSpc="rgb" dir="cw">
                                      <p:cBhvr>
                                        <p:cTn id="243" dur="500" fill="hold"/>
                                        <p:tgtEl>
                                          <p:spTgt spid="3"/>
                                        </p:tgtEl>
                                        <p:attrNameLst>
                                          <p:attrName>fillcolor</p:attrName>
                                        </p:attrNameLst>
                                      </p:cBhvr>
                                      <p:to>
                                        <a:schemeClr val="accent2"/>
                                      </p:to>
                                    </p:animClr>
                                    <p:set>
                                      <p:cBhvr>
                                        <p:cTn id="244" dur="500" fill="hold"/>
                                        <p:tgtEl>
                                          <p:spTgt spid="3"/>
                                        </p:tgtEl>
                                        <p:attrNameLst>
                                          <p:attrName>fill.type</p:attrName>
                                        </p:attrNameLst>
                                      </p:cBhvr>
                                      <p:to>
                                        <p:strVal val="solid"/>
                                      </p:to>
                                    </p:set>
                                    <p:set>
                                      <p:cBhvr>
                                        <p:cTn id="245" dur="500" fill="hold"/>
                                        <p:tgtEl>
                                          <p:spTgt spid="3"/>
                                        </p:tgtEl>
                                        <p:attrNameLst>
                                          <p:attrName>fill.on</p:attrName>
                                        </p:attrNameLst>
                                      </p:cBhvr>
                                      <p:to>
                                        <p:strVal val="true"/>
                                      </p:to>
                                    </p:set>
                                  </p:childTnLst>
                                </p:cTn>
                              </p:par>
                              <p:par>
                                <p:cTn id="246" presetID="19" presetClass="emph" presetSubtype="0" fill="hold" grpId="1" nodeType="withEffect">
                                  <p:stCondLst>
                                    <p:cond delay="0"/>
                                  </p:stCondLst>
                                  <p:childTnLst>
                                    <p:animClr clrSpc="rgb" dir="cw">
                                      <p:cBhvr override="childStyle">
                                        <p:cTn id="247" dur="500" fill="hold"/>
                                        <p:tgtEl>
                                          <p:spTgt spid="9"/>
                                        </p:tgtEl>
                                        <p:attrNameLst>
                                          <p:attrName>style.color</p:attrName>
                                        </p:attrNameLst>
                                      </p:cBhvr>
                                      <p:to>
                                        <a:schemeClr val="accent2"/>
                                      </p:to>
                                    </p:animClr>
                                    <p:animClr clrSpc="rgb" dir="cw">
                                      <p:cBhvr>
                                        <p:cTn id="248" dur="500" fill="hold"/>
                                        <p:tgtEl>
                                          <p:spTgt spid="9"/>
                                        </p:tgtEl>
                                        <p:attrNameLst>
                                          <p:attrName>fillcolor</p:attrName>
                                        </p:attrNameLst>
                                      </p:cBhvr>
                                      <p:to>
                                        <a:schemeClr val="accent2"/>
                                      </p:to>
                                    </p:animClr>
                                    <p:set>
                                      <p:cBhvr>
                                        <p:cTn id="249" dur="500" fill="hold"/>
                                        <p:tgtEl>
                                          <p:spTgt spid="9"/>
                                        </p:tgtEl>
                                        <p:attrNameLst>
                                          <p:attrName>fill.type</p:attrName>
                                        </p:attrNameLst>
                                      </p:cBhvr>
                                      <p:to>
                                        <p:strVal val="solid"/>
                                      </p:to>
                                    </p:set>
                                    <p:set>
                                      <p:cBhvr>
                                        <p:cTn id="250" dur="500" fill="hold"/>
                                        <p:tgtEl>
                                          <p:spTgt spid="9"/>
                                        </p:tgtEl>
                                        <p:attrNameLst>
                                          <p:attrName>fill.on</p:attrName>
                                        </p:attrNameLst>
                                      </p:cBhvr>
                                      <p:to>
                                        <p:strVal val="true"/>
                                      </p:to>
                                    </p:set>
                                  </p:childTnLst>
                                </p:cTn>
                              </p:par>
                              <p:par>
                                <p:cTn id="251" presetID="19" presetClass="emph" presetSubtype="0" fill="hold" grpId="1" nodeType="withEffect">
                                  <p:stCondLst>
                                    <p:cond delay="0"/>
                                  </p:stCondLst>
                                  <p:childTnLst>
                                    <p:animClr clrSpc="rgb" dir="cw">
                                      <p:cBhvr override="childStyle">
                                        <p:cTn id="252" dur="500" fill="hold"/>
                                        <p:tgtEl>
                                          <p:spTgt spid="10"/>
                                        </p:tgtEl>
                                        <p:attrNameLst>
                                          <p:attrName>style.color</p:attrName>
                                        </p:attrNameLst>
                                      </p:cBhvr>
                                      <p:to>
                                        <a:schemeClr val="accent2"/>
                                      </p:to>
                                    </p:animClr>
                                    <p:animClr clrSpc="rgb" dir="cw">
                                      <p:cBhvr>
                                        <p:cTn id="253" dur="500" fill="hold"/>
                                        <p:tgtEl>
                                          <p:spTgt spid="10"/>
                                        </p:tgtEl>
                                        <p:attrNameLst>
                                          <p:attrName>fillcolor</p:attrName>
                                        </p:attrNameLst>
                                      </p:cBhvr>
                                      <p:to>
                                        <a:schemeClr val="accent2"/>
                                      </p:to>
                                    </p:animClr>
                                    <p:set>
                                      <p:cBhvr>
                                        <p:cTn id="254" dur="500" fill="hold"/>
                                        <p:tgtEl>
                                          <p:spTgt spid="10"/>
                                        </p:tgtEl>
                                        <p:attrNameLst>
                                          <p:attrName>fill.type</p:attrName>
                                        </p:attrNameLst>
                                      </p:cBhvr>
                                      <p:to>
                                        <p:strVal val="solid"/>
                                      </p:to>
                                    </p:set>
                                    <p:set>
                                      <p:cBhvr>
                                        <p:cTn id="255" dur="500" fill="hold"/>
                                        <p:tgtEl>
                                          <p:spTgt spid="10"/>
                                        </p:tgtEl>
                                        <p:attrNameLst>
                                          <p:attrName>fill.on</p:attrName>
                                        </p:attrNameLst>
                                      </p:cBhvr>
                                      <p:to>
                                        <p:strVal val="true"/>
                                      </p:to>
                                    </p:set>
                                  </p:childTnLst>
                                </p:cTn>
                              </p:par>
                              <p:par>
                                <p:cTn id="256" presetID="19" presetClass="emph" presetSubtype="0" fill="hold" grpId="1" nodeType="withEffect">
                                  <p:stCondLst>
                                    <p:cond delay="0"/>
                                  </p:stCondLst>
                                  <p:childTnLst>
                                    <p:animClr clrSpc="rgb" dir="cw">
                                      <p:cBhvr override="childStyle">
                                        <p:cTn id="257" dur="500" fill="hold"/>
                                        <p:tgtEl>
                                          <p:spTgt spid="11"/>
                                        </p:tgtEl>
                                        <p:attrNameLst>
                                          <p:attrName>style.color</p:attrName>
                                        </p:attrNameLst>
                                      </p:cBhvr>
                                      <p:to>
                                        <a:schemeClr val="accent2"/>
                                      </p:to>
                                    </p:animClr>
                                    <p:animClr clrSpc="rgb" dir="cw">
                                      <p:cBhvr>
                                        <p:cTn id="258" dur="500" fill="hold"/>
                                        <p:tgtEl>
                                          <p:spTgt spid="11"/>
                                        </p:tgtEl>
                                        <p:attrNameLst>
                                          <p:attrName>fillcolor</p:attrName>
                                        </p:attrNameLst>
                                      </p:cBhvr>
                                      <p:to>
                                        <a:schemeClr val="accent2"/>
                                      </p:to>
                                    </p:animClr>
                                    <p:set>
                                      <p:cBhvr>
                                        <p:cTn id="259" dur="500" fill="hold"/>
                                        <p:tgtEl>
                                          <p:spTgt spid="11"/>
                                        </p:tgtEl>
                                        <p:attrNameLst>
                                          <p:attrName>fill.type</p:attrName>
                                        </p:attrNameLst>
                                      </p:cBhvr>
                                      <p:to>
                                        <p:strVal val="solid"/>
                                      </p:to>
                                    </p:set>
                                    <p:set>
                                      <p:cBhvr>
                                        <p:cTn id="260" dur="500" fill="hold"/>
                                        <p:tgtEl>
                                          <p:spTgt spid="11"/>
                                        </p:tgtEl>
                                        <p:attrNameLst>
                                          <p:attrName>fill.on</p:attrName>
                                        </p:attrNameLst>
                                      </p:cBhvr>
                                      <p:to>
                                        <p:strVal val="true"/>
                                      </p:to>
                                    </p:set>
                                  </p:childTnLst>
                                </p:cTn>
                              </p:par>
                              <p:par>
                                <p:cTn id="261" presetID="19" presetClass="emph" presetSubtype="0" fill="hold" grpId="1" nodeType="withEffect">
                                  <p:stCondLst>
                                    <p:cond delay="0"/>
                                  </p:stCondLst>
                                  <p:childTnLst>
                                    <p:animClr clrSpc="rgb" dir="cw">
                                      <p:cBhvr override="childStyle">
                                        <p:cTn id="262" dur="500" fill="hold"/>
                                        <p:tgtEl>
                                          <p:spTgt spid="12"/>
                                        </p:tgtEl>
                                        <p:attrNameLst>
                                          <p:attrName>style.color</p:attrName>
                                        </p:attrNameLst>
                                      </p:cBhvr>
                                      <p:to>
                                        <a:schemeClr val="accent2"/>
                                      </p:to>
                                    </p:animClr>
                                    <p:animClr clrSpc="rgb" dir="cw">
                                      <p:cBhvr>
                                        <p:cTn id="263" dur="500" fill="hold"/>
                                        <p:tgtEl>
                                          <p:spTgt spid="12"/>
                                        </p:tgtEl>
                                        <p:attrNameLst>
                                          <p:attrName>fillcolor</p:attrName>
                                        </p:attrNameLst>
                                      </p:cBhvr>
                                      <p:to>
                                        <a:schemeClr val="accent2"/>
                                      </p:to>
                                    </p:animClr>
                                    <p:set>
                                      <p:cBhvr>
                                        <p:cTn id="264" dur="500" fill="hold"/>
                                        <p:tgtEl>
                                          <p:spTgt spid="12"/>
                                        </p:tgtEl>
                                        <p:attrNameLst>
                                          <p:attrName>fill.type</p:attrName>
                                        </p:attrNameLst>
                                      </p:cBhvr>
                                      <p:to>
                                        <p:strVal val="solid"/>
                                      </p:to>
                                    </p:set>
                                    <p:set>
                                      <p:cBhvr>
                                        <p:cTn id="265" dur="500" fill="hold"/>
                                        <p:tgtEl>
                                          <p:spTgt spid="12"/>
                                        </p:tgtEl>
                                        <p:attrNameLst>
                                          <p:attrName>fill.on</p:attrName>
                                        </p:attrNameLst>
                                      </p:cBhvr>
                                      <p:to>
                                        <p:strVal val="true"/>
                                      </p:to>
                                    </p:set>
                                  </p:childTnLst>
                                </p:cTn>
                              </p:par>
                              <p:par>
                                <p:cTn id="266" presetID="19" presetClass="emph" presetSubtype="0" fill="hold" grpId="1" nodeType="withEffect">
                                  <p:stCondLst>
                                    <p:cond delay="0"/>
                                  </p:stCondLst>
                                  <p:childTnLst>
                                    <p:animClr clrSpc="rgb" dir="cw">
                                      <p:cBhvr override="childStyle">
                                        <p:cTn id="267" dur="500" fill="hold"/>
                                        <p:tgtEl>
                                          <p:spTgt spid="13"/>
                                        </p:tgtEl>
                                        <p:attrNameLst>
                                          <p:attrName>style.color</p:attrName>
                                        </p:attrNameLst>
                                      </p:cBhvr>
                                      <p:to>
                                        <a:schemeClr val="accent2"/>
                                      </p:to>
                                    </p:animClr>
                                    <p:animClr clrSpc="rgb" dir="cw">
                                      <p:cBhvr>
                                        <p:cTn id="268" dur="500" fill="hold"/>
                                        <p:tgtEl>
                                          <p:spTgt spid="13"/>
                                        </p:tgtEl>
                                        <p:attrNameLst>
                                          <p:attrName>fillcolor</p:attrName>
                                        </p:attrNameLst>
                                      </p:cBhvr>
                                      <p:to>
                                        <a:schemeClr val="accent2"/>
                                      </p:to>
                                    </p:animClr>
                                    <p:set>
                                      <p:cBhvr>
                                        <p:cTn id="269" dur="500" fill="hold"/>
                                        <p:tgtEl>
                                          <p:spTgt spid="13"/>
                                        </p:tgtEl>
                                        <p:attrNameLst>
                                          <p:attrName>fill.type</p:attrName>
                                        </p:attrNameLst>
                                      </p:cBhvr>
                                      <p:to>
                                        <p:strVal val="solid"/>
                                      </p:to>
                                    </p:set>
                                    <p:set>
                                      <p:cBhvr>
                                        <p:cTn id="270" dur="500" fill="hold"/>
                                        <p:tgtEl>
                                          <p:spTgt spid="13"/>
                                        </p:tgtEl>
                                        <p:attrNameLst>
                                          <p:attrName>fill.on</p:attrName>
                                        </p:attrNameLst>
                                      </p:cBhvr>
                                      <p:to>
                                        <p:strVal val="true"/>
                                      </p:to>
                                    </p:set>
                                  </p:childTnLst>
                                </p:cTn>
                              </p:par>
                              <p:par>
                                <p:cTn id="271" presetID="19" presetClass="emph" presetSubtype="0" fill="hold" grpId="1" nodeType="withEffect">
                                  <p:stCondLst>
                                    <p:cond delay="0"/>
                                  </p:stCondLst>
                                  <p:childTnLst>
                                    <p:animClr clrSpc="rgb" dir="cw">
                                      <p:cBhvr override="childStyle">
                                        <p:cTn id="272" dur="500" fill="hold"/>
                                        <p:tgtEl>
                                          <p:spTgt spid="14"/>
                                        </p:tgtEl>
                                        <p:attrNameLst>
                                          <p:attrName>style.color</p:attrName>
                                        </p:attrNameLst>
                                      </p:cBhvr>
                                      <p:to>
                                        <a:schemeClr val="accent2"/>
                                      </p:to>
                                    </p:animClr>
                                    <p:animClr clrSpc="rgb" dir="cw">
                                      <p:cBhvr>
                                        <p:cTn id="273" dur="500" fill="hold"/>
                                        <p:tgtEl>
                                          <p:spTgt spid="14"/>
                                        </p:tgtEl>
                                        <p:attrNameLst>
                                          <p:attrName>fillcolor</p:attrName>
                                        </p:attrNameLst>
                                      </p:cBhvr>
                                      <p:to>
                                        <a:schemeClr val="accent2"/>
                                      </p:to>
                                    </p:animClr>
                                    <p:set>
                                      <p:cBhvr>
                                        <p:cTn id="274" dur="500" fill="hold"/>
                                        <p:tgtEl>
                                          <p:spTgt spid="14"/>
                                        </p:tgtEl>
                                        <p:attrNameLst>
                                          <p:attrName>fill.type</p:attrName>
                                        </p:attrNameLst>
                                      </p:cBhvr>
                                      <p:to>
                                        <p:strVal val="solid"/>
                                      </p:to>
                                    </p:set>
                                    <p:set>
                                      <p:cBhvr>
                                        <p:cTn id="275" dur="500" fill="hold"/>
                                        <p:tgtEl>
                                          <p:spTgt spid="14"/>
                                        </p:tgtEl>
                                        <p:attrNameLst>
                                          <p:attrName>fill.on</p:attrName>
                                        </p:attrNameLst>
                                      </p:cBhvr>
                                      <p:to>
                                        <p:strVal val="true"/>
                                      </p:to>
                                    </p:set>
                                  </p:childTnLst>
                                </p:cTn>
                              </p:par>
                              <p:par>
                                <p:cTn id="276" presetID="19" presetClass="emph" presetSubtype="0" fill="hold" grpId="1" nodeType="withEffect">
                                  <p:stCondLst>
                                    <p:cond delay="0"/>
                                  </p:stCondLst>
                                  <p:childTnLst>
                                    <p:animClr clrSpc="rgb" dir="cw">
                                      <p:cBhvr override="childStyle">
                                        <p:cTn id="277" dur="500" fill="hold"/>
                                        <p:tgtEl>
                                          <p:spTgt spid="15"/>
                                        </p:tgtEl>
                                        <p:attrNameLst>
                                          <p:attrName>style.color</p:attrName>
                                        </p:attrNameLst>
                                      </p:cBhvr>
                                      <p:to>
                                        <a:schemeClr val="accent2"/>
                                      </p:to>
                                    </p:animClr>
                                    <p:animClr clrSpc="rgb" dir="cw">
                                      <p:cBhvr>
                                        <p:cTn id="278" dur="500" fill="hold"/>
                                        <p:tgtEl>
                                          <p:spTgt spid="15"/>
                                        </p:tgtEl>
                                        <p:attrNameLst>
                                          <p:attrName>fillcolor</p:attrName>
                                        </p:attrNameLst>
                                      </p:cBhvr>
                                      <p:to>
                                        <a:schemeClr val="accent2"/>
                                      </p:to>
                                    </p:animClr>
                                    <p:set>
                                      <p:cBhvr>
                                        <p:cTn id="279" dur="500" fill="hold"/>
                                        <p:tgtEl>
                                          <p:spTgt spid="15"/>
                                        </p:tgtEl>
                                        <p:attrNameLst>
                                          <p:attrName>fill.type</p:attrName>
                                        </p:attrNameLst>
                                      </p:cBhvr>
                                      <p:to>
                                        <p:strVal val="solid"/>
                                      </p:to>
                                    </p:set>
                                    <p:set>
                                      <p:cBhvr>
                                        <p:cTn id="280" dur="500" fill="hold"/>
                                        <p:tgtEl>
                                          <p:spTgt spid="15"/>
                                        </p:tgtEl>
                                        <p:attrNameLst>
                                          <p:attrName>fill.on</p:attrName>
                                        </p:attrNameLst>
                                      </p:cBhvr>
                                      <p:to>
                                        <p:strVal val="true"/>
                                      </p:to>
                                    </p:set>
                                  </p:childTnLst>
                                </p:cTn>
                              </p:par>
                              <p:par>
                                <p:cTn id="281" presetID="19" presetClass="emph" presetSubtype="0" fill="hold" grpId="1" nodeType="withEffect">
                                  <p:stCondLst>
                                    <p:cond delay="0"/>
                                  </p:stCondLst>
                                  <p:childTnLst>
                                    <p:animClr clrSpc="rgb" dir="cw">
                                      <p:cBhvr override="childStyle">
                                        <p:cTn id="282" dur="500" fill="hold"/>
                                        <p:tgtEl>
                                          <p:spTgt spid="16"/>
                                        </p:tgtEl>
                                        <p:attrNameLst>
                                          <p:attrName>style.color</p:attrName>
                                        </p:attrNameLst>
                                      </p:cBhvr>
                                      <p:to>
                                        <a:schemeClr val="accent2"/>
                                      </p:to>
                                    </p:animClr>
                                    <p:animClr clrSpc="rgb" dir="cw">
                                      <p:cBhvr>
                                        <p:cTn id="283" dur="500" fill="hold"/>
                                        <p:tgtEl>
                                          <p:spTgt spid="16"/>
                                        </p:tgtEl>
                                        <p:attrNameLst>
                                          <p:attrName>fillcolor</p:attrName>
                                        </p:attrNameLst>
                                      </p:cBhvr>
                                      <p:to>
                                        <a:schemeClr val="accent2"/>
                                      </p:to>
                                    </p:animClr>
                                    <p:set>
                                      <p:cBhvr>
                                        <p:cTn id="284" dur="500" fill="hold"/>
                                        <p:tgtEl>
                                          <p:spTgt spid="16"/>
                                        </p:tgtEl>
                                        <p:attrNameLst>
                                          <p:attrName>fill.type</p:attrName>
                                        </p:attrNameLst>
                                      </p:cBhvr>
                                      <p:to>
                                        <p:strVal val="solid"/>
                                      </p:to>
                                    </p:set>
                                    <p:set>
                                      <p:cBhvr>
                                        <p:cTn id="285" dur="500" fill="hold"/>
                                        <p:tgtEl>
                                          <p:spTgt spid="16"/>
                                        </p:tgtEl>
                                        <p:attrNameLst>
                                          <p:attrName>fill.on</p:attrName>
                                        </p:attrNameLst>
                                      </p:cBhvr>
                                      <p:to>
                                        <p:strVal val="true"/>
                                      </p:to>
                                    </p:set>
                                  </p:childTnLst>
                                </p:cTn>
                              </p:par>
                              <p:par>
                                <p:cTn id="286" presetID="19" presetClass="emph" presetSubtype="0" fill="hold" grpId="1" nodeType="withEffect">
                                  <p:stCondLst>
                                    <p:cond delay="0"/>
                                  </p:stCondLst>
                                  <p:childTnLst>
                                    <p:animClr clrSpc="rgb" dir="cw">
                                      <p:cBhvr override="childStyle">
                                        <p:cTn id="287" dur="500" fill="hold"/>
                                        <p:tgtEl>
                                          <p:spTgt spid="17"/>
                                        </p:tgtEl>
                                        <p:attrNameLst>
                                          <p:attrName>style.color</p:attrName>
                                        </p:attrNameLst>
                                      </p:cBhvr>
                                      <p:to>
                                        <a:schemeClr val="accent2"/>
                                      </p:to>
                                    </p:animClr>
                                    <p:animClr clrSpc="rgb" dir="cw">
                                      <p:cBhvr>
                                        <p:cTn id="288" dur="500" fill="hold"/>
                                        <p:tgtEl>
                                          <p:spTgt spid="17"/>
                                        </p:tgtEl>
                                        <p:attrNameLst>
                                          <p:attrName>fillcolor</p:attrName>
                                        </p:attrNameLst>
                                      </p:cBhvr>
                                      <p:to>
                                        <a:schemeClr val="accent2"/>
                                      </p:to>
                                    </p:animClr>
                                    <p:set>
                                      <p:cBhvr>
                                        <p:cTn id="289" dur="500" fill="hold"/>
                                        <p:tgtEl>
                                          <p:spTgt spid="17"/>
                                        </p:tgtEl>
                                        <p:attrNameLst>
                                          <p:attrName>fill.type</p:attrName>
                                        </p:attrNameLst>
                                      </p:cBhvr>
                                      <p:to>
                                        <p:strVal val="solid"/>
                                      </p:to>
                                    </p:set>
                                    <p:set>
                                      <p:cBhvr>
                                        <p:cTn id="290" dur="500" fill="hold"/>
                                        <p:tgtEl>
                                          <p:spTgt spid="17"/>
                                        </p:tgtEl>
                                        <p:attrNameLst>
                                          <p:attrName>fill.on</p:attrName>
                                        </p:attrNameLst>
                                      </p:cBhvr>
                                      <p:to>
                                        <p:strVal val="true"/>
                                      </p:to>
                                    </p:set>
                                  </p:childTnLst>
                                </p:cTn>
                              </p:par>
                              <p:par>
                                <p:cTn id="291" presetID="19" presetClass="emph" presetSubtype="0" fill="hold" grpId="1" nodeType="withEffect">
                                  <p:stCondLst>
                                    <p:cond delay="0"/>
                                  </p:stCondLst>
                                  <p:childTnLst>
                                    <p:animClr clrSpc="rgb" dir="cw">
                                      <p:cBhvr override="childStyle">
                                        <p:cTn id="292" dur="500" fill="hold"/>
                                        <p:tgtEl>
                                          <p:spTgt spid="18"/>
                                        </p:tgtEl>
                                        <p:attrNameLst>
                                          <p:attrName>style.color</p:attrName>
                                        </p:attrNameLst>
                                      </p:cBhvr>
                                      <p:to>
                                        <a:schemeClr val="accent2"/>
                                      </p:to>
                                    </p:animClr>
                                    <p:animClr clrSpc="rgb" dir="cw">
                                      <p:cBhvr>
                                        <p:cTn id="293" dur="500" fill="hold"/>
                                        <p:tgtEl>
                                          <p:spTgt spid="18"/>
                                        </p:tgtEl>
                                        <p:attrNameLst>
                                          <p:attrName>fillcolor</p:attrName>
                                        </p:attrNameLst>
                                      </p:cBhvr>
                                      <p:to>
                                        <a:schemeClr val="accent2"/>
                                      </p:to>
                                    </p:animClr>
                                    <p:set>
                                      <p:cBhvr>
                                        <p:cTn id="294" dur="500" fill="hold"/>
                                        <p:tgtEl>
                                          <p:spTgt spid="18"/>
                                        </p:tgtEl>
                                        <p:attrNameLst>
                                          <p:attrName>fill.type</p:attrName>
                                        </p:attrNameLst>
                                      </p:cBhvr>
                                      <p:to>
                                        <p:strVal val="solid"/>
                                      </p:to>
                                    </p:set>
                                    <p:set>
                                      <p:cBhvr>
                                        <p:cTn id="295" dur="500" fill="hold"/>
                                        <p:tgtEl>
                                          <p:spTgt spid="18"/>
                                        </p:tgtEl>
                                        <p:attrNameLst>
                                          <p:attrName>fill.on</p:attrName>
                                        </p:attrNameLst>
                                      </p:cBhvr>
                                      <p:to>
                                        <p:strVal val="true"/>
                                      </p:to>
                                    </p:set>
                                  </p:childTnLst>
                                </p:cTn>
                              </p:par>
                              <p:par>
                                <p:cTn id="296" presetID="19" presetClass="emph" presetSubtype="0" fill="hold" grpId="1" nodeType="withEffect">
                                  <p:stCondLst>
                                    <p:cond delay="0"/>
                                  </p:stCondLst>
                                  <p:childTnLst>
                                    <p:animClr clrSpc="rgb" dir="cw">
                                      <p:cBhvr override="childStyle">
                                        <p:cTn id="297" dur="500" fill="hold"/>
                                        <p:tgtEl>
                                          <p:spTgt spid="19"/>
                                        </p:tgtEl>
                                        <p:attrNameLst>
                                          <p:attrName>style.color</p:attrName>
                                        </p:attrNameLst>
                                      </p:cBhvr>
                                      <p:to>
                                        <a:schemeClr val="accent2"/>
                                      </p:to>
                                    </p:animClr>
                                    <p:animClr clrSpc="rgb" dir="cw">
                                      <p:cBhvr>
                                        <p:cTn id="298" dur="500" fill="hold"/>
                                        <p:tgtEl>
                                          <p:spTgt spid="19"/>
                                        </p:tgtEl>
                                        <p:attrNameLst>
                                          <p:attrName>fillcolor</p:attrName>
                                        </p:attrNameLst>
                                      </p:cBhvr>
                                      <p:to>
                                        <a:schemeClr val="accent2"/>
                                      </p:to>
                                    </p:animClr>
                                    <p:set>
                                      <p:cBhvr>
                                        <p:cTn id="299" dur="500" fill="hold"/>
                                        <p:tgtEl>
                                          <p:spTgt spid="19"/>
                                        </p:tgtEl>
                                        <p:attrNameLst>
                                          <p:attrName>fill.type</p:attrName>
                                        </p:attrNameLst>
                                      </p:cBhvr>
                                      <p:to>
                                        <p:strVal val="solid"/>
                                      </p:to>
                                    </p:set>
                                    <p:set>
                                      <p:cBhvr>
                                        <p:cTn id="300" dur="500" fill="hold"/>
                                        <p:tgtEl>
                                          <p:spTgt spid="19"/>
                                        </p:tgtEl>
                                        <p:attrNameLst>
                                          <p:attrName>fill.on</p:attrName>
                                        </p:attrNameLst>
                                      </p:cBhvr>
                                      <p:to>
                                        <p:strVal val="true"/>
                                      </p:to>
                                    </p:set>
                                  </p:childTnLst>
                                </p:cTn>
                              </p:par>
                              <p:par>
                                <p:cTn id="301" presetID="19" presetClass="emph" presetSubtype="0" fill="hold" grpId="1" nodeType="withEffect">
                                  <p:stCondLst>
                                    <p:cond delay="0"/>
                                  </p:stCondLst>
                                  <p:childTnLst>
                                    <p:animClr clrSpc="rgb" dir="cw">
                                      <p:cBhvr override="childStyle">
                                        <p:cTn id="302" dur="500" fill="hold"/>
                                        <p:tgtEl>
                                          <p:spTgt spid="20"/>
                                        </p:tgtEl>
                                        <p:attrNameLst>
                                          <p:attrName>style.color</p:attrName>
                                        </p:attrNameLst>
                                      </p:cBhvr>
                                      <p:to>
                                        <a:schemeClr val="accent2"/>
                                      </p:to>
                                    </p:animClr>
                                    <p:animClr clrSpc="rgb" dir="cw">
                                      <p:cBhvr>
                                        <p:cTn id="303" dur="500" fill="hold"/>
                                        <p:tgtEl>
                                          <p:spTgt spid="20"/>
                                        </p:tgtEl>
                                        <p:attrNameLst>
                                          <p:attrName>fillcolor</p:attrName>
                                        </p:attrNameLst>
                                      </p:cBhvr>
                                      <p:to>
                                        <a:schemeClr val="accent2"/>
                                      </p:to>
                                    </p:animClr>
                                    <p:set>
                                      <p:cBhvr>
                                        <p:cTn id="304" dur="500" fill="hold"/>
                                        <p:tgtEl>
                                          <p:spTgt spid="20"/>
                                        </p:tgtEl>
                                        <p:attrNameLst>
                                          <p:attrName>fill.type</p:attrName>
                                        </p:attrNameLst>
                                      </p:cBhvr>
                                      <p:to>
                                        <p:strVal val="solid"/>
                                      </p:to>
                                    </p:set>
                                    <p:set>
                                      <p:cBhvr>
                                        <p:cTn id="305" dur="500" fill="hold"/>
                                        <p:tgtEl>
                                          <p:spTgt spid="20"/>
                                        </p:tgtEl>
                                        <p:attrNameLst>
                                          <p:attrName>fill.on</p:attrName>
                                        </p:attrNameLst>
                                      </p:cBhvr>
                                      <p:to>
                                        <p:strVal val="true"/>
                                      </p:to>
                                    </p:set>
                                  </p:childTnLst>
                                </p:cTn>
                              </p:par>
                              <p:par>
                                <p:cTn id="306" presetID="19" presetClass="emph" presetSubtype="0" fill="hold" grpId="1" nodeType="withEffect">
                                  <p:stCondLst>
                                    <p:cond delay="0"/>
                                  </p:stCondLst>
                                  <p:childTnLst>
                                    <p:animClr clrSpc="rgb" dir="cw">
                                      <p:cBhvr override="childStyle">
                                        <p:cTn id="307" dur="500" fill="hold"/>
                                        <p:tgtEl>
                                          <p:spTgt spid="21"/>
                                        </p:tgtEl>
                                        <p:attrNameLst>
                                          <p:attrName>style.color</p:attrName>
                                        </p:attrNameLst>
                                      </p:cBhvr>
                                      <p:to>
                                        <a:schemeClr val="accent2"/>
                                      </p:to>
                                    </p:animClr>
                                    <p:animClr clrSpc="rgb" dir="cw">
                                      <p:cBhvr>
                                        <p:cTn id="308" dur="500" fill="hold"/>
                                        <p:tgtEl>
                                          <p:spTgt spid="21"/>
                                        </p:tgtEl>
                                        <p:attrNameLst>
                                          <p:attrName>fillcolor</p:attrName>
                                        </p:attrNameLst>
                                      </p:cBhvr>
                                      <p:to>
                                        <a:schemeClr val="accent2"/>
                                      </p:to>
                                    </p:animClr>
                                    <p:set>
                                      <p:cBhvr>
                                        <p:cTn id="309" dur="500" fill="hold"/>
                                        <p:tgtEl>
                                          <p:spTgt spid="21"/>
                                        </p:tgtEl>
                                        <p:attrNameLst>
                                          <p:attrName>fill.type</p:attrName>
                                        </p:attrNameLst>
                                      </p:cBhvr>
                                      <p:to>
                                        <p:strVal val="solid"/>
                                      </p:to>
                                    </p:set>
                                    <p:set>
                                      <p:cBhvr>
                                        <p:cTn id="310" dur="500" fill="hold"/>
                                        <p:tgtEl>
                                          <p:spTgt spid="21"/>
                                        </p:tgtEl>
                                        <p:attrNameLst>
                                          <p:attrName>fill.on</p:attrName>
                                        </p:attrNameLst>
                                      </p:cBhvr>
                                      <p:to>
                                        <p:strVal val="true"/>
                                      </p:to>
                                    </p:set>
                                  </p:childTnLst>
                                </p:cTn>
                              </p:par>
                              <p:par>
                                <p:cTn id="311" presetID="19" presetClass="emph" presetSubtype="0" fill="hold" grpId="1" nodeType="withEffect">
                                  <p:stCondLst>
                                    <p:cond delay="0"/>
                                  </p:stCondLst>
                                  <p:childTnLst>
                                    <p:animClr clrSpc="rgb" dir="cw">
                                      <p:cBhvr override="childStyle">
                                        <p:cTn id="312" dur="500" fill="hold"/>
                                        <p:tgtEl>
                                          <p:spTgt spid="22"/>
                                        </p:tgtEl>
                                        <p:attrNameLst>
                                          <p:attrName>style.color</p:attrName>
                                        </p:attrNameLst>
                                      </p:cBhvr>
                                      <p:to>
                                        <a:schemeClr val="accent2"/>
                                      </p:to>
                                    </p:animClr>
                                    <p:animClr clrSpc="rgb" dir="cw">
                                      <p:cBhvr>
                                        <p:cTn id="313" dur="500" fill="hold"/>
                                        <p:tgtEl>
                                          <p:spTgt spid="22"/>
                                        </p:tgtEl>
                                        <p:attrNameLst>
                                          <p:attrName>fillcolor</p:attrName>
                                        </p:attrNameLst>
                                      </p:cBhvr>
                                      <p:to>
                                        <a:schemeClr val="accent2"/>
                                      </p:to>
                                    </p:animClr>
                                    <p:set>
                                      <p:cBhvr>
                                        <p:cTn id="314" dur="500" fill="hold"/>
                                        <p:tgtEl>
                                          <p:spTgt spid="22"/>
                                        </p:tgtEl>
                                        <p:attrNameLst>
                                          <p:attrName>fill.type</p:attrName>
                                        </p:attrNameLst>
                                      </p:cBhvr>
                                      <p:to>
                                        <p:strVal val="solid"/>
                                      </p:to>
                                    </p:set>
                                    <p:set>
                                      <p:cBhvr>
                                        <p:cTn id="315" dur="500" fill="hold"/>
                                        <p:tgtEl>
                                          <p:spTgt spid="22"/>
                                        </p:tgtEl>
                                        <p:attrNameLst>
                                          <p:attrName>fill.on</p:attrName>
                                        </p:attrNameLst>
                                      </p:cBhvr>
                                      <p:to>
                                        <p:strVal val="true"/>
                                      </p:to>
                                    </p:set>
                                  </p:childTnLst>
                                </p:cTn>
                              </p:par>
                              <p:par>
                                <p:cTn id="316" presetID="19" presetClass="emph" presetSubtype="0" fill="hold" grpId="1" nodeType="withEffect">
                                  <p:stCondLst>
                                    <p:cond delay="0"/>
                                  </p:stCondLst>
                                  <p:childTnLst>
                                    <p:animClr clrSpc="rgb" dir="cw">
                                      <p:cBhvr override="childStyle">
                                        <p:cTn id="317" dur="500" fill="hold"/>
                                        <p:tgtEl>
                                          <p:spTgt spid="24"/>
                                        </p:tgtEl>
                                        <p:attrNameLst>
                                          <p:attrName>style.color</p:attrName>
                                        </p:attrNameLst>
                                      </p:cBhvr>
                                      <p:to>
                                        <a:schemeClr val="accent2"/>
                                      </p:to>
                                    </p:animClr>
                                    <p:animClr clrSpc="rgb" dir="cw">
                                      <p:cBhvr>
                                        <p:cTn id="318" dur="500" fill="hold"/>
                                        <p:tgtEl>
                                          <p:spTgt spid="24"/>
                                        </p:tgtEl>
                                        <p:attrNameLst>
                                          <p:attrName>fillcolor</p:attrName>
                                        </p:attrNameLst>
                                      </p:cBhvr>
                                      <p:to>
                                        <a:schemeClr val="accent2"/>
                                      </p:to>
                                    </p:animClr>
                                    <p:set>
                                      <p:cBhvr>
                                        <p:cTn id="319" dur="500" fill="hold"/>
                                        <p:tgtEl>
                                          <p:spTgt spid="24"/>
                                        </p:tgtEl>
                                        <p:attrNameLst>
                                          <p:attrName>fill.type</p:attrName>
                                        </p:attrNameLst>
                                      </p:cBhvr>
                                      <p:to>
                                        <p:strVal val="solid"/>
                                      </p:to>
                                    </p:set>
                                    <p:set>
                                      <p:cBhvr>
                                        <p:cTn id="320" dur="500" fill="hold"/>
                                        <p:tgtEl>
                                          <p:spTgt spid="24"/>
                                        </p:tgtEl>
                                        <p:attrNameLst>
                                          <p:attrName>fill.on</p:attrName>
                                        </p:attrNameLst>
                                      </p:cBhvr>
                                      <p:to>
                                        <p:strVal val="true"/>
                                      </p:to>
                                    </p:set>
                                  </p:childTnLst>
                                </p:cTn>
                              </p:par>
                              <p:par>
                                <p:cTn id="321" presetID="19" presetClass="emph" presetSubtype="0" fill="hold" grpId="1" nodeType="withEffect">
                                  <p:stCondLst>
                                    <p:cond delay="0"/>
                                  </p:stCondLst>
                                  <p:childTnLst>
                                    <p:animClr clrSpc="rgb" dir="cw">
                                      <p:cBhvr override="childStyle">
                                        <p:cTn id="322" dur="500" fill="hold"/>
                                        <p:tgtEl>
                                          <p:spTgt spid="25"/>
                                        </p:tgtEl>
                                        <p:attrNameLst>
                                          <p:attrName>style.color</p:attrName>
                                        </p:attrNameLst>
                                      </p:cBhvr>
                                      <p:to>
                                        <a:schemeClr val="accent2"/>
                                      </p:to>
                                    </p:animClr>
                                    <p:animClr clrSpc="rgb" dir="cw">
                                      <p:cBhvr>
                                        <p:cTn id="323" dur="500" fill="hold"/>
                                        <p:tgtEl>
                                          <p:spTgt spid="25"/>
                                        </p:tgtEl>
                                        <p:attrNameLst>
                                          <p:attrName>fillcolor</p:attrName>
                                        </p:attrNameLst>
                                      </p:cBhvr>
                                      <p:to>
                                        <a:schemeClr val="accent2"/>
                                      </p:to>
                                    </p:animClr>
                                    <p:set>
                                      <p:cBhvr>
                                        <p:cTn id="324" dur="500" fill="hold"/>
                                        <p:tgtEl>
                                          <p:spTgt spid="25"/>
                                        </p:tgtEl>
                                        <p:attrNameLst>
                                          <p:attrName>fill.type</p:attrName>
                                        </p:attrNameLst>
                                      </p:cBhvr>
                                      <p:to>
                                        <p:strVal val="solid"/>
                                      </p:to>
                                    </p:set>
                                    <p:set>
                                      <p:cBhvr>
                                        <p:cTn id="325" dur="500" fill="hold"/>
                                        <p:tgtEl>
                                          <p:spTgt spid="25"/>
                                        </p:tgtEl>
                                        <p:attrNameLst>
                                          <p:attrName>fill.on</p:attrName>
                                        </p:attrNameLst>
                                      </p:cBhvr>
                                      <p:to>
                                        <p:strVal val="true"/>
                                      </p:to>
                                    </p:set>
                                  </p:childTnLst>
                                </p:cTn>
                              </p:par>
                              <p:par>
                                <p:cTn id="326" presetID="19" presetClass="emph" presetSubtype="0" fill="hold" grpId="1" nodeType="withEffect">
                                  <p:stCondLst>
                                    <p:cond delay="0"/>
                                  </p:stCondLst>
                                  <p:childTnLst>
                                    <p:animClr clrSpc="rgb" dir="cw">
                                      <p:cBhvr override="childStyle">
                                        <p:cTn id="327" dur="500" fill="hold"/>
                                        <p:tgtEl>
                                          <p:spTgt spid="26"/>
                                        </p:tgtEl>
                                        <p:attrNameLst>
                                          <p:attrName>style.color</p:attrName>
                                        </p:attrNameLst>
                                      </p:cBhvr>
                                      <p:to>
                                        <a:schemeClr val="accent2"/>
                                      </p:to>
                                    </p:animClr>
                                    <p:animClr clrSpc="rgb" dir="cw">
                                      <p:cBhvr>
                                        <p:cTn id="328" dur="500" fill="hold"/>
                                        <p:tgtEl>
                                          <p:spTgt spid="26"/>
                                        </p:tgtEl>
                                        <p:attrNameLst>
                                          <p:attrName>fillcolor</p:attrName>
                                        </p:attrNameLst>
                                      </p:cBhvr>
                                      <p:to>
                                        <a:schemeClr val="accent2"/>
                                      </p:to>
                                    </p:animClr>
                                    <p:set>
                                      <p:cBhvr>
                                        <p:cTn id="329" dur="500" fill="hold"/>
                                        <p:tgtEl>
                                          <p:spTgt spid="26"/>
                                        </p:tgtEl>
                                        <p:attrNameLst>
                                          <p:attrName>fill.type</p:attrName>
                                        </p:attrNameLst>
                                      </p:cBhvr>
                                      <p:to>
                                        <p:strVal val="solid"/>
                                      </p:to>
                                    </p:set>
                                    <p:set>
                                      <p:cBhvr>
                                        <p:cTn id="330" dur="500" fill="hold"/>
                                        <p:tgtEl>
                                          <p:spTgt spid="26"/>
                                        </p:tgtEl>
                                        <p:attrNameLst>
                                          <p:attrName>fill.on</p:attrName>
                                        </p:attrNameLst>
                                      </p:cBhvr>
                                      <p:to>
                                        <p:strVal val="true"/>
                                      </p:to>
                                    </p:set>
                                  </p:childTnLst>
                                </p:cTn>
                              </p:par>
                              <p:par>
                                <p:cTn id="331" presetID="19" presetClass="emph" presetSubtype="0" fill="hold" grpId="1" nodeType="withEffect">
                                  <p:stCondLst>
                                    <p:cond delay="0"/>
                                  </p:stCondLst>
                                  <p:childTnLst>
                                    <p:animClr clrSpc="rgb" dir="cw">
                                      <p:cBhvr override="childStyle">
                                        <p:cTn id="332" dur="500" fill="hold"/>
                                        <p:tgtEl>
                                          <p:spTgt spid="27"/>
                                        </p:tgtEl>
                                        <p:attrNameLst>
                                          <p:attrName>style.color</p:attrName>
                                        </p:attrNameLst>
                                      </p:cBhvr>
                                      <p:to>
                                        <a:schemeClr val="accent2"/>
                                      </p:to>
                                    </p:animClr>
                                    <p:animClr clrSpc="rgb" dir="cw">
                                      <p:cBhvr>
                                        <p:cTn id="333" dur="500" fill="hold"/>
                                        <p:tgtEl>
                                          <p:spTgt spid="27"/>
                                        </p:tgtEl>
                                        <p:attrNameLst>
                                          <p:attrName>fillcolor</p:attrName>
                                        </p:attrNameLst>
                                      </p:cBhvr>
                                      <p:to>
                                        <a:schemeClr val="accent2"/>
                                      </p:to>
                                    </p:animClr>
                                    <p:set>
                                      <p:cBhvr>
                                        <p:cTn id="334" dur="500" fill="hold"/>
                                        <p:tgtEl>
                                          <p:spTgt spid="27"/>
                                        </p:tgtEl>
                                        <p:attrNameLst>
                                          <p:attrName>fill.type</p:attrName>
                                        </p:attrNameLst>
                                      </p:cBhvr>
                                      <p:to>
                                        <p:strVal val="solid"/>
                                      </p:to>
                                    </p:set>
                                    <p:set>
                                      <p:cBhvr>
                                        <p:cTn id="335" dur="500" fill="hold"/>
                                        <p:tgtEl>
                                          <p:spTgt spid="27"/>
                                        </p:tgtEl>
                                        <p:attrNameLst>
                                          <p:attrName>fill.on</p:attrName>
                                        </p:attrNameLst>
                                      </p:cBhvr>
                                      <p:to>
                                        <p:strVal val="true"/>
                                      </p:to>
                                    </p:set>
                                  </p:childTnLst>
                                </p:cTn>
                              </p:par>
                              <p:par>
                                <p:cTn id="336" presetID="19" presetClass="emph" presetSubtype="0" fill="hold" grpId="1" nodeType="withEffect">
                                  <p:stCondLst>
                                    <p:cond delay="0"/>
                                  </p:stCondLst>
                                  <p:childTnLst>
                                    <p:animClr clrSpc="rgb" dir="cw">
                                      <p:cBhvr override="childStyle">
                                        <p:cTn id="337" dur="500" fill="hold"/>
                                        <p:tgtEl>
                                          <p:spTgt spid="28"/>
                                        </p:tgtEl>
                                        <p:attrNameLst>
                                          <p:attrName>style.color</p:attrName>
                                        </p:attrNameLst>
                                      </p:cBhvr>
                                      <p:to>
                                        <a:schemeClr val="accent2"/>
                                      </p:to>
                                    </p:animClr>
                                    <p:animClr clrSpc="rgb" dir="cw">
                                      <p:cBhvr>
                                        <p:cTn id="338" dur="500" fill="hold"/>
                                        <p:tgtEl>
                                          <p:spTgt spid="28"/>
                                        </p:tgtEl>
                                        <p:attrNameLst>
                                          <p:attrName>fillcolor</p:attrName>
                                        </p:attrNameLst>
                                      </p:cBhvr>
                                      <p:to>
                                        <a:schemeClr val="accent2"/>
                                      </p:to>
                                    </p:animClr>
                                    <p:set>
                                      <p:cBhvr>
                                        <p:cTn id="339" dur="500" fill="hold"/>
                                        <p:tgtEl>
                                          <p:spTgt spid="28"/>
                                        </p:tgtEl>
                                        <p:attrNameLst>
                                          <p:attrName>fill.type</p:attrName>
                                        </p:attrNameLst>
                                      </p:cBhvr>
                                      <p:to>
                                        <p:strVal val="solid"/>
                                      </p:to>
                                    </p:set>
                                    <p:set>
                                      <p:cBhvr>
                                        <p:cTn id="340" dur="500" fill="hold"/>
                                        <p:tgtEl>
                                          <p:spTgt spid="28"/>
                                        </p:tgtEl>
                                        <p:attrNameLst>
                                          <p:attrName>fill.on</p:attrName>
                                        </p:attrNameLst>
                                      </p:cBhvr>
                                      <p:to>
                                        <p:strVal val="true"/>
                                      </p:to>
                                    </p:set>
                                  </p:childTnLst>
                                </p:cTn>
                              </p:par>
                              <p:par>
                                <p:cTn id="341" presetID="19" presetClass="emph" presetSubtype="0" fill="hold" grpId="1" nodeType="withEffect">
                                  <p:stCondLst>
                                    <p:cond delay="0"/>
                                  </p:stCondLst>
                                  <p:childTnLst>
                                    <p:animClr clrSpc="rgb" dir="cw">
                                      <p:cBhvr override="childStyle">
                                        <p:cTn id="342" dur="500" fill="hold"/>
                                        <p:tgtEl>
                                          <p:spTgt spid="29"/>
                                        </p:tgtEl>
                                        <p:attrNameLst>
                                          <p:attrName>style.color</p:attrName>
                                        </p:attrNameLst>
                                      </p:cBhvr>
                                      <p:to>
                                        <a:schemeClr val="accent2"/>
                                      </p:to>
                                    </p:animClr>
                                    <p:animClr clrSpc="rgb" dir="cw">
                                      <p:cBhvr>
                                        <p:cTn id="343" dur="500" fill="hold"/>
                                        <p:tgtEl>
                                          <p:spTgt spid="29"/>
                                        </p:tgtEl>
                                        <p:attrNameLst>
                                          <p:attrName>fillcolor</p:attrName>
                                        </p:attrNameLst>
                                      </p:cBhvr>
                                      <p:to>
                                        <a:schemeClr val="accent2"/>
                                      </p:to>
                                    </p:animClr>
                                    <p:set>
                                      <p:cBhvr>
                                        <p:cTn id="344" dur="500" fill="hold"/>
                                        <p:tgtEl>
                                          <p:spTgt spid="29"/>
                                        </p:tgtEl>
                                        <p:attrNameLst>
                                          <p:attrName>fill.type</p:attrName>
                                        </p:attrNameLst>
                                      </p:cBhvr>
                                      <p:to>
                                        <p:strVal val="solid"/>
                                      </p:to>
                                    </p:set>
                                    <p:set>
                                      <p:cBhvr>
                                        <p:cTn id="345" dur="500" fill="hold"/>
                                        <p:tgtEl>
                                          <p:spTgt spid="29"/>
                                        </p:tgtEl>
                                        <p:attrNameLst>
                                          <p:attrName>fill.on</p:attrName>
                                        </p:attrNameLst>
                                      </p:cBhvr>
                                      <p:to>
                                        <p:strVal val="true"/>
                                      </p:to>
                                    </p:set>
                                  </p:childTnLst>
                                </p:cTn>
                              </p:par>
                              <p:par>
                                <p:cTn id="346" presetID="19" presetClass="emph" presetSubtype="0" fill="hold" grpId="1" nodeType="withEffect">
                                  <p:stCondLst>
                                    <p:cond delay="0"/>
                                  </p:stCondLst>
                                  <p:childTnLst>
                                    <p:animClr clrSpc="rgb" dir="cw">
                                      <p:cBhvr override="childStyle">
                                        <p:cTn id="347" dur="500" fill="hold"/>
                                        <p:tgtEl>
                                          <p:spTgt spid="30"/>
                                        </p:tgtEl>
                                        <p:attrNameLst>
                                          <p:attrName>style.color</p:attrName>
                                        </p:attrNameLst>
                                      </p:cBhvr>
                                      <p:to>
                                        <a:schemeClr val="accent2"/>
                                      </p:to>
                                    </p:animClr>
                                    <p:animClr clrSpc="rgb" dir="cw">
                                      <p:cBhvr>
                                        <p:cTn id="348" dur="500" fill="hold"/>
                                        <p:tgtEl>
                                          <p:spTgt spid="30"/>
                                        </p:tgtEl>
                                        <p:attrNameLst>
                                          <p:attrName>fillcolor</p:attrName>
                                        </p:attrNameLst>
                                      </p:cBhvr>
                                      <p:to>
                                        <a:schemeClr val="accent2"/>
                                      </p:to>
                                    </p:animClr>
                                    <p:set>
                                      <p:cBhvr>
                                        <p:cTn id="349" dur="500" fill="hold"/>
                                        <p:tgtEl>
                                          <p:spTgt spid="30"/>
                                        </p:tgtEl>
                                        <p:attrNameLst>
                                          <p:attrName>fill.type</p:attrName>
                                        </p:attrNameLst>
                                      </p:cBhvr>
                                      <p:to>
                                        <p:strVal val="solid"/>
                                      </p:to>
                                    </p:set>
                                    <p:set>
                                      <p:cBhvr>
                                        <p:cTn id="350" dur="500" fill="hold"/>
                                        <p:tgtEl>
                                          <p:spTgt spid="30"/>
                                        </p:tgtEl>
                                        <p:attrNameLst>
                                          <p:attrName>fill.on</p:attrName>
                                        </p:attrNameLst>
                                      </p:cBhvr>
                                      <p:to>
                                        <p:strVal val="true"/>
                                      </p:to>
                                    </p:set>
                                  </p:childTnLst>
                                </p:cTn>
                              </p:par>
                              <p:par>
                                <p:cTn id="351" presetID="19" presetClass="emph" presetSubtype="0" fill="hold" grpId="1" nodeType="withEffect">
                                  <p:stCondLst>
                                    <p:cond delay="0"/>
                                  </p:stCondLst>
                                  <p:childTnLst>
                                    <p:animClr clrSpc="rgb" dir="cw">
                                      <p:cBhvr override="childStyle">
                                        <p:cTn id="352" dur="500" fill="hold"/>
                                        <p:tgtEl>
                                          <p:spTgt spid="31"/>
                                        </p:tgtEl>
                                        <p:attrNameLst>
                                          <p:attrName>style.color</p:attrName>
                                        </p:attrNameLst>
                                      </p:cBhvr>
                                      <p:to>
                                        <a:schemeClr val="accent2"/>
                                      </p:to>
                                    </p:animClr>
                                    <p:animClr clrSpc="rgb" dir="cw">
                                      <p:cBhvr>
                                        <p:cTn id="353" dur="500" fill="hold"/>
                                        <p:tgtEl>
                                          <p:spTgt spid="31"/>
                                        </p:tgtEl>
                                        <p:attrNameLst>
                                          <p:attrName>fillcolor</p:attrName>
                                        </p:attrNameLst>
                                      </p:cBhvr>
                                      <p:to>
                                        <a:schemeClr val="accent2"/>
                                      </p:to>
                                    </p:animClr>
                                    <p:set>
                                      <p:cBhvr>
                                        <p:cTn id="354" dur="500" fill="hold"/>
                                        <p:tgtEl>
                                          <p:spTgt spid="31"/>
                                        </p:tgtEl>
                                        <p:attrNameLst>
                                          <p:attrName>fill.type</p:attrName>
                                        </p:attrNameLst>
                                      </p:cBhvr>
                                      <p:to>
                                        <p:strVal val="solid"/>
                                      </p:to>
                                    </p:set>
                                    <p:set>
                                      <p:cBhvr>
                                        <p:cTn id="355" dur="500" fill="hold"/>
                                        <p:tgtEl>
                                          <p:spTgt spid="31"/>
                                        </p:tgtEl>
                                        <p:attrNameLst>
                                          <p:attrName>fill.on</p:attrName>
                                        </p:attrNameLst>
                                      </p:cBhvr>
                                      <p:to>
                                        <p:strVal val="true"/>
                                      </p:to>
                                    </p:set>
                                  </p:childTnLst>
                                </p:cTn>
                              </p:par>
                              <p:par>
                                <p:cTn id="356" presetID="19" presetClass="emph" presetSubtype="0" fill="hold" grpId="1" nodeType="withEffect">
                                  <p:stCondLst>
                                    <p:cond delay="0"/>
                                  </p:stCondLst>
                                  <p:childTnLst>
                                    <p:animClr clrSpc="rgb" dir="cw">
                                      <p:cBhvr override="childStyle">
                                        <p:cTn id="357" dur="500" fill="hold"/>
                                        <p:tgtEl>
                                          <p:spTgt spid="32"/>
                                        </p:tgtEl>
                                        <p:attrNameLst>
                                          <p:attrName>style.color</p:attrName>
                                        </p:attrNameLst>
                                      </p:cBhvr>
                                      <p:to>
                                        <a:schemeClr val="accent2"/>
                                      </p:to>
                                    </p:animClr>
                                    <p:animClr clrSpc="rgb" dir="cw">
                                      <p:cBhvr>
                                        <p:cTn id="358" dur="500" fill="hold"/>
                                        <p:tgtEl>
                                          <p:spTgt spid="32"/>
                                        </p:tgtEl>
                                        <p:attrNameLst>
                                          <p:attrName>fillcolor</p:attrName>
                                        </p:attrNameLst>
                                      </p:cBhvr>
                                      <p:to>
                                        <a:schemeClr val="accent2"/>
                                      </p:to>
                                    </p:animClr>
                                    <p:set>
                                      <p:cBhvr>
                                        <p:cTn id="359" dur="500" fill="hold"/>
                                        <p:tgtEl>
                                          <p:spTgt spid="32"/>
                                        </p:tgtEl>
                                        <p:attrNameLst>
                                          <p:attrName>fill.type</p:attrName>
                                        </p:attrNameLst>
                                      </p:cBhvr>
                                      <p:to>
                                        <p:strVal val="solid"/>
                                      </p:to>
                                    </p:set>
                                    <p:set>
                                      <p:cBhvr>
                                        <p:cTn id="360" dur="500" fill="hold"/>
                                        <p:tgtEl>
                                          <p:spTgt spid="32"/>
                                        </p:tgtEl>
                                        <p:attrNameLst>
                                          <p:attrName>fill.on</p:attrName>
                                        </p:attrNameLst>
                                      </p:cBhvr>
                                      <p:to>
                                        <p:strVal val="true"/>
                                      </p:to>
                                    </p:set>
                                  </p:childTnLst>
                                </p:cTn>
                              </p:par>
                              <p:par>
                                <p:cTn id="361" presetID="19" presetClass="emph" presetSubtype="0" fill="hold" grpId="1" nodeType="withEffect">
                                  <p:stCondLst>
                                    <p:cond delay="0"/>
                                  </p:stCondLst>
                                  <p:childTnLst>
                                    <p:animClr clrSpc="rgb" dir="cw">
                                      <p:cBhvr override="childStyle">
                                        <p:cTn id="362" dur="500" fill="hold"/>
                                        <p:tgtEl>
                                          <p:spTgt spid="33"/>
                                        </p:tgtEl>
                                        <p:attrNameLst>
                                          <p:attrName>style.color</p:attrName>
                                        </p:attrNameLst>
                                      </p:cBhvr>
                                      <p:to>
                                        <a:schemeClr val="accent2"/>
                                      </p:to>
                                    </p:animClr>
                                    <p:animClr clrSpc="rgb" dir="cw">
                                      <p:cBhvr>
                                        <p:cTn id="363" dur="500" fill="hold"/>
                                        <p:tgtEl>
                                          <p:spTgt spid="33"/>
                                        </p:tgtEl>
                                        <p:attrNameLst>
                                          <p:attrName>fillcolor</p:attrName>
                                        </p:attrNameLst>
                                      </p:cBhvr>
                                      <p:to>
                                        <a:schemeClr val="accent2"/>
                                      </p:to>
                                    </p:animClr>
                                    <p:set>
                                      <p:cBhvr>
                                        <p:cTn id="364" dur="500" fill="hold"/>
                                        <p:tgtEl>
                                          <p:spTgt spid="33"/>
                                        </p:tgtEl>
                                        <p:attrNameLst>
                                          <p:attrName>fill.type</p:attrName>
                                        </p:attrNameLst>
                                      </p:cBhvr>
                                      <p:to>
                                        <p:strVal val="solid"/>
                                      </p:to>
                                    </p:set>
                                    <p:set>
                                      <p:cBhvr>
                                        <p:cTn id="365" dur="500" fill="hold"/>
                                        <p:tgtEl>
                                          <p:spTgt spid="33"/>
                                        </p:tgtEl>
                                        <p:attrNameLst>
                                          <p:attrName>fill.on</p:attrName>
                                        </p:attrNameLst>
                                      </p:cBhvr>
                                      <p:to>
                                        <p:strVal val="true"/>
                                      </p:to>
                                    </p:set>
                                  </p:childTnLst>
                                </p:cTn>
                              </p:par>
                              <p:par>
                                <p:cTn id="366" presetID="19" presetClass="emph" presetSubtype="0" fill="hold" grpId="1" nodeType="withEffect">
                                  <p:stCondLst>
                                    <p:cond delay="0"/>
                                  </p:stCondLst>
                                  <p:childTnLst>
                                    <p:animClr clrSpc="rgb" dir="cw">
                                      <p:cBhvr override="childStyle">
                                        <p:cTn id="367" dur="500" fill="hold"/>
                                        <p:tgtEl>
                                          <p:spTgt spid="34"/>
                                        </p:tgtEl>
                                        <p:attrNameLst>
                                          <p:attrName>style.color</p:attrName>
                                        </p:attrNameLst>
                                      </p:cBhvr>
                                      <p:to>
                                        <a:schemeClr val="accent2"/>
                                      </p:to>
                                    </p:animClr>
                                    <p:animClr clrSpc="rgb" dir="cw">
                                      <p:cBhvr>
                                        <p:cTn id="368" dur="500" fill="hold"/>
                                        <p:tgtEl>
                                          <p:spTgt spid="34"/>
                                        </p:tgtEl>
                                        <p:attrNameLst>
                                          <p:attrName>fillcolor</p:attrName>
                                        </p:attrNameLst>
                                      </p:cBhvr>
                                      <p:to>
                                        <a:schemeClr val="accent2"/>
                                      </p:to>
                                    </p:animClr>
                                    <p:set>
                                      <p:cBhvr>
                                        <p:cTn id="369" dur="500" fill="hold"/>
                                        <p:tgtEl>
                                          <p:spTgt spid="34"/>
                                        </p:tgtEl>
                                        <p:attrNameLst>
                                          <p:attrName>fill.type</p:attrName>
                                        </p:attrNameLst>
                                      </p:cBhvr>
                                      <p:to>
                                        <p:strVal val="solid"/>
                                      </p:to>
                                    </p:set>
                                    <p:set>
                                      <p:cBhvr>
                                        <p:cTn id="370" dur="500" fill="hold"/>
                                        <p:tgtEl>
                                          <p:spTgt spid="34"/>
                                        </p:tgtEl>
                                        <p:attrNameLst>
                                          <p:attrName>fill.on</p:attrName>
                                        </p:attrNameLst>
                                      </p:cBhvr>
                                      <p:to>
                                        <p:strVal val="true"/>
                                      </p:to>
                                    </p:set>
                                  </p:childTnLst>
                                </p:cTn>
                              </p:par>
                              <p:par>
                                <p:cTn id="371" presetID="19" presetClass="emph" presetSubtype="0" fill="hold" grpId="1" nodeType="withEffect">
                                  <p:stCondLst>
                                    <p:cond delay="0"/>
                                  </p:stCondLst>
                                  <p:childTnLst>
                                    <p:animClr clrSpc="rgb" dir="cw">
                                      <p:cBhvr override="childStyle">
                                        <p:cTn id="372" dur="500" fill="hold"/>
                                        <p:tgtEl>
                                          <p:spTgt spid="35"/>
                                        </p:tgtEl>
                                        <p:attrNameLst>
                                          <p:attrName>style.color</p:attrName>
                                        </p:attrNameLst>
                                      </p:cBhvr>
                                      <p:to>
                                        <a:schemeClr val="accent2"/>
                                      </p:to>
                                    </p:animClr>
                                    <p:animClr clrSpc="rgb" dir="cw">
                                      <p:cBhvr>
                                        <p:cTn id="373" dur="500" fill="hold"/>
                                        <p:tgtEl>
                                          <p:spTgt spid="35"/>
                                        </p:tgtEl>
                                        <p:attrNameLst>
                                          <p:attrName>fillcolor</p:attrName>
                                        </p:attrNameLst>
                                      </p:cBhvr>
                                      <p:to>
                                        <a:schemeClr val="accent2"/>
                                      </p:to>
                                    </p:animClr>
                                    <p:set>
                                      <p:cBhvr>
                                        <p:cTn id="374" dur="500" fill="hold"/>
                                        <p:tgtEl>
                                          <p:spTgt spid="35"/>
                                        </p:tgtEl>
                                        <p:attrNameLst>
                                          <p:attrName>fill.type</p:attrName>
                                        </p:attrNameLst>
                                      </p:cBhvr>
                                      <p:to>
                                        <p:strVal val="solid"/>
                                      </p:to>
                                    </p:set>
                                    <p:set>
                                      <p:cBhvr>
                                        <p:cTn id="375" dur="500" fill="hold"/>
                                        <p:tgtEl>
                                          <p:spTgt spid="35"/>
                                        </p:tgtEl>
                                        <p:attrNameLst>
                                          <p:attrName>fill.on</p:attrName>
                                        </p:attrNameLst>
                                      </p:cBhvr>
                                      <p:to>
                                        <p:strVal val="true"/>
                                      </p:to>
                                    </p:set>
                                  </p:childTnLst>
                                </p:cTn>
                              </p:par>
                              <p:par>
                                <p:cTn id="376" presetID="19" presetClass="emph" presetSubtype="0" fill="hold" grpId="1" nodeType="withEffect">
                                  <p:stCondLst>
                                    <p:cond delay="0"/>
                                  </p:stCondLst>
                                  <p:childTnLst>
                                    <p:animClr clrSpc="rgb" dir="cw">
                                      <p:cBhvr override="childStyle">
                                        <p:cTn id="377" dur="500" fill="hold"/>
                                        <p:tgtEl>
                                          <p:spTgt spid="36"/>
                                        </p:tgtEl>
                                        <p:attrNameLst>
                                          <p:attrName>style.color</p:attrName>
                                        </p:attrNameLst>
                                      </p:cBhvr>
                                      <p:to>
                                        <a:schemeClr val="accent2"/>
                                      </p:to>
                                    </p:animClr>
                                    <p:animClr clrSpc="rgb" dir="cw">
                                      <p:cBhvr>
                                        <p:cTn id="378" dur="500" fill="hold"/>
                                        <p:tgtEl>
                                          <p:spTgt spid="36"/>
                                        </p:tgtEl>
                                        <p:attrNameLst>
                                          <p:attrName>fillcolor</p:attrName>
                                        </p:attrNameLst>
                                      </p:cBhvr>
                                      <p:to>
                                        <a:schemeClr val="accent2"/>
                                      </p:to>
                                    </p:animClr>
                                    <p:set>
                                      <p:cBhvr>
                                        <p:cTn id="379" dur="500" fill="hold"/>
                                        <p:tgtEl>
                                          <p:spTgt spid="36"/>
                                        </p:tgtEl>
                                        <p:attrNameLst>
                                          <p:attrName>fill.type</p:attrName>
                                        </p:attrNameLst>
                                      </p:cBhvr>
                                      <p:to>
                                        <p:strVal val="solid"/>
                                      </p:to>
                                    </p:set>
                                    <p:set>
                                      <p:cBhvr>
                                        <p:cTn id="380" dur="500" fill="hold"/>
                                        <p:tgtEl>
                                          <p:spTgt spid="36"/>
                                        </p:tgtEl>
                                        <p:attrNameLst>
                                          <p:attrName>fill.on</p:attrName>
                                        </p:attrNameLst>
                                      </p:cBhvr>
                                      <p:to>
                                        <p:strVal val="true"/>
                                      </p:to>
                                    </p:set>
                                  </p:childTnLst>
                                </p:cTn>
                              </p:par>
                              <p:par>
                                <p:cTn id="381" presetID="19" presetClass="emph" presetSubtype="0" fill="hold" grpId="1" nodeType="withEffect">
                                  <p:stCondLst>
                                    <p:cond delay="0"/>
                                  </p:stCondLst>
                                  <p:childTnLst>
                                    <p:animClr clrSpc="rgb" dir="cw">
                                      <p:cBhvr override="childStyle">
                                        <p:cTn id="382" dur="500" fill="hold"/>
                                        <p:tgtEl>
                                          <p:spTgt spid="37"/>
                                        </p:tgtEl>
                                        <p:attrNameLst>
                                          <p:attrName>style.color</p:attrName>
                                        </p:attrNameLst>
                                      </p:cBhvr>
                                      <p:to>
                                        <a:schemeClr val="accent2"/>
                                      </p:to>
                                    </p:animClr>
                                    <p:animClr clrSpc="rgb" dir="cw">
                                      <p:cBhvr>
                                        <p:cTn id="383" dur="500" fill="hold"/>
                                        <p:tgtEl>
                                          <p:spTgt spid="37"/>
                                        </p:tgtEl>
                                        <p:attrNameLst>
                                          <p:attrName>fillcolor</p:attrName>
                                        </p:attrNameLst>
                                      </p:cBhvr>
                                      <p:to>
                                        <a:schemeClr val="accent2"/>
                                      </p:to>
                                    </p:animClr>
                                    <p:set>
                                      <p:cBhvr>
                                        <p:cTn id="384" dur="500" fill="hold"/>
                                        <p:tgtEl>
                                          <p:spTgt spid="37"/>
                                        </p:tgtEl>
                                        <p:attrNameLst>
                                          <p:attrName>fill.type</p:attrName>
                                        </p:attrNameLst>
                                      </p:cBhvr>
                                      <p:to>
                                        <p:strVal val="solid"/>
                                      </p:to>
                                    </p:set>
                                    <p:set>
                                      <p:cBhvr>
                                        <p:cTn id="385" dur="500" fill="hold"/>
                                        <p:tgtEl>
                                          <p:spTgt spid="37"/>
                                        </p:tgtEl>
                                        <p:attrNameLst>
                                          <p:attrName>fill.on</p:attrName>
                                        </p:attrNameLst>
                                      </p:cBhvr>
                                      <p:to>
                                        <p:strVal val="true"/>
                                      </p:to>
                                    </p:set>
                                  </p:childTnLst>
                                </p:cTn>
                              </p:par>
                              <p:par>
                                <p:cTn id="386" presetID="19" presetClass="emph" presetSubtype="0" fill="hold" grpId="1" nodeType="withEffect">
                                  <p:stCondLst>
                                    <p:cond delay="0"/>
                                  </p:stCondLst>
                                  <p:childTnLst>
                                    <p:animClr clrSpc="rgb" dir="cw">
                                      <p:cBhvr override="childStyle">
                                        <p:cTn id="387" dur="500" fill="hold"/>
                                        <p:tgtEl>
                                          <p:spTgt spid="38"/>
                                        </p:tgtEl>
                                        <p:attrNameLst>
                                          <p:attrName>style.color</p:attrName>
                                        </p:attrNameLst>
                                      </p:cBhvr>
                                      <p:to>
                                        <a:schemeClr val="accent2"/>
                                      </p:to>
                                    </p:animClr>
                                    <p:animClr clrSpc="rgb" dir="cw">
                                      <p:cBhvr>
                                        <p:cTn id="388" dur="500" fill="hold"/>
                                        <p:tgtEl>
                                          <p:spTgt spid="38"/>
                                        </p:tgtEl>
                                        <p:attrNameLst>
                                          <p:attrName>fillcolor</p:attrName>
                                        </p:attrNameLst>
                                      </p:cBhvr>
                                      <p:to>
                                        <a:schemeClr val="accent2"/>
                                      </p:to>
                                    </p:animClr>
                                    <p:set>
                                      <p:cBhvr>
                                        <p:cTn id="389" dur="500" fill="hold"/>
                                        <p:tgtEl>
                                          <p:spTgt spid="38"/>
                                        </p:tgtEl>
                                        <p:attrNameLst>
                                          <p:attrName>fill.type</p:attrName>
                                        </p:attrNameLst>
                                      </p:cBhvr>
                                      <p:to>
                                        <p:strVal val="solid"/>
                                      </p:to>
                                    </p:set>
                                    <p:set>
                                      <p:cBhvr>
                                        <p:cTn id="390" dur="500" fill="hold"/>
                                        <p:tgtEl>
                                          <p:spTgt spid="38"/>
                                        </p:tgtEl>
                                        <p:attrNameLst>
                                          <p:attrName>fill.on</p:attrName>
                                        </p:attrNameLst>
                                      </p:cBhvr>
                                      <p:to>
                                        <p:strVal val="true"/>
                                      </p:to>
                                    </p:set>
                                  </p:childTnLst>
                                </p:cTn>
                              </p:par>
                              <p:par>
                                <p:cTn id="391" presetID="19" presetClass="emph" presetSubtype="0" fill="hold" grpId="1" nodeType="withEffect">
                                  <p:stCondLst>
                                    <p:cond delay="0"/>
                                  </p:stCondLst>
                                  <p:childTnLst>
                                    <p:animClr clrSpc="rgb" dir="cw">
                                      <p:cBhvr override="childStyle">
                                        <p:cTn id="392" dur="500" fill="hold"/>
                                        <p:tgtEl>
                                          <p:spTgt spid="40"/>
                                        </p:tgtEl>
                                        <p:attrNameLst>
                                          <p:attrName>style.color</p:attrName>
                                        </p:attrNameLst>
                                      </p:cBhvr>
                                      <p:to>
                                        <a:schemeClr val="accent2"/>
                                      </p:to>
                                    </p:animClr>
                                    <p:animClr clrSpc="rgb" dir="cw">
                                      <p:cBhvr>
                                        <p:cTn id="393" dur="500" fill="hold"/>
                                        <p:tgtEl>
                                          <p:spTgt spid="40"/>
                                        </p:tgtEl>
                                        <p:attrNameLst>
                                          <p:attrName>fillcolor</p:attrName>
                                        </p:attrNameLst>
                                      </p:cBhvr>
                                      <p:to>
                                        <a:schemeClr val="accent2"/>
                                      </p:to>
                                    </p:animClr>
                                    <p:set>
                                      <p:cBhvr>
                                        <p:cTn id="394" dur="500" fill="hold"/>
                                        <p:tgtEl>
                                          <p:spTgt spid="40"/>
                                        </p:tgtEl>
                                        <p:attrNameLst>
                                          <p:attrName>fill.type</p:attrName>
                                        </p:attrNameLst>
                                      </p:cBhvr>
                                      <p:to>
                                        <p:strVal val="solid"/>
                                      </p:to>
                                    </p:set>
                                    <p:set>
                                      <p:cBhvr>
                                        <p:cTn id="395" dur="500" fill="hold"/>
                                        <p:tgtEl>
                                          <p:spTgt spid="40"/>
                                        </p:tgtEl>
                                        <p:attrNameLst>
                                          <p:attrName>fill.on</p:attrName>
                                        </p:attrNameLst>
                                      </p:cBhvr>
                                      <p:to>
                                        <p:strVal val="true"/>
                                      </p:to>
                                    </p:set>
                                  </p:childTnLst>
                                </p:cTn>
                              </p:par>
                              <p:par>
                                <p:cTn id="396" presetID="19" presetClass="emph" presetSubtype="0" fill="hold" grpId="1" nodeType="withEffect">
                                  <p:stCondLst>
                                    <p:cond delay="0"/>
                                  </p:stCondLst>
                                  <p:childTnLst>
                                    <p:animClr clrSpc="rgb" dir="cw">
                                      <p:cBhvr override="childStyle">
                                        <p:cTn id="397" dur="500" fill="hold"/>
                                        <p:tgtEl>
                                          <p:spTgt spid="41"/>
                                        </p:tgtEl>
                                        <p:attrNameLst>
                                          <p:attrName>style.color</p:attrName>
                                        </p:attrNameLst>
                                      </p:cBhvr>
                                      <p:to>
                                        <a:schemeClr val="accent2"/>
                                      </p:to>
                                    </p:animClr>
                                    <p:animClr clrSpc="rgb" dir="cw">
                                      <p:cBhvr>
                                        <p:cTn id="398" dur="500" fill="hold"/>
                                        <p:tgtEl>
                                          <p:spTgt spid="41"/>
                                        </p:tgtEl>
                                        <p:attrNameLst>
                                          <p:attrName>fillcolor</p:attrName>
                                        </p:attrNameLst>
                                      </p:cBhvr>
                                      <p:to>
                                        <a:schemeClr val="accent2"/>
                                      </p:to>
                                    </p:animClr>
                                    <p:set>
                                      <p:cBhvr>
                                        <p:cTn id="399" dur="500" fill="hold"/>
                                        <p:tgtEl>
                                          <p:spTgt spid="41"/>
                                        </p:tgtEl>
                                        <p:attrNameLst>
                                          <p:attrName>fill.type</p:attrName>
                                        </p:attrNameLst>
                                      </p:cBhvr>
                                      <p:to>
                                        <p:strVal val="solid"/>
                                      </p:to>
                                    </p:set>
                                    <p:set>
                                      <p:cBhvr>
                                        <p:cTn id="400" dur="500" fill="hold"/>
                                        <p:tgtEl>
                                          <p:spTgt spid="41"/>
                                        </p:tgtEl>
                                        <p:attrNameLst>
                                          <p:attrName>fill.on</p:attrName>
                                        </p:attrNameLst>
                                      </p:cBhvr>
                                      <p:to>
                                        <p:strVal val="true"/>
                                      </p:to>
                                    </p:set>
                                  </p:childTnLst>
                                </p:cTn>
                              </p:par>
                              <p:par>
                                <p:cTn id="401" presetID="19" presetClass="emph" presetSubtype="0" fill="hold" grpId="1" nodeType="withEffect">
                                  <p:stCondLst>
                                    <p:cond delay="0"/>
                                  </p:stCondLst>
                                  <p:childTnLst>
                                    <p:animClr clrSpc="rgb" dir="cw">
                                      <p:cBhvr override="childStyle">
                                        <p:cTn id="402" dur="500" fill="hold"/>
                                        <p:tgtEl>
                                          <p:spTgt spid="42"/>
                                        </p:tgtEl>
                                        <p:attrNameLst>
                                          <p:attrName>style.color</p:attrName>
                                        </p:attrNameLst>
                                      </p:cBhvr>
                                      <p:to>
                                        <a:schemeClr val="accent2"/>
                                      </p:to>
                                    </p:animClr>
                                    <p:animClr clrSpc="rgb" dir="cw">
                                      <p:cBhvr>
                                        <p:cTn id="403" dur="500" fill="hold"/>
                                        <p:tgtEl>
                                          <p:spTgt spid="42"/>
                                        </p:tgtEl>
                                        <p:attrNameLst>
                                          <p:attrName>fillcolor</p:attrName>
                                        </p:attrNameLst>
                                      </p:cBhvr>
                                      <p:to>
                                        <a:schemeClr val="accent2"/>
                                      </p:to>
                                    </p:animClr>
                                    <p:set>
                                      <p:cBhvr>
                                        <p:cTn id="404" dur="500" fill="hold"/>
                                        <p:tgtEl>
                                          <p:spTgt spid="42"/>
                                        </p:tgtEl>
                                        <p:attrNameLst>
                                          <p:attrName>fill.type</p:attrName>
                                        </p:attrNameLst>
                                      </p:cBhvr>
                                      <p:to>
                                        <p:strVal val="solid"/>
                                      </p:to>
                                    </p:set>
                                    <p:set>
                                      <p:cBhvr>
                                        <p:cTn id="405" dur="500" fill="hold"/>
                                        <p:tgtEl>
                                          <p:spTgt spid="42"/>
                                        </p:tgtEl>
                                        <p:attrNameLst>
                                          <p:attrName>fill.on</p:attrName>
                                        </p:attrNameLst>
                                      </p:cBhvr>
                                      <p:to>
                                        <p:strVal val="true"/>
                                      </p:to>
                                    </p:set>
                                  </p:childTnLst>
                                </p:cTn>
                              </p:par>
                              <p:par>
                                <p:cTn id="406" presetID="19" presetClass="emph" presetSubtype="0" fill="hold" grpId="1" nodeType="withEffect">
                                  <p:stCondLst>
                                    <p:cond delay="0"/>
                                  </p:stCondLst>
                                  <p:childTnLst>
                                    <p:animClr clrSpc="rgb" dir="cw">
                                      <p:cBhvr override="childStyle">
                                        <p:cTn id="407" dur="500" fill="hold"/>
                                        <p:tgtEl>
                                          <p:spTgt spid="44"/>
                                        </p:tgtEl>
                                        <p:attrNameLst>
                                          <p:attrName>style.color</p:attrName>
                                        </p:attrNameLst>
                                      </p:cBhvr>
                                      <p:to>
                                        <a:schemeClr val="accent2"/>
                                      </p:to>
                                    </p:animClr>
                                    <p:animClr clrSpc="rgb" dir="cw">
                                      <p:cBhvr>
                                        <p:cTn id="408" dur="500" fill="hold"/>
                                        <p:tgtEl>
                                          <p:spTgt spid="44"/>
                                        </p:tgtEl>
                                        <p:attrNameLst>
                                          <p:attrName>fillcolor</p:attrName>
                                        </p:attrNameLst>
                                      </p:cBhvr>
                                      <p:to>
                                        <a:schemeClr val="accent2"/>
                                      </p:to>
                                    </p:animClr>
                                    <p:set>
                                      <p:cBhvr>
                                        <p:cTn id="409" dur="500" fill="hold"/>
                                        <p:tgtEl>
                                          <p:spTgt spid="44"/>
                                        </p:tgtEl>
                                        <p:attrNameLst>
                                          <p:attrName>fill.type</p:attrName>
                                        </p:attrNameLst>
                                      </p:cBhvr>
                                      <p:to>
                                        <p:strVal val="solid"/>
                                      </p:to>
                                    </p:set>
                                    <p:set>
                                      <p:cBhvr>
                                        <p:cTn id="410" dur="500" fill="hold"/>
                                        <p:tgtEl>
                                          <p:spTgt spid="44"/>
                                        </p:tgtEl>
                                        <p:attrNameLst>
                                          <p:attrName>fill.on</p:attrName>
                                        </p:attrNameLst>
                                      </p:cBhvr>
                                      <p:to>
                                        <p:strVal val="true"/>
                                      </p:to>
                                    </p:set>
                                  </p:childTnLst>
                                </p:cTn>
                              </p:par>
                              <p:par>
                                <p:cTn id="411" presetID="19" presetClass="emph" presetSubtype="0" fill="hold" grpId="1" nodeType="withEffect">
                                  <p:stCondLst>
                                    <p:cond delay="0"/>
                                  </p:stCondLst>
                                  <p:childTnLst>
                                    <p:animClr clrSpc="rgb" dir="cw">
                                      <p:cBhvr override="childStyle">
                                        <p:cTn id="412" dur="500" fill="hold"/>
                                        <p:tgtEl>
                                          <p:spTgt spid="45"/>
                                        </p:tgtEl>
                                        <p:attrNameLst>
                                          <p:attrName>style.color</p:attrName>
                                        </p:attrNameLst>
                                      </p:cBhvr>
                                      <p:to>
                                        <a:schemeClr val="accent2"/>
                                      </p:to>
                                    </p:animClr>
                                    <p:animClr clrSpc="rgb" dir="cw">
                                      <p:cBhvr>
                                        <p:cTn id="413" dur="500" fill="hold"/>
                                        <p:tgtEl>
                                          <p:spTgt spid="45"/>
                                        </p:tgtEl>
                                        <p:attrNameLst>
                                          <p:attrName>fillcolor</p:attrName>
                                        </p:attrNameLst>
                                      </p:cBhvr>
                                      <p:to>
                                        <a:schemeClr val="accent2"/>
                                      </p:to>
                                    </p:animClr>
                                    <p:set>
                                      <p:cBhvr>
                                        <p:cTn id="414" dur="500" fill="hold"/>
                                        <p:tgtEl>
                                          <p:spTgt spid="45"/>
                                        </p:tgtEl>
                                        <p:attrNameLst>
                                          <p:attrName>fill.type</p:attrName>
                                        </p:attrNameLst>
                                      </p:cBhvr>
                                      <p:to>
                                        <p:strVal val="solid"/>
                                      </p:to>
                                    </p:set>
                                    <p:set>
                                      <p:cBhvr>
                                        <p:cTn id="415" dur="500" fill="hold"/>
                                        <p:tgtEl>
                                          <p:spTgt spid="45"/>
                                        </p:tgtEl>
                                        <p:attrNameLst>
                                          <p:attrName>fill.on</p:attrName>
                                        </p:attrNameLst>
                                      </p:cBhvr>
                                      <p:to>
                                        <p:strVal val="true"/>
                                      </p:to>
                                    </p:set>
                                  </p:childTnLst>
                                </p:cTn>
                              </p:par>
                              <p:par>
                                <p:cTn id="416" presetID="19" presetClass="emph" presetSubtype="0" fill="hold" grpId="1" nodeType="withEffect">
                                  <p:stCondLst>
                                    <p:cond delay="0"/>
                                  </p:stCondLst>
                                  <p:childTnLst>
                                    <p:animClr clrSpc="rgb" dir="cw">
                                      <p:cBhvr override="childStyle">
                                        <p:cTn id="417" dur="500" fill="hold"/>
                                        <p:tgtEl>
                                          <p:spTgt spid="46"/>
                                        </p:tgtEl>
                                        <p:attrNameLst>
                                          <p:attrName>style.color</p:attrName>
                                        </p:attrNameLst>
                                      </p:cBhvr>
                                      <p:to>
                                        <a:schemeClr val="accent2"/>
                                      </p:to>
                                    </p:animClr>
                                    <p:animClr clrSpc="rgb" dir="cw">
                                      <p:cBhvr>
                                        <p:cTn id="418" dur="500" fill="hold"/>
                                        <p:tgtEl>
                                          <p:spTgt spid="46"/>
                                        </p:tgtEl>
                                        <p:attrNameLst>
                                          <p:attrName>fillcolor</p:attrName>
                                        </p:attrNameLst>
                                      </p:cBhvr>
                                      <p:to>
                                        <a:schemeClr val="accent2"/>
                                      </p:to>
                                    </p:animClr>
                                    <p:set>
                                      <p:cBhvr>
                                        <p:cTn id="419" dur="500" fill="hold"/>
                                        <p:tgtEl>
                                          <p:spTgt spid="46"/>
                                        </p:tgtEl>
                                        <p:attrNameLst>
                                          <p:attrName>fill.type</p:attrName>
                                        </p:attrNameLst>
                                      </p:cBhvr>
                                      <p:to>
                                        <p:strVal val="solid"/>
                                      </p:to>
                                    </p:set>
                                    <p:set>
                                      <p:cBhvr>
                                        <p:cTn id="420" dur="500" fill="hold"/>
                                        <p:tgtEl>
                                          <p:spTgt spid="46"/>
                                        </p:tgtEl>
                                        <p:attrNameLst>
                                          <p:attrName>fill.on</p:attrName>
                                        </p:attrNameLst>
                                      </p:cBhvr>
                                      <p:to>
                                        <p:strVal val="true"/>
                                      </p:to>
                                    </p:set>
                                  </p:childTnLst>
                                </p:cTn>
                              </p:par>
                              <p:par>
                                <p:cTn id="421" presetID="19" presetClass="emph" presetSubtype="0" fill="hold" grpId="1" nodeType="withEffect">
                                  <p:stCondLst>
                                    <p:cond delay="0"/>
                                  </p:stCondLst>
                                  <p:childTnLst>
                                    <p:animClr clrSpc="rgb" dir="cw">
                                      <p:cBhvr override="childStyle">
                                        <p:cTn id="422" dur="500" fill="hold"/>
                                        <p:tgtEl>
                                          <p:spTgt spid="47"/>
                                        </p:tgtEl>
                                        <p:attrNameLst>
                                          <p:attrName>style.color</p:attrName>
                                        </p:attrNameLst>
                                      </p:cBhvr>
                                      <p:to>
                                        <a:schemeClr val="accent2"/>
                                      </p:to>
                                    </p:animClr>
                                    <p:animClr clrSpc="rgb" dir="cw">
                                      <p:cBhvr>
                                        <p:cTn id="423" dur="500" fill="hold"/>
                                        <p:tgtEl>
                                          <p:spTgt spid="47"/>
                                        </p:tgtEl>
                                        <p:attrNameLst>
                                          <p:attrName>fillcolor</p:attrName>
                                        </p:attrNameLst>
                                      </p:cBhvr>
                                      <p:to>
                                        <a:schemeClr val="accent2"/>
                                      </p:to>
                                    </p:animClr>
                                    <p:set>
                                      <p:cBhvr>
                                        <p:cTn id="424" dur="500" fill="hold"/>
                                        <p:tgtEl>
                                          <p:spTgt spid="47"/>
                                        </p:tgtEl>
                                        <p:attrNameLst>
                                          <p:attrName>fill.type</p:attrName>
                                        </p:attrNameLst>
                                      </p:cBhvr>
                                      <p:to>
                                        <p:strVal val="solid"/>
                                      </p:to>
                                    </p:set>
                                    <p:set>
                                      <p:cBhvr>
                                        <p:cTn id="425" dur="500" fill="hold"/>
                                        <p:tgtEl>
                                          <p:spTgt spid="47"/>
                                        </p:tgtEl>
                                        <p:attrNameLst>
                                          <p:attrName>fill.on</p:attrName>
                                        </p:attrNameLst>
                                      </p:cBhvr>
                                      <p:to>
                                        <p:strVal val="true"/>
                                      </p:to>
                                    </p:set>
                                  </p:childTnLst>
                                </p:cTn>
                              </p:par>
                              <p:par>
                                <p:cTn id="426" presetID="19" presetClass="emph" presetSubtype="0" fill="hold" grpId="1" nodeType="withEffect">
                                  <p:stCondLst>
                                    <p:cond delay="0"/>
                                  </p:stCondLst>
                                  <p:childTnLst>
                                    <p:animClr clrSpc="rgb" dir="cw">
                                      <p:cBhvr override="childStyle">
                                        <p:cTn id="427" dur="500" fill="hold"/>
                                        <p:tgtEl>
                                          <p:spTgt spid="49"/>
                                        </p:tgtEl>
                                        <p:attrNameLst>
                                          <p:attrName>style.color</p:attrName>
                                        </p:attrNameLst>
                                      </p:cBhvr>
                                      <p:to>
                                        <a:schemeClr val="accent2"/>
                                      </p:to>
                                    </p:animClr>
                                    <p:animClr clrSpc="rgb" dir="cw">
                                      <p:cBhvr>
                                        <p:cTn id="428" dur="500" fill="hold"/>
                                        <p:tgtEl>
                                          <p:spTgt spid="49"/>
                                        </p:tgtEl>
                                        <p:attrNameLst>
                                          <p:attrName>fillcolor</p:attrName>
                                        </p:attrNameLst>
                                      </p:cBhvr>
                                      <p:to>
                                        <a:schemeClr val="accent2"/>
                                      </p:to>
                                    </p:animClr>
                                    <p:set>
                                      <p:cBhvr>
                                        <p:cTn id="429" dur="500" fill="hold"/>
                                        <p:tgtEl>
                                          <p:spTgt spid="49"/>
                                        </p:tgtEl>
                                        <p:attrNameLst>
                                          <p:attrName>fill.type</p:attrName>
                                        </p:attrNameLst>
                                      </p:cBhvr>
                                      <p:to>
                                        <p:strVal val="solid"/>
                                      </p:to>
                                    </p:set>
                                    <p:set>
                                      <p:cBhvr>
                                        <p:cTn id="430" dur="500" fill="hold"/>
                                        <p:tgtEl>
                                          <p:spTgt spid="49"/>
                                        </p:tgtEl>
                                        <p:attrNameLst>
                                          <p:attrName>fill.on</p:attrName>
                                        </p:attrNameLst>
                                      </p:cBhvr>
                                      <p:to>
                                        <p:strVal val="true"/>
                                      </p:to>
                                    </p:set>
                                  </p:childTnLst>
                                </p:cTn>
                              </p:par>
                              <p:par>
                                <p:cTn id="431" presetID="19" presetClass="emph" presetSubtype="0" fill="hold" grpId="1" nodeType="withEffect">
                                  <p:stCondLst>
                                    <p:cond delay="0"/>
                                  </p:stCondLst>
                                  <p:childTnLst>
                                    <p:animClr clrSpc="rgb" dir="cw">
                                      <p:cBhvr override="childStyle">
                                        <p:cTn id="432" dur="500" fill="hold"/>
                                        <p:tgtEl>
                                          <p:spTgt spid="50"/>
                                        </p:tgtEl>
                                        <p:attrNameLst>
                                          <p:attrName>style.color</p:attrName>
                                        </p:attrNameLst>
                                      </p:cBhvr>
                                      <p:to>
                                        <a:schemeClr val="accent2"/>
                                      </p:to>
                                    </p:animClr>
                                    <p:animClr clrSpc="rgb" dir="cw">
                                      <p:cBhvr>
                                        <p:cTn id="433" dur="500" fill="hold"/>
                                        <p:tgtEl>
                                          <p:spTgt spid="50"/>
                                        </p:tgtEl>
                                        <p:attrNameLst>
                                          <p:attrName>fillcolor</p:attrName>
                                        </p:attrNameLst>
                                      </p:cBhvr>
                                      <p:to>
                                        <a:schemeClr val="accent2"/>
                                      </p:to>
                                    </p:animClr>
                                    <p:set>
                                      <p:cBhvr>
                                        <p:cTn id="434" dur="500" fill="hold"/>
                                        <p:tgtEl>
                                          <p:spTgt spid="50"/>
                                        </p:tgtEl>
                                        <p:attrNameLst>
                                          <p:attrName>fill.type</p:attrName>
                                        </p:attrNameLst>
                                      </p:cBhvr>
                                      <p:to>
                                        <p:strVal val="solid"/>
                                      </p:to>
                                    </p:set>
                                    <p:set>
                                      <p:cBhvr>
                                        <p:cTn id="435" dur="500" fill="hold"/>
                                        <p:tgtEl>
                                          <p:spTgt spid="50"/>
                                        </p:tgtEl>
                                        <p:attrNameLst>
                                          <p:attrName>fill.on</p:attrName>
                                        </p:attrNameLst>
                                      </p:cBhvr>
                                      <p:to>
                                        <p:strVal val="true"/>
                                      </p:to>
                                    </p:set>
                                  </p:childTnLst>
                                </p:cTn>
                              </p:par>
                              <p:par>
                                <p:cTn id="436" presetID="19" presetClass="emph" presetSubtype="0" fill="hold" grpId="1" nodeType="withEffect">
                                  <p:stCondLst>
                                    <p:cond delay="0"/>
                                  </p:stCondLst>
                                  <p:childTnLst>
                                    <p:animClr clrSpc="rgb" dir="cw">
                                      <p:cBhvr override="childStyle">
                                        <p:cTn id="437" dur="500" fill="hold"/>
                                        <p:tgtEl>
                                          <p:spTgt spid="51"/>
                                        </p:tgtEl>
                                        <p:attrNameLst>
                                          <p:attrName>style.color</p:attrName>
                                        </p:attrNameLst>
                                      </p:cBhvr>
                                      <p:to>
                                        <a:schemeClr val="accent2"/>
                                      </p:to>
                                    </p:animClr>
                                    <p:animClr clrSpc="rgb" dir="cw">
                                      <p:cBhvr>
                                        <p:cTn id="438" dur="500" fill="hold"/>
                                        <p:tgtEl>
                                          <p:spTgt spid="51"/>
                                        </p:tgtEl>
                                        <p:attrNameLst>
                                          <p:attrName>fillcolor</p:attrName>
                                        </p:attrNameLst>
                                      </p:cBhvr>
                                      <p:to>
                                        <a:schemeClr val="accent2"/>
                                      </p:to>
                                    </p:animClr>
                                    <p:set>
                                      <p:cBhvr>
                                        <p:cTn id="439" dur="500" fill="hold"/>
                                        <p:tgtEl>
                                          <p:spTgt spid="51"/>
                                        </p:tgtEl>
                                        <p:attrNameLst>
                                          <p:attrName>fill.type</p:attrName>
                                        </p:attrNameLst>
                                      </p:cBhvr>
                                      <p:to>
                                        <p:strVal val="solid"/>
                                      </p:to>
                                    </p:set>
                                    <p:set>
                                      <p:cBhvr>
                                        <p:cTn id="440" dur="500" fill="hold"/>
                                        <p:tgtEl>
                                          <p:spTgt spid="51"/>
                                        </p:tgtEl>
                                        <p:attrNameLst>
                                          <p:attrName>fill.on</p:attrName>
                                        </p:attrNameLst>
                                      </p:cBhvr>
                                      <p:to>
                                        <p:strVal val="true"/>
                                      </p:to>
                                    </p:set>
                                  </p:childTnLst>
                                </p:cTn>
                              </p:par>
                              <p:par>
                                <p:cTn id="441" presetID="19" presetClass="emph" presetSubtype="0" fill="hold" grpId="1" nodeType="withEffect">
                                  <p:stCondLst>
                                    <p:cond delay="0"/>
                                  </p:stCondLst>
                                  <p:childTnLst>
                                    <p:animClr clrSpc="rgb" dir="cw">
                                      <p:cBhvr override="childStyle">
                                        <p:cTn id="442" dur="500" fill="hold"/>
                                        <p:tgtEl>
                                          <p:spTgt spid="52"/>
                                        </p:tgtEl>
                                        <p:attrNameLst>
                                          <p:attrName>style.color</p:attrName>
                                        </p:attrNameLst>
                                      </p:cBhvr>
                                      <p:to>
                                        <a:schemeClr val="accent2"/>
                                      </p:to>
                                    </p:animClr>
                                    <p:animClr clrSpc="rgb" dir="cw">
                                      <p:cBhvr>
                                        <p:cTn id="443" dur="500" fill="hold"/>
                                        <p:tgtEl>
                                          <p:spTgt spid="52"/>
                                        </p:tgtEl>
                                        <p:attrNameLst>
                                          <p:attrName>fillcolor</p:attrName>
                                        </p:attrNameLst>
                                      </p:cBhvr>
                                      <p:to>
                                        <a:schemeClr val="accent2"/>
                                      </p:to>
                                    </p:animClr>
                                    <p:set>
                                      <p:cBhvr>
                                        <p:cTn id="444" dur="500" fill="hold"/>
                                        <p:tgtEl>
                                          <p:spTgt spid="52"/>
                                        </p:tgtEl>
                                        <p:attrNameLst>
                                          <p:attrName>fill.type</p:attrName>
                                        </p:attrNameLst>
                                      </p:cBhvr>
                                      <p:to>
                                        <p:strVal val="solid"/>
                                      </p:to>
                                    </p:set>
                                    <p:set>
                                      <p:cBhvr>
                                        <p:cTn id="445" dur="500" fill="hold"/>
                                        <p:tgtEl>
                                          <p:spTgt spid="52"/>
                                        </p:tgtEl>
                                        <p:attrNameLst>
                                          <p:attrName>fill.on</p:attrName>
                                        </p:attrNameLst>
                                      </p:cBhvr>
                                      <p:to>
                                        <p:strVal val="true"/>
                                      </p:to>
                                    </p:set>
                                  </p:childTnLst>
                                </p:cTn>
                              </p:par>
                              <p:par>
                                <p:cTn id="446" presetID="19" presetClass="emph" presetSubtype="0" fill="hold" grpId="1" nodeType="withEffect">
                                  <p:stCondLst>
                                    <p:cond delay="0"/>
                                  </p:stCondLst>
                                  <p:childTnLst>
                                    <p:animClr clrSpc="rgb" dir="cw">
                                      <p:cBhvr override="childStyle">
                                        <p:cTn id="447" dur="500" fill="hold"/>
                                        <p:tgtEl>
                                          <p:spTgt spid="53"/>
                                        </p:tgtEl>
                                        <p:attrNameLst>
                                          <p:attrName>style.color</p:attrName>
                                        </p:attrNameLst>
                                      </p:cBhvr>
                                      <p:to>
                                        <a:schemeClr val="accent2"/>
                                      </p:to>
                                    </p:animClr>
                                    <p:animClr clrSpc="rgb" dir="cw">
                                      <p:cBhvr>
                                        <p:cTn id="448" dur="500" fill="hold"/>
                                        <p:tgtEl>
                                          <p:spTgt spid="53"/>
                                        </p:tgtEl>
                                        <p:attrNameLst>
                                          <p:attrName>fillcolor</p:attrName>
                                        </p:attrNameLst>
                                      </p:cBhvr>
                                      <p:to>
                                        <a:schemeClr val="accent2"/>
                                      </p:to>
                                    </p:animClr>
                                    <p:set>
                                      <p:cBhvr>
                                        <p:cTn id="449" dur="500" fill="hold"/>
                                        <p:tgtEl>
                                          <p:spTgt spid="53"/>
                                        </p:tgtEl>
                                        <p:attrNameLst>
                                          <p:attrName>fill.type</p:attrName>
                                        </p:attrNameLst>
                                      </p:cBhvr>
                                      <p:to>
                                        <p:strVal val="solid"/>
                                      </p:to>
                                    </p:set>
                                    <p:set>
                                      <p:cBhvr>
                                        <p:cTn id="450" dur="500" fill="hold"/>
                                        <p:tgtEl>
                                          <p:spTgt spid="53"/>
                                        </p:tgtEl>
                                        <p:attrNameLst>
                                          <p:attrName>fill.on</p:attrName>
                                        </p:attrNameLst>
                                      </p:cBhvr>
                                      <p:to>
                                        <p:strVal val="true"/>
                                      </p:to>
                                    </p:set>
                                  </p:childTnLst>
                                </p:cTn>
                              </p:par>
                              <p:par>
                                <p:cTn id="451" presetID="19" presetClass="emph" presetSubtype="0" fill="hold" grpId="1" nodeType="withEffect">
                                  <p:stCondLst>
                                    <p:cond delay="0"/>
                                  </p:stCondLst>
                                  <p:childTnLst>
                                    <p:animClr clrSpc="rgb" dir="cw">
                                      <p:cBhvr override="childStyle">
                                        <p:cTn id="452" dur="500" fill="hold"/>
                                        <p:tgtEl>
                                          <p:spTgt spid="54"/>
                                        </p:tgtEl>
                                        <p:attrNameLst>
                                          <p:attrName>style.color</p:attrName>
                                        </p:attrNameLst>
                                      </p:cBhvr>
                                      <p:to>
                                        <a:schemeClr val="accent2"/>
                                      </p:to>
                                    </p:animClr>
                                    <p:animClr clrSpc="rgb" dir="cw">
                                      <p:cBhvr>
                                        <p:cTn id="453" dur="500" fill="hold"/>
                                        <p:tgtEl>
                                          <p:spTgt spid="54"/>
                                        </p:tgtEl>
                                        <p:attrNameLst>
                                          <p:attrName>fillcolor</p:attrName>
                                        </p:attrNameLst>
                                      </p:cBhvr>
                                      <p:to>
                                        <a:schemeClr val="accent2"/>
                                      </p:to>
                                    </p:animClr>
                                    <p:set>
                                      <p:cBhvr>
                                        <p:cTn id="454" dur="500" fill="hold"/>
                                        <p:tgtEl>
                                          <p:spTgt spid="54"/>
                                        </p:tgtEl>
                                        <p:attrNameLst>
                                          <p:attrName>fill.type</p:attrName>
                                        </p:attrNameLst>
                                      </p:cBhvr>
                                      <p:to>
                                        <p:strVal val="solid"/>
                                      </p:to>
                                    </p:set>
                                    <p:set>
                                      <p:cBhvr>
                                        <p:cTn id="455" dur="500" fill="hold"/>
                                        <p:tgtEl>
                                          <p:spTgt spid="54"/>
                                        </p:tgtEl>
                                        <p:attrNameLst>
                                          <p:attrName>fill.on</p:attrName>
                                        </p:attrNameLst>
                                      </p:cBhvr>
                                      <p:to>
                                        <p:strVal val="true"/>
                                      </p:to>
                                    </p:set>
                                  </p:childTnLst>
                                </p:cTn>
                              </p:par>
                              <p:par>
                                <p:cTn id="456" presetID="19" presetClass="emph" presetSubtype="0" fill="hold" grpId="1" nodeType="withEffect">
                                  <p:stCondLst>
                                    <p:cond delay="0"/>
                                  </p:stCondLst>
                                  <p:childTnLst>
                                    <p:animClr clrSpc="rgb" dir="cw">
                                      <p:cBhvr override="childStyle">
                                        <p:cTn id="457" dur="500" fill="hold"/>
                                        <p:tgtEl>
                                          <p:spTgt spid="55"/>
                                        </p:tgtEl>
                                        <p:attrNameLst>
                                          <p:attrName>style.color</p:attrName>
                                        </p:attrNameLst>
                                      </p:cBhvr>
                                      <p:to>
                                        <a:schemeClr val="accent2"/>
                                      </p:to>
                                    </p:animClr>
                                    <p:animClr clrSpc="rgb" dir="cw">
                                      <p:cBhvr>
                                        <p:cTn id="458" dur="500" fill="hold"/>
                                        <p:tgtEl>
                                          <p:spTgt spid="55"/>
                                        </p:tgtEl>
                                        <p:attrNameLst>
                                          <p:attrName>fillcolor</p:attrName>
                                        </p:attrNameLst>
                                      </p:cBhvr>
                                      <p:to>
                                        <a:schemeClr val="accent2"/>
                                      </p:to>
                                    </p:animClr>
                                    <p:set>
                                      <p:cBhvr>
                                        <p:cTn id="459" dur="500" fill="hold"/>
                                        <p:tgtEl>
                                          <p:spTgt spid="55"/>
                                        </p:tgtEl>
                                        <p:attrNameLst>
                                          <p:attrName>fill.type</p:attrName>
                                        </p:attrNameLst>
                                      </p:cBhvr>
                                      <p:to>
                                        <p:strVal val="solid"/>
                                      </p:to>
                                    </p:set>
                                    <p:set>
                                      <p:cBhvr>
                                        <p:cTn id="460" dur="500" fill="hold"/>
                                        <p:tgtEl>
                                          <p:spTgt spid="55"/>
                                        </p:tgtEl>
                                        <p:attrNameLst>
                                          <p:attrName>fill.on</p:attrName>
                                        </p:attrNameLst>
                                      </p:cBhvr>
                                      <p:to>
                                        <p:strVal val="true"/>
                                      </p:to>
                                    </p:set>
                                  </p:childTnLst>
                                </p:cTn>
                              </p:par>
                              <p:par>
                                <p:cTn id="461" presetID="19" presetClass="emph" presetSubtype="0" fill="hold" grpId="1" nodeType="withEffect">
                                  <p:stCondLst>
                                    <p:cond delay="0"/>
                                  </p:stCondLst>
                                  <p:childTnLst>
                                    <p:animClr clrSpc="rgb" dir="cw">
                                      <p:cBhvr override="childStyle">
                                        <p:cTn id="462" dur="500" fill="hold"/>
                                        <p:tgtEl>
                                          <p:spTgt spid="56"/>
                                        </p:tgtEl>
                                        <p:attrNameLst>
                                          <p:attrName>style.color</p:attrName>
                                        </p:attrNameLst>
                                      </p:cBhvr>
                                      <p:to>
                                        <a:schemeClr val="accent2"/>
                                      </p:to>
                                    </p:animClr>
                                    <p:animClr clrSpc="rgb" dir="cw">
                                      <p:cBhvr>
                                        <p:cTn id="463" dur="500" fill="hold"/>
                                        <p:tgtEl>
                                          <p:spTgt spid="56"/>
                                        </p:tgtEl>
                                        <p:attrNameLst>
                                          <p:attrName>fillcolor</p:attrName>
                                        </p:attrNameLst>
                                      </p:cBhvr>
                                      <p:to>
                                        <a:schemeClr val="accent2"/>
                                      </p:to>
                                    </p:animClr>
                                    <p:set>
                                      <p:cBhvr>
                                        <p:cTn id="464" dur="500" fill="hold"/>
                                        <p:tgtEl>
                                          <p:spTgt spid="56"/>
                                        </p:tgtEl>
                                        <p:attrNameLst>
                                          <p:attrName>fill.type</p:attrName>
                                        </p:attrNameLst>
                                      </p:cBhvr>
                                      <p:to>
                                        <p:strVal val="solid"/>
                                      </p:to>
                                    </p:set>
                                    <p:set>
                                      <p:cBhvr>
                                        <p:cTn id="465" dur="500" fill="hold"/>
                                        <p:tgtEl>
                                          <p:spTgt spid="56"/>
                                        </p:tgtEl>
                                        <p:attrNameLst>
                                          <p:attrName>fill.on</p:attrName>
                                        </p:attrNameLst>
                                      </p:cBhvr>
                                      <p:to>
                                        <p:strVal val="true"/>
                                      </p:to>
                                    </p:set>
                                  </p:childTnLst>
                                </p:cTn>
                              </p:par>
                              <p:par>
                                <p:cTn id="466" presetID="19" presetClass="emph" presetSubtype="0" fill="hold" grpId="1" nodeType="withEffect">
                                  <p:stCondLst>
                                    <p:cond delay="0"/>
                                  </p:stCondLst>
                                  <p:childTnLst>
                                    <p:animClr clrSpc="rgb" dir="cw">
                                      <p:cBhvr override="childStyle">
                                        <p:cTn id="467" dur="500" fill="hold"/>
                                        <p:tgtEl>
                                          <p:spTgt spid="57"/>
                                        </p:tgtEl>
                                        <p:attrNameLst>
                                          <p:attrName>style.color</p:attrName>
                                        </p:attrNameLst>
                                      </p:cBhvr>
                                      <p:to>
                                        <a:schemeClr val="accent2"/>
                                      </p:to>
                                    </p:animClr>
                                    <p:animClr clrSpc="rgb" dir="cw">
                                      <p:cBhvr>
                                        <p:cTn id="468" dur="500" fill="hold"/>
                                        <p:tgtEl>
                                          <p:spTgt spid="57"/>
                                        </p:tgtEl>
                                        <p:attrNameLst>
                                          <p:attrName>fillcolor</p:attrName>
                                        </p:attrNameLst>
                                      </p:cBhvr>
                                      <p:to>
                                        <a:schemeClr val="accent2"/>
                                      </p:to>
                                    </p:animClr>
                                    <p:set>
                                      <p:cBhvr>
                                        <p:cTn id="469" dur="500" fill="hold"/>
                                        <p:tgtEl>
                                          <p:spTgt spid="57"/>
                                        </p:tgtEl>
                                        <p:attrNameLst>
                                          <p:attrName>fill.type</p:attrName>
                                        </p:attrNameLst>
                                      </p:cBhvr>
                                      <p:to>
                                        <p:strVal val="solid"/>
                                      </p:to>
                                    </p:set>
                                    <p:set>
                                      <p:cBhvr>
                                        <p:cTn id="470" dur="500" fill="hold"/>
                                        <p:tgtEl>
                                          <p:spTgt spid="57"/>
                                        </p:tgtEl>
                                        <p:attrNameLst>
                                          <p:attrName>fill.on</p:attrName>
                                        </p:attrNameLst>
                                      </p:cBhvr>
                                      <p:to>
                                        <p:strVal val="true"/>
                                      </p:to>
                                    </p:set>
                                  </p:childTnLst>
                                </p:cTn>
                              </p:par>
                              <p:par>
                                <p:cTn id="471" presetID="19" presetClass="emph" presetSubtype="0" fill="hold" grpId="1" nodeType="withEffect">
                                  <p:stCondLst>
                                    <p:cond delay="0"/>
                                  </p:stCondLst>
                                  <p:childTnLst>
                                    <p:animClr clrSpc="rgb" dir="cw">
                                      <p:cBhvr override="childStyle">
                                        <p:cTn id="472" dur="500" fill="hold"/>
                                        <p:tgtEl>
                                          <p:spTgt spid="58"/>
                                        </p:tgtEl>
                                        <p:attrNameLst>
                                          <p:attrName>style.color</p:attrName>
                                        </p:attrNameLst>
                                      </p:cBhvr>
                                      <p:to>
                                        <a:schemeClr val="accent2"/>
                                      </p:to>
                                    </p:animClr>
                                    <p:animClr clrSpc="rgb" dir="cw">
                                      <p:cBhvr>
                                        <p:cTn id="473" dur="500" fill="hold"/>
                                        <p:tgtEl>
                                          <p:spTgt spid="58"/>
                                        </p:tgtEl>
                                        <p:attrNameLst>
                                          <p:attrName>fillcolor</p:attrName>
                                        </p:attrNameLst>
                                      </p:cBhvr>
                                      <p:to>
                                        <a:schemeClr val="accent2"/>
                                      </p:to>
                                    </p:animClr>
                                    <p:set>
                                      <p:cBhvr>
                                        <p:cTn id="474" dur="500" fill="hold"/>
                                        <p:tgtEl>
                                          <p:spTgt spid="58"/>
                                        </p:tgtEl>
                                        <p:attrNameLst>
                                          <p:attrName>fill.type</p:attrName>
                                        </p:attrNameLst>
                                      </p:cBhvr>
                                      <p:to>
                                        <p:strVal val="solid"/>
                                      </p:to>
                                    </p:set>
                                    <p:set>
                                      <p:cBhvr>
                                        <p:cTn id="475" dur="500" fill="hold"/>
                                        <p:tgtEl>
                                          <p:spTgt spid="58"/>
                                        </p:tgtEl>
                                        <p:attrNameLst>
                                          <p:attrName>fill.on</p:attrName>
                                        </p:attrNameLst>
                                      </p:cBhvr>
                                      <p:to>
                                        <p:strVal val="true"/>
                                      </p:to>
                                    </p:set>
                                  </p:childTnLst>
                                </p:cTn>
                              </p:par>
                              <p:par>
                                <p:cTn id="476" presetID="19" presetClass="emph" presetSubtype="0" fill="hold" grpId="1" nodeType="withEffect">
                                  <p:stCondLst>
                                    <p:cond delay="0"/>
                                  </p:stCondLst>
                                  <p:childTnLst>
                                    <p:animClr clrSpc="rgb" dir="cw">
                                      <p:cBhvr override="childStyle">
                                        <p:cTn id="477" dur="500" fill="hold"/>
                                        <p:tgtEl>
                                          <p:spTgt spid="59"/>
                                        </p:tgtEl>
                                        <p:attrNameLst>
                                          <p:attrName>style.color</p:attrName>
                                        </p:attrNameLst>
                                      </p:cBhvr>
                                      <p:to>
                                        <a:schemeClr val="accent2"/>
                                      </p:to>
                                    </p:animClr>
                                    <p:animClr clrSpc="rgb" dir="cw">
                                      <p:cBhvr>
                                        <p:cTn id="478" dur="500" fill="hold"/>
                                        <p:tgtEl>
                                          <p:spTgt spid="59"/>
                                        </p:tgtEl>
                                        <p:attrNameLst>
                                          <p:attrName>fillcolor</p:attrName>
                                        </p:attrNameLst>
                                      </p:cBhvr>
                                      <p:to>
                                        <a:schemeClr val="accent2"/>
                                      </p:to>
                                    </p:animClr>
                                    <p:set>
                                      <p:cBhvr>
                                        <p:cTn id="479" dur="500" fill="hold"/>
                                        <p:tgtEl>
                                          <p:spTgt spid="59"/>
                                        </p:tgtEl>
                                        <p:attrNameLst>
                                          <p:attrName>fill.type</p:attrName>
                                        </p:attrNameLst>
                                      </p:cBhvr>
                                      <p:to>
                                        <p:strVal val="solid"/>
                                      </p:to>
                                    </p:set>
                                    <p:set>
                                      <p:cBhvr>
                                        <p:cTn id="480" dur="500" fill="hold"/>
                                        <p:tgtEl>
                                          <p:spTgt spid="59"/>
                                        </p:tgtEl>
                                        <p:attrNameLst>
                                          <p:attrName>fill.on</p:attrName>
                                        </p:attrNameLst>
                                      </p:cBhvr>
                                      <p:to>
                                        <p:strVal val="true"/>
                                      </p:to>
                                    </p:set>
                                  </p:childTnLst>
                                </p:cTn>
                              </p:par>
                              <p:par>
                                <p:cTn id="481" presetID="19" presetClass="emph" presetSubtype="0" fill="hold" grpId="1" nodeType="withEffect">
                                  <p:stCondLst>
                                    <p:cond delay="0"/>
                                  </p:stCondLst>
                                  <p:childTnLst>
                                    <p:animClr clrSpc="rgb" dir="cw">
                                      <p:cBhvr override="childStyle">
                                        <p:cTn id="482" dur="500" fill="hold"/>
                                        <p:tgtEl>
                                          <p:spTgt spid="60"/>
                                        </p:tgtEl>
                                        <p:attrNameLst>
                                          <p:attrName>style.color</p:attrName>
                                        </p:attrNameLst>
                                      </p:cBhvr>
                                      <p:to>
                                        <a:schemeClr val="accent2"/>
                                      </p:to>
                                    </p:animClr>
                                    <p:animClr clrSpc="rgb" dir="cw">
                                      <p:cBhvr>
                                        <p:cTn id="483" dur="500" fill="hold"/>
                                        <p:tgtEl>
                                          <p:spTgt spid="60"/>
                                        </p:tgtEl>
                                        <p:attrNameLst>
                                          <p:attrName>fillcolor</p:attrName>
                                        </p:attrNameLst>
                                      </p:cBhvr>
                                      <p:to>
                                        <a:schemeClr val="accent2"/>
                                      </p:to>
                                    </p:animClr>
                                    <p:set>
                                      <p:cBhvr>
                                        <p:cTn id="484" dur="500" fill="hold"/>
                                        <p:tgtEl>
                                          <p:spTgt spid="60"/>
                                        </p:tgtEl>
                                        <p:attrNameLst>
                                          <p:attrName>fill.type</p:attrName>
                                        </p:attrNameLst>
                                      </p:cBhvr>
                                      <p:to>
                                        <p:strVal val="solid"/>
                                      </p:to>
                                    </p:set>
                                    <p:set>
                                      <p:cBhvr>
                                        <p:cTn id="485" dur="500" fill="hold"/>
                                        <p:tgtEl>
                                          <p:spTgt spid="60"/>
                                        </p:tgtEl>
                                        <p:attrNameLst>
                                          <p:attrName>fill.on</p:attrName>
                                        </p:attrNameLst>
                                      </p:cBhvr>
                                      <p:to>
                                        <p:strVal val="true"/>
                                      </p:to>
                                    </p:set>
                                  </p:childTnLst>
                                </p:cTn>
                              </p:par>
                              <p:par>
                                <p:cTn id="486" presetID="19" presetClass="emph" presetSubtype="0" fill="hold" grpId="1" nodeType="withEffect">
                                  <p:stCondLst>
                                    <p:cond delay="0"/>
                                  </p:stCondLst>
                                  <p:childTnLst>
                                    <p:animClr clrSpc="rgb" dir="cw">
                                      <p:cBhvr override="childStyle">
                                        <p:cTn id="487" dur="500" fill="hold"/>
                                        <p:tgtEl>
                                          <p:spTgt spid="61"/>
                                        </p:tgtEl>
                                        <p:attrNameLst>
                                          <p:attrName>style.color</p:attrName>
                                        </p:attrNameLst>
                                      </p:cBhvr>
                                      <p:to>
                                        <a:schemeClr val="accent2"/>
                                      </p:to>
                                    </p:animClr>
                                    <p:animClr clrSpc="rgb" dir="cw">
                                      <p:cBhvr>
                                        <p:cTn id="488" dur="500" fill="hold"/>
                                        <p:tgtEl>
                                          <p:spTgt spid="61"/>
                                        </p:tgtEl>
                                        <p:attrNameLst>
                                          <p:attrName>fillcolor</p:attrName>
                                        </p:attrNameLst>
                                      </p:cBhvr>
                                      <p:to>
                                        <a:schemeClr val="accent2"/>
                                      </p:to>
                                    </p:animClr>
                                    <p:set>
                                      <p:cBhvr>
                                        <p:cTn id="489" dur="500" fill="hold"/>
                                        <p:tgtEl>
                                          <p:spTgt spid="61"/>
                                        </p:tgtEl>
                                        <p:attrNameLst>
                                          <p:attrName>fill.type</p:attrName>
                                        </p:attrNameLst>
                                      </p:cBhvr>
                                      <p:to>
                                        <p:strVal val="solid"/>
                                      </p:to>
                                    </p:set>
                                    <p:set>
                                      <p:cBhvr>
                                        <p:cTn id="490" dur="500" fill="hold"/>
                                        <p:tgtEl>
                                          <p:spTgt spid="61"/>
                                        </p:tgtEl>
                                        <p:attrNameLst>
                                          <p:attrName>fill.on</p:attrName>
                                        </p:attrNameLst>
                                      </p:cBhvr>
                                      <p:to>
                                        <p:strVal val="true"/>
                                      </p:to>
                                    </p:set>
                                  </p:childTnLst>
                                </p:cTn>
                              </p:par>
                              <p:par>
                                <p:cTn id="491" presetID="19" presetClass="emph" presetSubtype="0" fill="hold" grpId="1" nodeType="withEffect">
                                  <p:stCondLst>
                                    <p:cond delay="0"/>
                                  </p:stCondLst>
                                  <p:childTnLst>
                                    <p:animClr clrSpc="rgb" dir="cw">
                                      <p:cBhvr override="childStyle">
                                        <p:cTn id="492" dur="500" fill="hold"/>
                                        <p:tgtEl>
                                          <p:spTgt spid="62"/>
                                        </p:tgtEl>
                                        <p:attrNameLst>
                                          <p:attrName>style.color</p:attrName>
                                        </p:attrNameLst>
                                      </p:cBhvr>
                                      <p:to>
                                        <a:schemeClr val="accent2"/>
                                      </p:to>
                                    </p:animClr>
                                    <p:animClr clrSpc="rgb" dir="cw">
                                      <p:cBhvr>
                                        <p:cTn id="493" dur="500" fill="hold"/>
                                        <p:tgtEl>
                                          <p:spTgt spid="62"/>
                                        </p:tgtEl>
                                        <p:attrNameLst>
                                          <p:attrName>fillcolor</p:attrName>
                                        </p:attrNameLst>
                                      </p:cBhvr>
                                      <p:to>
                                        <a:schemeClr val="accent2"/>
                                      </p:to>
                                    </p:animClr>
                                    <p:set>
                                      <p:cBhvr>
                                        <p:cTn id="494" dur="500" fill="hold"/>
                                        <p:tgtEl>
                                          <p:spTgt spid="62"/>
                                        </p:tgtEl>
                                        <p:attrNameLst>
                                          <p:attrName>fill.type</p:attrName>
                                        </p:attrNameLst>
                                      </p:cBhvr>
                                      <p:to>
                                        <p:strVal val="solid"/>
                                      </p:to>
                                    </p:set>
                                    <p:set>
                                      <p:cBhvr>
                                        <p:cTn id="495" dur="500" fill="hold"/>
                                        <p:tgtEl>
                                          <p:spTgt spid="62"/>
                                        </p:tgtEl>
                                        <p:attrNameLst>
                                          <p:attrName>fill.on</p:attrName>
                                        </p:attrNameLst>
                                      </p:cBhvr>
                                      <p:to>
                                        <p:strVal val="true"/>
                                      </p:to>
                                    </p:set>
                                  </p:childTnLst>
                                </p:cTn>
                              </p:par>
                              <p:par>
                                <p:cTn id="496" presetID="19" presetClass="emph" presetSubtype="0" fill="hold" grpId="1" nodeType="withEffect">
                                  <p:stCondLst>
                                    <p:cond delay="0"/>
                                  </p:stCondLst>
                                  <p:childTnLst>
                                    <p:animClr clrSpc="rgb" dir="cw">
                                      <p:cBhvr override="childStyle">
                                        <p:cTn id="497" dur="500" fill="hold"/>
                                        <p:tgtEl>
                                          <p:spTgt spid="63"/>
                                        </p:tgtEl>
                                        <p:attrNameLst>
                                          <p:attrName>style.color</p:attrName>
                                        </p:attrNameLst>
                                      </p:cBhvr>
                                      <p:to>
                                        <a:schemeClr val="accent2"/>
                                      </p:to>
                                    </p:animClr>
                                    <p:animClr clrSpc="rgb" dir="cw">
                                      <p:cBhvr>
                                        <p:cTn id="498" dur="500" fill="hold"/>
                                        <p:tgtEl>
                                          <p:spTgt spid="63"/>
                                        </p:tgtEl>
                                        <p:attrNameLst>
                                          <p:attrName>fillcolor</p:attrName>
                                        </p:attrNameLst>
                                      </p:cBhvr>
                                      <p:to>
                                        <a:schemeClr val="accent2"/>
                                      </p:to>
                                    </p:animClr>
                                    <p:set>
                                      <p:cBhvr>
                                        <p:cTn id="499" dur="500" fill="hold"/>
                                        <p:tgtEl>
                                          <p:spTgt spid="63"/>
                                        </p:tgtEl>
                                        <p:attrNameLst>
                                          <p:attrName>fill.type</p:attrName>
                                        </p:attrNameLst>
                                      </p:cBhvr>
                                      <p:to>
                                        <p:strVal val="solid"/>
                                      </p:to>
                                    </p:set>
                                    <p:set>
                                      <p:cBhvr>
                                        <p:cTn id="500" dur="500" fill="hold"/>
                                        <p:tgtEl>
                                          <p:spTgt spid="63"/>
                                        </p:tgtEl>
                                        <p:attrNameLst>
                                          <p:attrName>fill.on</p:attrName>
                                        </p:attrNameLst>
                                      </p:cBhvr>
                                      <p:to>
                                        <p:strVal val="true"/>
                                      </p:to>
                                    </p:set>
                                  </p:childTnLst>
                                </p:cTn>
                              </p:par>
                              <p:par>
                                <p:cTn id="501" presetID="19" presetClass="emph" presetSubtype="0" fill="hold" grpId="1" nodeType="withEffect">
                                  <p:stCondLst>
                                    <p:cond delay="0"/>
                                  </p:stCondLst>
                                  <p:childTnLst>
                                    <p:animClr clrSpc="rgb" dir="cw">
                                      <p:cBhvr override="childStyle">
                                        <p:cTn id="502" dur="500" fill="hold"/>
                                        <p:tgtEl>
                                          <p:spTgt spid="64"/>
                                        </p:tgtEl>
                                        <p:attrNameLst>
                                          <p:attrName>style.color</p:attrName>
                                        </p:attrNameLst>
                                      </p:cBhvr>
                                      <p:to>
                                        <a:schemeClr val="accent2"/>
                                      </p:to>
                                    </p:animClr>
                                    <p:animClr clrSpc="rgb" dir="cw">
                                      <p:cBhvr>
                                        <p:cTn id="503" dur="500" fill="hold"/>
                                        <p:tgtEl>
                                          <p:spTgt spid="64"/>
                                        </p:tgtEl>
                                        <p:attrNameLst>
                                          <p:attrName>fillcolor</p:attrName>
                                        </p:attrNameLst>
                                      </p:cBhvr>
                                      <p:to>
                                        <a:schemeClr val="accent2"/>
                                      </p:to>
                                    </p:animClr>
                                    <p:set>
                                      <p:cBhvr>
                                        <p:cTn id="504" dur="500" fill="hold"/>
                                        <p:tgtEl>
                                          <p:spTgt spid="64"/>
                                        </p:tgtEl>
                                        <p:attrNameLst>
                                          <p:attrName>fill.type</p:attrName>
                                        </p:attrNameLst>
                                      </p:cBhvr>
                                      <p:to>
                                        <p:strVal val="solid"/>
                                      </p:to>
                                    </p:set>
                                    <p:set>
                                      <p:cBhvr>
                                        <p:cTn id="505" dur="500" fill="hold"/>
                                        <p:tgtEl>
                                          <p:spTgt spid="64"/>
                                        </p:tgtEl>
                                        <p:attrNameLst>
                                          <p:attrName>fill.on</p:attrName>
                                        </p:attrNameLst>
                                      </p:cBhvr>
                                      <p:to>
                                        <p:strVal val="true"/>
                                      </p:to>
                                    </p:set>
                                  </p:childTnLst>
                                </p:cTn>
                              </p:par>
                              <p:par>
                                <p:cTn id="506" presetID="19" presetClass="emph" presetSubtype="0" fill="hold" grpId="1" nodeType="withEffect">
                                  <p:stCondLst>
                                    <p:cond delay="0"/>
                                  </p:stCondLst>
                                  <p:childTnLst>
                                    <p:animClr clrSpc="rgb" dir="cw">
                                      <p:cBhvr override="childStyle">
                                        <p:cTn id="507" dur="500" fill="hold"/>
                                        <p:tgtEl>
                                          <p:spTgt spid="65"/>
                                        </p:tgtEl>
                                        <p:attrNameLst>
                                          <p:attrName>style.color</p:attrName>
                                        </p:attrNameLst>
                                      </p:cBhvr>
                                      <p:to>
                                        <a:schemeClr val="accent2"/>
                                      </p:to>
                                    </p:animClr>
                                    <p:animClr clrSpc="rgb" dir="cw">
                                      <p:cBhvr>
                                        <p:cTn id="508" dur="500" fill="hold"/>
                                        <p:tgtEl>
                                          <p:spTgt spid="65"/>
                                        </p:tgtEl>
                                        <p:attrNameLst>
                                          <p:attrName>fillcolor</p:attrName>
                                        </p:attrNameLst>
                                      </p:cBhvr>
                                      <p:to>
                                        <a:schemeClr val="accent2"/>
                                      </p:to>
                                    </p:animClr>
                                    <p:set>
                                      <p:cBhvr>
                                        <p:cTn id="509" dur="500" fill="hold"/>
                                        <p:tgtEl>
                                          <p:spTgt spid="65"/>
                                        </p:tgtEl>
                                        <p:attrNameLst>
                                          <p:attrName>fill.type</p:attrName>
                                        </p:attrNameLst>
                                      </p:cBhvr>
                                      <p:to>
                                        <p:strVal val="solid"/>
                                      </p:to>
                                    </p:set>
                                    <p:set>
                                      <p:cBhvr>
                                        <p:cTn id="510" dur="500" fill="hold"/>
                                        <p:tgtEl>
                                          <p:spTgt spid="65"/>
                                        </p:tgtEl>
                                        <p:attrNameLst>
                                          <p:attrName>fill.on</p:attrName>
                                        </p:attrNameLst>
                                      </p:cBhvr>
                                      <p:to>
                                        <p:strVal val="true"/>
                                      </p:to>
                                    </p:set>
                                  </p:childTnLst>
                                </p:cTn>
                              </p:par>
                              <p:par>
                                <p:cTn id="511" presetID="19" presetClass="emph" presetSubtype="0" fill="hold" grpId="1" nodeType="withEffect">
                                  <p:stCondLst>
                                    <p:cond delay="0"/>
                                  </p:stCondLst>
                                  <p:childTnLst>
                                    <p:animClr clrSpc="rgb" dir="cw">
                                      <p:cBhvr override="childStyle">
                                        <p:cTn id="512" dur="500" fill="hold"/>
                                        <p:tgtEl>
                                          <p:spTgt spid="66"/>
                                        </p:tgtEl>
                                        <p:attrNameLst>
                                          <p:attrName>style.color</p:attrName>
                                        </p:attrNameLst>
                                      </p:cBhvr>
                                      <p:to>
                                        <a:schemeClr val="accent2"/>
                                      </p:to>
                                    </p:animClr>
                                    <p:animClr clrSpc="rgb" dir="cw">
                                      <p:cBhvr>
                                        <p:cTn id="513" dur="500" fill="hold"/>
                                        <p:tgtEl>
                                          <p:spTgt spid="66"/>
                                        </p:tgtEl>
                                        <p:attrNameLst>
                                          <p:attrName>fillcolor</p:attrName>
                                        </p:attrNameLst>
                                      </p:cBhvr>
                                      <p:to>
                                        <a:schemeClr val="accent2"/>
                                      </p:to>
                                    </p:animClr>
                                    <p:set>
                                      <p:cBhvr>
                                        <p:cTn id="514" dur="500" fill="hold"/>
                                        <p:tgtEl>
                                          <p:spTgt spid="66"/>
                                        </p:tgtEl>
                                        <p:attrNameLst>
                                          <p:attrName>fill.type</p:attrName>
                                        </p:attrNameLst>
                                      </p:cBhvr>
                                      <p:to>
                                        <p:strVal val="solid"/>
                                      </p:to>
                                    </p:set>
                                    <p:set>
                                      <p:cBhvr>
                                        <p:cTn id="515" dur="500" fill="hold"/>
                                        <p:tgtEl>
                                          <p:spTgt spid="66"/>
                                        </p:tgtEl>
                                        <p:attrNameLst>
                                          <p:attrName>fill.on</p:attrName>
                                        </p:attrNameLst>
                                      </p:cBhvr>
                                      <p:to>
                                        <p:strVal val="true"/>
                                      </p:to>
                                    </p:set>
                                  </p:childTnLst>
                                </p:cTn>
                              </p:par>
                              <p:par>
                                <p:cTn id="516" presetID="19" presetClass="emph" presetSubtype="0" fill="hold" grpId="1" nodeType="withEffect">
                                  <p:stCondLst>
                                    <p:cond delay="0"/>
                                  </p:stCondLst>
                                  <p:childTnLst>
                                    <p:animClr clrSpc="rgb" dir="cw">
                                      <p:cBhvr override="childStyle">
                                        <p:cTn id="517" dur="500" fill="hold"/>
                                        <p:tgtEl>
                                          <p:spTgt spid="67"/>
                                        </p:tgtEl>
                                        <p:attrNameLst>
                                          <p:attrName>style.color</p:attrName>
                                        </p:attrNameLst>
                                      </p:cBhvr>
                                      <p:to>
                                        <a:schemeClr val="accent2"/>
                                      </p:to>
                                    </p:animClr>
                                    <p:animClr clrSpc="rgb" dir="cw">
                                      <p:cBhvr>
                                        <p:cTn id="518" dur="500" fill="hold"/>
                                        <p:tgtEl>
                                          <p:spTgt spid="67"/>
                                        </p:tgtEl>
                                        <p:attrNameLst>
                                          <p:attrName>fillcolor</p:attrName>
                                        </p:attrNameLst>
                                      </p:cBhvr>
                                      <p:to>
                                        <a:schemeClr val="accent2"/>
                                      </p:to>
                                    </p:animClr>
                                    <p:set>
                                      <p:cBhvr>
                                        <p:cTn id="519" dur="500" fill="hold"/>
                                        <p:tgtEl>
                                          <p:spTgt spid="67"/>
                                        </p:tgtEl>
                                        <p:attrNameLst>
                                          <p:attrName>fill.type</p:attrName>
                                        </p:attrNameLst>
                                      </p:cBhvr>
                                      <p:to>
                                        <p:strVal val="solid"/>
                                      </p:to>
                                    </p:set>
                                    <p:set>
                                      <p:cBhvr>
                                        <p:cTn id="520" dur="500" fill="hold"/>
                                        <p:tgtEl>
                                          <p:spTgt spid="67"/>
                                        </p:tgtEl>
                                        <p:attrNameLst>
                                          <p:attrName>fill.on</p:attrName>
                                        </p:attrNameLst>
                                      </p:cBhvr>
                                      <p:to>
                                        <p:strVal val="true"/>
                                      </p:to>
                                    </p:set>
                                  </p:childTnLst>
                                </p:cTn>
                              </p:par>
                              <p:par>
                                <p:cTn id="521" presetID="19" presetClass="emph" presetSubtype="0" fill="hold" grpId="1" nodeType="withEffect">
                                  <p:stCondLst>
                                    <p:cond delay="0"/>
                                  </p:stCondLst>
                                  <p:childTnLst>
                                    <p:animClr clrSpc="rgb" dir="cw">
                                      <p:cBhvr override="childStyle">
                                        <p:cTn id="522" dur="500" fill="hold"/>
                                        <p:tgtEl>
                                          <p:spTgt spid="68"/>
                                        </p:tgtEl>
                                        <p:attrNameLst>
                                          <p:attrName>style.color</p:attrName>
                                        </p:attrNameLst>
                                      </p:cBhvr>
                                      <p:to>
                                        <a:schemeClr val="accent2"/>
                                      </p:to>
                                    </p:animClr>
                                    <p:animClr clrSpc="rgb" dir="cw">
                                      <p:cBhvr>
                                        <p:cTn id="523" dur="500" fill="hold"/>
                                        <p:tgtEl>
                                          <p:spTgt spid="68"/>
                                        </p:tgtEl>
                                        <p:attrNameLst>
                                          <p:attrName>fillcolor</p:attrName>
                                        </p:attrNameLst>
                                      </p:cBhvr>
                                      <p:to>
                                        <a:schemeClr val="accent2"/>
                                      </p:to>
                                    </p:animClr>
                                    <p:set>
                                      <p:cBhvr>
                                        <p:cTn id="524" dur="500" fill="hold"/>
                                        <p:tgtEl>
                                          <p:spTgt spid="68"/>
                                        </p:tgtEl>
                                        <p:attrNameLst>
                                          <p:attrName>fill.type</p:attrName>
                                        </p:attrNameLst>
                                      </p:cBhvr>
                                      <p:to>
                                        <p:strVal val="solid"/>
                                      </p:to>
                                    </p:set>
                                    <p:set>
                                      <p:cBhvr>
                                        <p:cTn id="525" dur="500" fill="hold"/>
                                        <p:tgtEl>
                                          <p:spTgt spid="68"/>
                                        </p:tgtEl>
                                        <p:attrNameLst>
                                          <p:attrName>fill.on</p:attrName>
                                        </p:attrNameLst>
                                      </p:cBhvr>
                                      <p:to>
                                        <p:strVal val="true"/>
                                      </p:to>
                                    </p:set>
                                  </p:childTnLst>
                                </p:cTn>
                              </p:par>
                              <p:par>
                                <p:cTn id="526" presetID="19" presetClass="emph" presetSubtype="0" fill="hold" grpId="1" nodeType="withEffect">
                                  <p:stCondLst>
                                    <p:cond delay="0"/>
                                  </p:stCondLst>
                                  <p:childTnLst>
                                    <p:animClr clrSpc="rgb" dir="cw">
                                      <p:cBhvr override="childStyle">
                                        <p:cTn id="527" dur="500" fill="hold"/>
                                        <p:tgtEl>
                                          <p:spTgt spid="69"/>
                                        </p:tgtEl>
                                        <p:attrNameLst>
                                          <p:attrName>style.color</p:attrName>
                                        </p:attrNameLst>
                                      </p:cBhvr>
                                      <p:to>
                                        <a:schemeClr val="accent2"/>
                                      </p:to>
                                    </p:animClr>
                                    <p:animClr clrSpc="rgb" dir="cw">
                                      <p:cBhvr>
                                        <p:cTn id="528" dur="500" fill="hold"/>
                                        <p:tgtEl>
                                          <p:spTgt spid="69"/>
                                        </p:tgtEl>
                                        <p:attrNameLst>
                                          <p:attrName>fillcolor</p:attrName>
                                        </p:attrNameLst>
                                      </p:cBhvr>
                                      <p:to>
                                        <a:schemeClr val="accent2"/>
                                      </p:to>
                                    </p:animClr>
                                    <p:set>
                                      <p:cBhvr>
                                        <p:cTn id="529" dur="500" fill="hold"/>
                                        <p:tgtEl>
                                          <p:spTgt spid="69"/>
                                        </p:tgtEl>
                                        <p:attrNameLst>
                                          <p:attrName>fill.type</p:attrName>
                                        </p:attrNameLst>
                                      </p:cBhvr>
                                      <p:to>
                                        <p:strVal val="solid"/>
                                      </p:to>
                                    </p:set>
                                    <p:set>
                                      <p:cBhvr>
                                        <p:cTn id="530" dur="500" fill="hold"/>
                                        <p:tgtEl>
                                          <p:spTgt spid="69"/>
                                        </p:tgtEl>
                                        <p:attrNameLst>
                                          <p:attrName>fill.on</p:attrName>
                                        </p:attrNameLst>
                                      </p:cBhvr>
                                      <p:to>
                                        <p:strVal val="true"/>
                                      </p:to>
                                    </p:set>
                                  </p:childTnLst>
                                </p:cTn>
                              </p:par>
                              <p:par>
                                <p:cTn id="531" presetID="19" presetClass="emph" presetSubtype="0" fill="hold" grpId="1" nodeType="withEffect">
                                  <p:stCondLst>
                                    <p:cond delay="0"/>
                                  </p:stCondLst>
                                  <p:childTnLst>
                                    <p:animClr clrSpc="rgb" dir="cw">
                                      <p:cBhvr override="childStyle">
                                        <p:cTn id="532" dur="500" fill="hold"/>
                                        <p:tgtEl>
                                          <p:spTgt spid="70"/>
                                        </p:tgtEl>
                                        <p:attrNameLst>
                                          <p:attrName>style.color</p:attrName>
                                        </p:attrNameLst>
                                      </p:cBhvr>
                                      <p:to>
                                        <a:schemeClr val="accent2"/>
                                      </p:to>
                                    </p:animClr>
                                    <p:animClr clrSpc="rgb" dir="cw">
                                      <p:cBhvr>
                                        <p:cTn id="533" dur="500" fill="hold"/>
                                        <p:tgtEl>
                                          <p:spTgt spid="70"/>
                                        </p:tgtEl>
                                        <p:attrNameLst>
                                          <p:attrName>fillcolor</p:attrName>
                                        </p:attrNameLst>
                                      </p:cBhvr>
                                      <p:to>
                                        <a:schemeClr val="accent2"/>
                                      </p:to>
                                    </p:animClr>
                                    <p:set>
                                      <p:cBhvr>
                                        <p:cTn id="534" dur="500" fill="hold"/>
                                        <p:tgtEl>
                                          <p:spTgt spid="70"/>
                                        </p:tgtEl>
                                        <p:attrNameLst>
                                          <p:attrName>fill.type</p:attrName>
                                        </p:attrNameLst>
                                      </p:cBhvr>
                                      <p:to>
                                        <p:strVal val="solid"/>
                                      </p:to>
                                    </p:set>
                                    <p:set>
                                      <p:cBhvr>
                                        <p:cTn id="535" dur="500" fill="hold"/>
                                        <p:tgtEl>
                                          <p:spTgt spid="70"/>
                                        </p:tgtEl>
                                        <p:attrNameLst>
                                          <p:attrName>fill.on</p:attrName>
                                        </p:attrNameLst>
                                      </p:cBhvr>
                                      <p:to>
                                        <p:strVal val="true"/>
                                      </p:to>
                                    </p:set>
                                  </p:childTnLst>
                                </p:cTn>
                              </p:par>
                              <p:par>
                                <p:cTn id="536" presetID="19" presetClass="emph" presetSubtype="0" fill="hold" grpId="1" nodeType="withEffect">
                                  <p:stCondLst>
                                    <p:cond delay="0"/>
                                  </p:stCondLst>
                                  <p:childTnLst>
                                    <p:animClr clrSpc="rgb" dir="cw">
                                      <p:cBhvr override="childStyle">
                                        <p:cTn id="537" dur="500" fill="hold"/>
                                        <p:tgtEl>
                                          <p:spTgt spid="71"/>
                                        </p:tgtEl>
                                        <p:attrNameLst>
                                          <p:attrName>style.color</p:attrName>
                                        </p:attrNameLst>
                                      </p:cBhvr>
                                      <p:to>
                                        <a:schemeClr val="accent2"/>
                                      </p:to>
                                    </p:animClr>
                                    <p:animClr clrSpc="rgb" dir="cw">
                                      <p:cBhvr>
                                        <p:cTn id="538" dur="500" fill="hold"/>
                                        <p:tgtEl>
                                          <p:spTgt spid="71"/>
                                        </p:tgtEl>
                                        <p:attrNameLst>
                                          <p:attrName>fillcolor</p:attrName>
                                        </p:attrNameLst>
                                      </p:cBhvr>
                                      <p:to>
                                        <a:schemeClr val="accent2"/>
                                      </p:to>
                                    </p:animClr>
                                    <p:set>
                                      <p:cBhvr>
                                        <p:cTn id="539" dur="500" fill="hold"/>
                                        <p:tgtEl>
                                          <p:spTgt spid="71"/>
                                        </p:tgtEl>
                                        <p:attrNameLst>
                                          <p:attrName>fill.type</p:attrName>
                                        </p:attrNameLst>
                                      </p:cBhvr>
                                      <p:to>
                                        <p:strVal val="solid"/>
                                      </p:to>
                                    </p:set>
                                    <p:set>
                                      <p:cBhvr>
                                        <p:cTn id="540" dur="500" fill="hold"/>
                                        <p:tgtEl>
                                          <p:spTgt spid="71"/>
                                        </p:tgtEl>
                                        <p:attrNameLst>
                                          <p:attrName>fill.on</p:attrName>
                                        </p:attrNameLst>
                                      </p:cBhvr>
                                      <p:to>
                                        <p:strVal val="true"/>
                                      </p:to>
                                    </p:set>
                                  </p:childTnLst>
                                </p:cTn>
                              </p:par>
                              <p:par>
                                <p:cTn id="541" presetID="19" presetClass="emph" presetSubtype="0" fill="hold" grpId="1" nodeType="withEffect">
                                  <p:stCondLst>
                                    <p:cond delay="0"/>
                                  </p:stCondLst>
                                  <p:childTnLst>
                                    <p:animClr clrSpc="rgb" dir="cw">
                                      <p:cBhvr override="childStyle">
                                        <p:cTn id="542" dur="500" fill="hold"/>
                                        <p:tgtEl>
                                          <p:spTgt spid="72"/>
                                        </p:tgtEl>
                                        <p:attrNameLst>
                                          <p:attrName>style.color</p:attrName>
                                        </p:attrNameLst>
                                      </p:cBhvr>
                                      <p:to>
                                        <a:schemeClr val="accent2"/>
                                      </p:to>
                                    </p:animClr>
                                    <p:animClr clrSpc="rgb" dir="cw">
                                      <p:cBhvr>
                                        <p:cTn id="543" dur="500" fill="hold"/>
                                        <p:tgtEl>
                                          <p:spTgt spid="72"/>
                                        </p:tgtEl>
                                        <p:attrNameLst>
                                          <p:attrName>fillcolor</p:attrName>
                                        </p:attrNameLst>
                                      </p:cBhvr>
                                      <p:to>
                                        <a:schemeClr val="accent2"/>
                                      </p:to>
                                    </p:animClr>
                                    <p:set>
                                      <p:cBhvr>
                                        <p:cTn id="544" dur="500" fill="hold"/>
                                        <p:tgtEl>
                                          <p:spTgt spid="72"/>
                                        </p:tgtEl>
                                        <p:attrNameLst>
                                          <p:attrName>fill.type</p:attrName>
                                        </p:attrNameLst>
                                      </p:cBhvr>
                                      <p:to>
                                        <p:strVal val="solid"/>
                                      </p:to>
                                    </p:set>
                                    <p:set>
                                      <p:cBhvr>
                                        <p:cTn id="545" dur="500" fill="hold"/>
                                        <p:tgtEl>
                                          <p:spTgt spid="72"/>
                                        </p:tgtEl>
                                        <p:attrNameLst>
                                          <p:attrName>fill.on</p:attrName>
                                        </p:attrNameLst>
                                      </p:cBhvr>
                                      <p:to>
                                        <p:strVal val="true"/>
                                      </p:to>
                                    </p:set>
                                  </p:childTnLst>
                                </p:cTn>
                              </p:par>
                              <p:par>
                                <p:cTn id="546" presetID="19" presetClass="emph" presetSubtype="0" fill="hold" grpId="1" nodeType="withEffect">
                                  <p:stCondLst>
                                    <p:cond delay="0"/>
                                  </p:stCondLst>
                                  <p:childTnLst>
                                    <p:animClr clrSpc="rgb" dir="cw">
                                      <p:cBhvr override="childStyle">
                                        <p:cTn id="547" dur="500" fill="hold"/>
                                        <p:tgtEl>
                                          <p:spTgt spid="73"/>
                                        </p:tgtEl>
                                        <p:attrNameLst>
                                          <p:attrName>style.color</p:attrName>
                                        </p:attrNameLst>
                                      </p:cBhvr>
                                      <p:to>
                                        <a:schemeClr val="accent2"/>
                                      </p:to>
                                    </p:animClr>
                                    <p:animClr clrSpc="rgb" dir="cw">
                                      <p:cBhvr>
                                        <p:cTn id="548" dur="500" fill="hold"/>
                                        <p:tgtEl>
                                          <p:spTgt spid="73"/>
                                        </p:tgtEl>
                                        <p:attrNameLst>
                                          <p:attrName>fillcolor</p:attrName>
                                        </p:attrNameLst>
                                      </p:cBhvr>
                                      <p:to>
                                        <a:schemeClr val="accent2"/>
                                      </p:to>
                                    </p:animClr>
                                    <p:set>
                                      <p:cBhvr>
                                        <p:cTn id="549" dur="500" fill="hold"/>
                                        <p:tgtEl>
                                          <p:spTgt spid="73"/>
                                        </p:tgtEl>
                                        <p:attrNameLst>
                                          <p:attrName>fill.type</p:attrName>
                                        </p:attrNameLst>
                                      </p:cBhvr>
                                      <p:to>
                                        <p:strVal val="solid"/>
                                      </p:to>
                                    </p:set>
                                    <p:set>
                                      <p:cBhvr>
                                        <p:cTn id="550" dur="500" fill="hold"/>
                                        <p:tgtEl>
                                          <p:spTgt spid="73"/>
                                        </p:tgtEl>
                                        <p:attrNameLst>
                                          <p:attrName>fill.on</p:attrName>
                                        </p:attrNameLst>
                                      </p:cBhvr>
                                      <p:to>
                                        <p:strVal val="true"/>
                                      </p:to>
                                    </p:set>
                                  </p:childTnLst>
                                </p:cTn>
                              </p:par>
                              <p:par>
                                <p:cTn id="551" presetID="19" presetClass="emph" presetSubtype="0" fill="hold" grpId="1" nodeType="withEffect">
                                  <p:stCondLst>
                                    <p:cond delay="0"/>
                                  </p:stCondLst>
                                  <p:childTnLst>
                                    <p:animClr clrSpc="rgb" dir="cw">
                                      <p:cBhvr override="childStyle">
                                        <p:cTn id="552" dur="500" fill="hold"/>
                                        <p:tgtEl>
                                          <p:spTgt spid="74"/>
                                        </p:tgtEl>
                                        <p:attrNameLst>
                                          <p:attrName>style.color</p:attrName>
                                        </p:attrNameLst>
                                      </p:cBhvr>
                                      <p:to>
                                        <a:schemeClr val="accent2"/>
                                      </p:to>
                                    </p:animClr>
                                    <p:animClr clrSpc="rgb" dir="cw">
                                      <p:cBhvr>
                                        <p:cTn id="553" dur="500" fill="hold"/>
                                        <p:tgtEl>
                                          <p:spTgt spid="74"/>
                                        </p:tgtEl>
                                        <p:attrNameLst>
                                          <p:attrName>fillcolor</p:attrName>
                                        </p:attrNameLst>
                                      </p:cBhvr>
                                      <p:to>
                                        <a:schemeClr val="accent2"/>
                                      </p:to>
                                    </p:animClr>
                                    <p:set>
                                      <p:cBhvr>
                                        <p:cTn id="554" dur="500" fill="hold"/>
                                        <p:tgtEl>
                                          <p:spTgt spid="74"/>
                                        </p:tgtEl>
                                        <p:attrNameLst>
                                          <p:attrName>fill.type</p:attrName>
                                        </p:attrNameLst>
                                      </p:cBhvr>
                                      <p:to>
                                        <p:strVal val="solid"/>
                                      </p:to>
                                    </p:set>
                                    <p:set>
                                      <p:cBhvr>
                                        <p:cTn id="555" dur="500" fill="hold"/>
                                        <p:tgtEl>
                                          <p:spTgt spid="74"/>
                                        </p:tgtEl>
                                        <p:attrNameLst>
                                          <p:attrName>fill.on</p:attrName>
                                        </p:attrNameLst>
                                      </p:cBhvr>
                                      <p:to>
                                        <p:strVal val="true"/>
                                      </p:to>
                                    </p:set>
                                  </p:childTnLst>
                                </p:cTn>
                              </p:par>
                              <p:par>
                                <p:cTn id="556" presetID="19" presetClass="emph" presetSubtype="0" fill="hold" grpId="1" nodeType="withEffect">
                                  <p:stCondLst>
                                    <p:cond delay="0"/>
                                  </p:stCondLst>
                                  <p:childTnLst>
                                    <p:animClr clrSpc="rgb" dir="cw">
                                      <p:cBhvr override="childStyle">
                                        <p:cTn id="557" dur="500" fill="hold"/>
                                        <p:tgtEl>
                                          <p:spTgt spid="75"/>
                                        </p:tgtEl>
                                        <p:attrNameLst>
                                          <p:attrName>style.color</p:attrName>
                                        </p:attrNameLst>
                                      </p:cBhvr>
                                      <p:to>
                                        <a:schemeClr val="accent2"/>
                                      </p:to>
                                    </p:animClr>
                                    <p:animClr clrSpc="rgb" dir="cw">
                                      <p:cBhvr>
                                        <p:cTn id="558" dur="500" fill="hold"/>
                                        <p:tgtEl>
                                          <p:spTgt spid="75"/>
                                        </p:tgtEl>
                                        <p:attrNameLst>
                                          <p:attrName>fillcolor</p:attrName>
                                        </p:attrNameLst>
                                      </p:cBhvr>
                                      <p:to>
                                        <a:schemeClr val="accent2"/>
                                      </p:to>
                                    </p:animClr>
                                    <p:set>
                                      <p:cBhvr>
                                        <p:cTn id="559" dur="500" fill="hold"/>
                                        <p:tgtEl>
                                          <p:spTgt spid="75"/>
                                        </p:tgtEl>
                                        <p:attrNameLst>
                                          <p:attrName>fill.type</p:attrName>
                                        </p:attrNameLst>
                                      </p:cBhvr>
                                      <p:to>
                                        <p:strVal val="solid"/>
                                      </p:to>
                                    </p:set>
                                    <p:set>
                                      <p:cBhvr>
                                        <p:cTn id="560" dur="500" fill="hold"/>
                                        <p:tgtEl>
                                          <p:spTgt spid="75"/>
                                        </p:tgtEl>
                                        <p:attrNameLst>
                                          <p:attrName>fill.on</p:attrName>
                                        </p:attrNameLst>
                                      </p:cBhvr>
                                      <p:to>
                                        <p:strVal val="true"/>
                                      </p:to>
                                    </p:set>
                                  </p:childTnLst>
                                </p:cTn>
                              </p:par>
                            </p:childTnLst>
                          </p:cTn>
                        </p:par>
                      </p:childTnLst>
                    </p:cTn>
                  </p:par>
                  <p:par>
                    <p:cTn id="561" fill="hold">
                      <p:stCondLst>
                        <p:cond delay="indefinite"/>
                      </p:stCondLst>
                      <p:childTnLst>
                        <p:par>
                          <p:cTn id="562" fill="hold">
                            <p:stCondLst>
                              <p:cond delay="0"/>
                            </p:stCondLst>
                            <p:childTnLst>
                              <p:par>
                                <p:cTn id="563" presetID="10" presetClass="entr" presetSubtype="0" fill="hold" nodeType="clickEffect">
                                  <p:stCondLst>
                                    <p:cond delay="0"/>
                                  </p:stCondLst>
                                  <p:childTnLst>
                                    <p:set>
                                      <p:cBhvr>
                                        <p:cTn id="564" dur="1" fill="hold">
                                          <p:stCondLst>
                                            <p:cond delay="0"/>
                                          </p:stCondLst>
                                        </p:cTn>
                                        <p:tgtEl>
                                          <p:spTgt spid="151">
                                            <p:txEl>
                                              <p:pRg st="1" end="1"/>
                                            </p:txEl>
                                          </p:spTgt>
                                        </p:tgtEl>
                                        <p:attrNameLst>
                                          <p:attrName>style.visibility</p:attrName>
                                        </p:attrNameLst>
                                      </p:cBhvr>
                                      <p:to>
                                        <p:strVal val="visible"/>
                                      </p:to>
                                    </p:set>
                                    <p:animEffect transition="in" filter="fade">
                                      <p:cBhvr>
                                        <p:cTn id="565" dur="500"/>
                                        <p:tgtEl>
                                          <p:spTgt spid="151">
                                            <p:txEl>
                                              <p:pRg st="1" end="1"/>
                                            </p:txEl>
                                          </p:spTgt>
                                        </p:tgtEl>
                                      </p:cBhvr>
                                    </p:animEffect>
                                  </p:childTnLst>
                                </p:cTn>
                              </p:par>
                            </p:childTnLst>
                          </p:cTn>
                        </p:par>
                      </p:childTnLst>
                    </p:cTn>
                  </p:par>
                  <p:par>
                    <p:cTn id="566" fill="hold">
                      <p:stCondLst>
                        <p:cond delay="indefinite"/>
                      </p:stCondLst>
                      <p:childTnLst>
                        <p:par>
                          <p:cTn id="567" fill="hold">
                            <p:stCondLst>
                              <p:cond delay="0"/>
                            </p:stCondLst>
                            <p:childTnLst>
                              <p:par>
                                <p:cTn id="568" presetID="10" presetClass="entr" presetSubtype="0" fill="hold" nodeType="clickEffect">
                                  <p:stCondLst>
                                    <p:cond delay="0"/>
                                  </p:stCondLst>
                                  <p:childTnLst>
                                    <p:set>
                                      <p:cBhvr>
                                        <p:cTn id="569" dur="1" fill="hold">
                                          <p:stCondLst>
                                            <p:cond delay="0"/>
                                          </p:stCondLst>
                                        </p:cTn>
                                        <p:tgtEl>
                                          <p:spTgt spid="151">
                                            <p:txEl>
                                              <p:pRg st="2" end="2"/>
                                            </p:txEl>
                                          </p:spTgt>
                                        </p:tgtEl>
                                        <p:attrNameLst>
                                          <p:attrName>style.visibility</p:attrName>
                                        </p:attrNameLst>
                                      </p:cBhvr>
                                      <p:to>
                                        <p:strVal val="visible"/>
                                      </p:to>
                                    </p:set>
                                    <p:animEffect transition="in" filter="fade">
                                      <p:cBhvr>
                                        <p:cTn id="570" dur="500"/>
                                        <p:tgtEl>
                                          <p:spTgt spid="151">
                                            <p:txEl>
                                              <p:pRg st="2" end="2"/>
                                            </p:txEl>
                                          </p:spTgt>
                                        </p:tgtEl>
                                      </p:cBhvr>
                                    </p:animEffect>
                                  </p:childTnLst>
                                </p:cTn>
                              </p:par>
                            </p:childTnLst>
                          </p:cTn>
                        </p:par>
                      </p:childTnLst>
                    </p:cTn>
                  </p:par>
                  <p:par>
                    <p:cTn id="571" fill="hold">
                      <p:stCondLst>
                        <p:cond delay="indefinite"/>
                      </p:stCondLst>
                      <p:childTnLst>
                        <p:par>
                          <p:cTn id="572" fill="hold">
                            <p:stCondLst>
                              <p:cond delay="0"/>
                            </p:stCondLst>
                            <p:childTnLst>
                              <p:par>
                                <p:cTn id="573" presetID="10" presetClass="entr" presetSubtype="0" fill="hold" grpId="0" nodeType="clickEffect">
                                  <p:stCondLst>
                                    <p:cond delay="0"/>
                                  </p:stCondLst>
                                  <p:childTnLst>
                                    <p:set>
                                      <p:cBhvr>
                                        <p:cTn id="574" dur="1" fill="hold">
                                          <p:stCondLst>
                                            <p:cond delay="0"/>
                                          </p:stCondLst>
                                        </p:cTn>
                                        <p:tgtEl>
                                          <p:spTgt spid="156"/>
                                        </p:tgtEl>
                                        <p:attrNameLst>
                                          <p:attrName>style.visibility</p:attrName>
                                        </p:attrNameLst>
                                      </p:cBhvr>
                                      <p:to>
                                        <p:strVal val="visible"/>
                                      </p:to>
                                    </p:set>
                                    <p:animEffect transition="in" filter="fade">
                                      <p:cBhvr>
                                        <p:cTn id="575" dur="500"/>
                                        <p:tgtEl>
                                          <p:spTgt spid="156"/>
                                        </p:tgtEl>
                                      </p:cBhvr>
                                    </p:animEffect>
                                  </p:childTnLst>
                                </p:cTn>
                              </p:par>
                            </p:childTnLst>
                          </p:cTn>
                        </p:par>
                        <p:par>
                          <p:cTn id="576" fill="hold">
                            <p:stCondLst>
                              <p:cond delay="500"/>
                            </p:stCondLst>
                            <p:childTnLst>
                              <p:par>
                                <p:cTn id="577" presetID="10" presetClass="entr" presetSubtype="0" fill="hold" nodeType="afterEffect">
                                  <p:stCondLst>
                                    <p:cond delay="0"/>
                                  </p:stCondLst>
                                  <p:childTnLst>
                                    <p:set>
                                      <p:cBhvr>
                                        <p:cTn id="578" dur="1" fill="hold">
                                          <p:stCondLst>
                                            <p:cond delay="0"/>
                                          </p:stCondLst>
                                        </p:cTn>
                                        <p:tgtEl>
                                          <p:spTgt spid="84"/>
                                        </p:tgtEl>
                                        <p:attrNameLst>
                                          <p:attrName>style.visibility</p:attrName>
                                        </p:attrNameLst>
                                      </p:cBhvr>
                                      <p:to>
                                        <p:strVal val="visible"/>
                                      </p:to>
                                    </p:set>
                                    <p:animEffect transition="in" filter="fade">
                                      <p:cBhvr>
                                        <p:cTn id="579" dur="500"/>
                                        <p:tgtEl>
                                          <p:spTgt spid="84"/>
                                        </p:tgtEl>
                                      </p:cBhvr>
                                    </p:animEffect>
                                  </p:childTnLst>
                                </p:cTn>
                              </p:par>
                              <p:par>
                                <p:cTn id="580" presetID="10" presetClass="entr" presetSubtype="0" fill="hold" grpId="0" nodeType="withEffect">
                                  <p:stCondLst>
                                    <p:cond delay="0"/>
                                  </p:stCondLst>
                                  <p:childTnLst>
                                    <p:set>
                                      <p:cBhvr>
                                        <p:cTn id="581" dur="1" fill="hold">
                                          <p:stCondLst>
                                            <p:cond delay="0"/>
                                          </p:stCondLst>
                                        </p:cTn>
                                        <p:tgtEl>
                                          <p:spTgt spid="159"/>
                                        </p:tgtEl>
                                        <p:attrNameLst>
                                          <p:attrName>style.visibility</p:attrName>
                                        </p:attrNameLst>
                                      </p:cBhvr>
                                      <p:to>
                                        <p:strVal val="visible"/>
                                      </p:to>
                                    </p:set>
                                    <p:animEffect transition="in" filter="fade">
                                      <p:cBhvr>
                                        <p:cTn id="582" dur="500"/>
                                        <p:tgtEl>
                                          <p:spTgt spid="159"/>
                                        </p:tgtEl>
                                      </p:cBhvr>
                                    </p:animEffect>
                                  </p:childTnLst>
                                </p:cTn>
                              </p:par>
                              <p:par>
                                <p:cTn id="583" presetID="10" presetClass="entr" presetSubtype="0" fill="hold" nodeType="withEffect">
                                  <p:stCondLst>
                                    <p:cond delay="0"/>
                                  </p:stCondLst>
                                  <p:childTnLst>
                                    <p:set>
                                      <p:cBhvr>
                                        <p:cTn id="584" dur="1" fill="hold">
                                          <p:stCondLst>
                                            <p:cond delay="0"/>
                                          </p:stCondLst>
                                        </p:cTn>
                                        <p:tgtEl>
                                          <p:spTgt spid="83"/>
                                        </p:tgtEl>
                                        <p:attrNameLst>
                                          <p:attrName>style.visibility</p:attrName>
                                        </p:attrNameLst>
                                      </p:cBhvr>
                                      <p:to>
                                        <p:strVal val="visible"/>
                                      </p:to>
                                    </p:set>
                                    <p:animEffect transition="in" filter="fade">
                                      <p:cBhvr>
                                        <p:cTn id="585" dur="500"/>
                                        <p:tgtEl>
                                          <p:spTgt spid="83"/>
                                        </p:tgtEl>
                                      </p:cBhvr>
                                    </p:animEffect>
                                  </p:childTnLst>
                                </p:cTn>
                              </p:par>
                            </p:childTnLst>
                          </p:cTn>
                        </p:par>
                      </p:childTnLst>
                    </p:cTn>
                  </p:par>
                  <p:par>
                    <p:cTn id="586" fill="hold">
                      <p:stCondLst>
                        <p:cond delay="indefinite"/>
                      </p:stCondLst>
                      <p:childTnLst>
                        <p:par>
                          <p:cTn id="587" fill="hold">
                            <p:stCondLst>
                              <p:cond delay="0"/>
                            </p:stCondLst>
                            <p:childTnLst>
                              <p:par>
                                <p:cTn id="588" presetID="10" presetClass="entr" presetSubtype="0" fill="hold" grpId="0" nodeType="clickEffect">
                                  <p:stCondLst>
                                    <p:cond delay="0"/>
                                  </p:stCondLst>
                                  <p:childTnLst>
                                    <p:set>
                                      <p:cBhvr>
                                        <p:cTn id="589" dur="1" fill="hold">
                                          <p:stCondLst>
                                            <p:cond delay="0"/>
                                          </p:stCondLst>
                                        </p:cTn>
                                        <p:tgtEl>
                                          <p:spTgt spid="85"/>
                                        </p:tgtEl>
                                        <p:attrNameLst>
                                          <p:attrName>style.visibility</p:attrName>
                                        </p:attrNameLst>
                                      </p:cBhvr>
                                      <p:to>
                                        <p:strVal val="visible"/>
                                      </p:to>
                                    </p:set>
                                    <p:animEffect transition="in" filter="fade">
                                      <p:cBhvr>
                                        <p:cTn id="590" dur="500"/>
                                        <p:tgtEl>
                                          <p:spTgt spid="85"/>
                                        </p:tgtEl>
                                      </p:cBhvr>
                                    </p:animEffect>
                                  </p:childTnLst>
                                </p:cTn>
                              </p:par>
                            </p:childTnLst>
                          </p:cTn>
                        </p:par>
                        <p:par>
                          <p:cTn id="591" fill="hold">
                            <p:stCondLst>
                              <p:cond delay="500"/>
                            </p:stCondLst>
                            <p:childTnLst>
                              <p:par>
                                <p:cTn id="592" presetID="27" presetClass="emph" presetSubtype="0" fill="remove" grpId="1" nodeType="afterEffect">
                                  <p:stCondLst>
                                    <p:cond delay="0"/>
                                  </p:stCondLst>
                                  <p:childTnLst>
                                    <p:animClr clrSpc="rgb" dir="cw">
                                      <p:cBhvr override="childStyle">
                                        <p:cTn id="593" dur="250" autoRev="1" fill="remove"/>
                                        <p:tgtEl>
                                          <p:spTgt spid="85"/>
                                        </p:tgtEl>
                                        <p:attrNameLst>
                                          <p:attrName>style.color</p:attrName>
                                        </p:attrNameLst>
                                      </p:cBhvr>
                                      <p:to>
                                        <a:schemeClr val="bg1"/>
                                      </p:to>
                                    </p:animClr>
                                    <p:animClr clrSpc="rgb" dir="cw">
                                      <p:cBhvr>
                                        <p:cTn id="594" dur="250" autoRev="1" fill="remove"/>
                                        <p:tgtEl>
                                          <p:spTgt spid="85"/>
                                        </p:tgtEl>
                                        <p:attrNameLst>
                                          <p:attrName>fillcolor</p:attrName>
                                        </p:attrNameLst>
                                      </p:cBhvr>
                                      <p:to>
                                        <a:schemeClr val="bg1"/>
                                      </p:to>
                                    </p:animClr>
                                    <p:set>
                                      <p:cBhvr>
                                        <p:cTn id="595" dur="250" autoRev="1" fill="remove"/>
                                        <p:tgtEl>
                                          <p:spTgt spid="85"/>
                                        </p:tgtEl>
                                        <p:attrNameLst>
                                          <p:attrName>fill.type</p:attrName>
                                        </p:attrNameLst>
                                      </p:cBhvr>
                                      <p:to>
                                        <p:strVal val="solid"/>
                                      </p:to>
                                    </p:set>
                                    <p:set>
                                      <p:cBhvr>
                                        <p:cTn id="596" dur="250" autoRev="1" fill="remove"/>
                                        <p:tgtEl>
                                          <p:spTgt spid="85"/>
                                        </p:tgtEl>
                                        <p:attrNameLst>
                                          <p:attrName>fill.on</p:attrName>
                                        </p:attrNameLst>
                                      </p:cBhvr>
                                      <p:to>
                                        <p:strVal val="true"/>
                                      </p:to>
                                    </p:set>
                                  </p:childTnLst>
                                </p:cTn>
                              </p:par>
                            </p:childTnLst>
                          </p:cTn>
                        </p:par>
                      </p:childTnLst>
                    </p:cTn>
                  </p:par>
                  <p:par>
                    <p:cTn id="597" fill="hold">
                      <p:stCondLst>
                        <p:cond delay="indefinite"/>
                      </p:stCondLst>
                      <p:childTnLst>
                        <p:par>
                          <p:cTn id="598" fill="hold">
                            <p:stCondLst>
                              <p:cond delay="0"/>
                            </p:stCondLst>
                            <p:childTnLst>
                              <p:par>
                                <p:cTn id="599" presetID="10" presetClass="entr" presetSubtype="0" fill="hold" grpId="0" nodeType="clickEffect">
                                  <p:stCondLst>
                                    <p:cond delay="0"/>
                                  </p:stCondLst>
                                  <p:childTnLst>
                                    <p:set>
                                      <p:cBhvr>
                                        <p:cTn id="600" dur="1" fill="hold">
                                          <p:stCondLst>
                                            <p:cond delay="0"/>
                                          </p:stCondLst>
                                        </p:cTn>
                                        <p:tgtEl>
                                          <p:spTgt spid="89"/>
                                        </p:tgtEl>
                                        <p:attrNameLst>
                                          <p:attrName>style.visibility</p:attrName>
                                        </p:attrNameLst>
                                      </p:cBhvr>
                                      <p:to>
                                        <p:strVal val="visible"/>
                                      </p:to>
                                    </p:set>
                                    <p:animEffect transition="in" filter="fade">
                                      <p:cBhvr>
                                        <p:cTn id="601" dur="500"/>
                                        <p:tgtEl>
                                          <p:spTgt spid="89"/>
                                        </p:tgtEl>
                                      </p:cBhvr>
                                    </p:animEffect>
                                  </p:childTnLst>
                                </p:cTn>
                              </p:par>
                              <p:par>
                                <p:cTn id="602" presetID="10" presetClass="entr" presetSubtype="0" fill="hold" grpId="0" nodeType="withEffect">
                                  <p:stCondLst>
                                    <p:cond delay="0"/>
                                  </p:stCondLst>
                                  <p:childTnLst>
                                    <p:set>
                                      <p:cBhvr>
                                        <p:cTn id="603" dur="1" fill="hold">
                                          <p:stCondLst>
                                            <p:cond delay="0"/>
                                          </p:stCondLst>
                                        </p:cTn>
                                        <p:tgtEl>
                                          <p:spTgt spid="90"/>
                                        </p:tgtEl>
                                        <p:attrNameLst>
                                          <p:attrName>style.visibility</p:attrName>
                                        </p:attrNameLst>
                                      </p:cBhvr>
                                      <p:to>
                                        <p:strVal val="visible"/>
                                      </p:to>
                                    </p:set>
                                    <p:animEffect transition="in" filter="fade">
                                      <p:cBhvr>
                                        <p:cTn id="604" dur="500"/>
                                        <p:tgtEl>
                                          <p:spTgt spid="90"/>
                                        </p:tgtEl>
                                      </p:cBhvr>
                                    </p:animEffect>
                                  </p:childTnLst>
                                </p:cTn>
                              </p:par>
                              <p:par>
                                <p:cTn id="605" presetID="10" presetClass="entr" presetSubtype="0" fill="hold" grpId="0" nodeType="withEffect">
                                  <p:stCondLst>
                                    <p:cond delay="0"/>
                                  </p:stCondLst>
                                  <p:childTnLst>
                                    <p:set>
                                      <p:cBhvr>
                                        <p:cTn id="606" dur="1" fill="hold">
                                          <p:stCondLst>
                                            <p:cond delay="0"/>
                                          </p:stCondLst>
                                        </p:cTn>
                                        <p:tgtEl>
                                          <p:spTgt spid="97"/>
                                        </p:tgtEl>
                                        <p:attrNameLst>
                                          <p:attrName>style.visibility</p:attrName>
                                        </p:attrNameLst>
                                      </p:cBhvr>
                                      <p:to>
                                        <p:strVal val="visible"/>
                                      </p:to>
                                    </p:set>
                                    <p:animEffect transition="in" filter="fade">
                                      <p:cBhvr>
                                        <p:cTn id="607" dur="500"/>
                                        <p:tgtEl>
                                          <p:spTgt spid="97"/>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103"/>
                                        </p:tgtEl>
                                        <p:attrNameLst>
                                          <p:attrName>style.visibility</p:attrName>
                                        </p:attrNameLst>
                                      </p:cBhvr>
                                      <p:to>
                                        <p:strVal val="visible"/>
                                      </p:to>
                                    </p:set>
                                    <p:animEffect transition="in" filter="fade">
                                      <p:cBhvr>
                                        <p:cTn id="610" dur="500"/>
                                        <p:tgtEl>
                                          <p:spTgt spid="103"/>
                                        </p:tgtEl>
                                      </p:cBhvr>
                                    </p:animEffect>
                                  </p:childTnLst>
                                </p:cTn>
                              </p:par>
                              <p:par>
                                <p:cTn id="611" presetID="10" presetClass="entr" presetSubtype="0" fill="hold" grpId="0" nodeType="withEffect">
                                  <p:stCondLst>
                                    <p:cond delay="0"/>
                                  </p:stCondLst>
                                  <p:childTnLst>
                                    <p:set>
                                      <p:cBhvr>
                                        <p:cTn id="612" dur="1" fill="hold">
                                          <p:stCondLst>
                                            <p:cond delay="0"/>
                                          </p:stCondLst>
                                        </p:cTn>
                                        <p:tgtEl>
                                          <p:spTgt spid="104"/>
                                        </p:tgtEl>
                                        <p:attrNameLst>
                                          <p:attrName>style.visibility</p:attrName>
                                        </p:attrNameLst>
                                      </p:cBhvr>
                                      <p:to>
                                        <p:strVal val="visible"/>
                                      </p:to>
                                    </p:set>
                                    <p:animEffect transition="in" filter="fade">
                                      <p:cBhvr>
                                        <p:cTn id="613" dur="500"/>
                                        <p:tgtEl>
                                          <p:spTgt spid="104"/>
                                        </p:tgtEl>
                                      </p:cBhvr>
                                    </p:animEffect>
                                  </p:childTnLst>
                                </p:cTn>
                              </p:par>
                              <p:par>
                                <p:cTn id="614" presetID="10" presetClass="entr" presetSubtype="0" fill="hold" grpId="0" nodeType="withEffect">
                                  <p:stCondLst>
                                    <p:cond delay="0"/>
                                  </p:stCondLst>
                                  <p:childTnLst>
                                    <p:set>
                                      <p:cBhvr>
                                        <p:cTn id="615" dur="1" fill="hold">
                                          <p:stCondLst>
                                            <p:cond delay="0"/>
                                          </p:stCondLst>
                                        </p:cTn>
                                        <p:tgtEl>
                                          <p:spTgt spid="105"/>
                                        </p:tgtEl>
                                        <p:attrNameLst>
                                          <p:attrName>style.visibility</p:attrName>
                                        </p:attrNameLst>
                                      </p:cBhvr>
                                      <p:to>
                                        <p:strVal val="visible"/>
                                      </p:to>
                                    </p:set>
                                    <p:animEffect transition="in" filter="fade">
                                      <p:cBhvr>
                                        <p:cTn id="616" dur="500"/>
                                        <p:tgtEl>
                                          <p:spTgt spid="10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110"/>
                                        </p:tgtEl>
                                        <p:attrNameLst>
                                          <p:attrName>style.visibility</p:attrName>
                                        </p:attrNameLst>
                                      </p:cBhvr>
                                      <p:to>
                                        <p:strVal val="visible"/>
                                      </p:to>
                                    </p:set>
                                    <p:animEffect transition="in" filter="fade">
                                      <p:cBhvr>
                                        <p:cTn id="619" dur="500"/>
                                        <p:tgtEl>
                                          <p:spTgt spid="110"/>
                                        </p:tgtEl>
                                      </p:cBhvr>
                                    </p:animEffect>
                                  </p:childTnLst>
                                </p:cTn>
                              </p:par>
                              <p:par>
                                <p:cTn id="620" presetID="10" presetClass="entr" presetSubtype="0" fill="hold" grpId="0" nodeType="withEffect">
                                  <p:stCondLst>
                                    <p:cond delay="0"/>
                                  </p:stCondLst>
                                  <p:childTnLst>
                                    <p:set>
                                      <p:cBhvr>
                                        <p:cTn id="621" dur="1" fill="hold">
                                          <p:stCondLst>
                                            <p:cond delay="0"/>
                                          </p:stCondLst>
                                        </p:cTn>
                                        <p:tgtEl>
                                          <p:spTgt spid="111"/>
                                        </p:tgtEl>
                                        <p:attrNameLst>
                                          <p:attrName>style.visibility</p:attrName>
                                        </p:attrNameLst>
                                      </p:cBhvr>
                                      <p:to>
                                        <p:strVal val="visible"/>
                                      </p:to>
                                    </p:set>
                                    <p:animEffect transition="in" filter="fade">
                                      <p:cBhvr>
                                        <p:cTn id="622" dur="500"/>
                                        <p:tgtEl>
                                          <p:spTgt spid="111"/>
                                        </p:tgtEl>
                                      </p:cBhvr>
                                    </p:animEffect>
                                  </p:childTnLst>
                                </p:cTn>
                              </p:par>
                              <p:par>
                                <p:cTn id="623" presetID="10" presetClass="entr" presetSubtype="0" fill="hold" grpId="0" nodeType="withEffect">
                                  <p:stCondLst>
                                    <p:cond delay="0"/>
                                  </p:stCondLst>
                                  <p:childTnLst>
                                    <p:set>
                                      <p:cBhvr>
                                        <p:cTn id="624" dur="1" fill="hold">
                                          <p:stCondLst>
                                            <p:cond delay="0"/>
                                          </p:stCondLst>
                                        </p:cTn>
                                        <p:tgtEl>
                                          <p:spTgt spid="116"/>
                                        </p:tgtEl>
                                        <p:attrNameLst>
                                          <p:attrName>style.visibility</p:attrName>
                                        </p:attrNameLst>
                                      </p:cBhvr>
                                      <p:to>
                                        <p:strVal val="visible"/>
                                      </p:to>
                                    </p:set>
                                    <p:animEffect transition="in" filter="fade">
                                      <p:cBhvr>
                                        <p:cTn id="625" dur="500"/>
                                        <p:tgtEl>
                                          <p:spTgt spid="116"/>
                                        </p:tgtEl>
                                      </p:cBhvr>
                                    </p:animEffect>
                                  </p:childTnLst>
                                </p:cTn>
                              </p:par>
                            </p:childTnLst>
                          </p:cTn>
                        </p:par>
                      </p:childTnLst>
                    </p:cTn>
                  </p:par>
                  <p:par>
                    <p:cTn id="626" fill="hold">
                      <p:stCondLst>
                        <p:cond delay="indefinite"/>
                      </p:stCondLst>
                      <p:childTnLst>
                        <p:par>
                          <p:cTn id="627" fill="hold">
                            <p:stCondLst>
                              <p:cond delay="0"/>
                            </p:stCondLst>
                            <p:childTnLst>
                              <p:par>
                                <p:cTn id="628" presetID="10" presetClass="entr" presetSubtype="0" fill="hold" nodeType="clickEffect">
                                  <p:stCondLst>
                                    <p:cond delay="0"/>
                                  </p:stCondLst>
                                  <p:childTnLst>
                                    <p:set>
                                      <p:cBhvr>
                                        <p:cTn id="629" dur="1" fill="hold">
                                          <p:stCondLst>
                                            <p:cond delay="0"/>
                                          </p:stCondLst>
                                        </p:cTn>
                                        <p:tgtEl>
                                          <p:spTgt spid="153">
                                            <p:txEl>
                                              <p:pRg st="0" end="0"/>
                                            </p:txEl>
                                          </p:spTgt>
                                        </p:tgtEl>
                                        <p:attrNameLst>
                                          <p:attrName>style.visibility</p:attrName>
                                        </p:attrNameLst>
                                      </p:cBhvr>
                                      <p:to>
                                        <p:strVal val="visible"/>
                                      </p:to>
                                    </p:set>
                                    <p:animEffect transition="in" filter="fade">
                                      <p:cBhvr>
                                        <p:cTn id="630" dur="500"/>
                                        <p:tgtEl>
                                          <p:spTgt spid="153">
                                            <p:txEl>
                                              <p:pRg st="0" end="0"/>
                                            </p:txEl>
                                          </p:spTgt>
                                        </p:tgtEl>
                                      </p:cBhvr>
                                    </p:animEffect>
                                  </p:childTnLst>
                                </p:cTn>
                              </p:par>
                            </p:childTnLst>
                          </p:cTn>
                        </p:par>
                      </p:childTnLst>
                    </p:cTn>
                  </p:par>
                  <p:par>
                    <p:cTn id="631" fill="hold">
                      <p:stCondLst>
                        <p:cond delay="indefinite"/>
                      </p:stCondLst>
                      <p:childTnLst>
                        <p:par>
                          <p:cTn id="632" fill="hold">
                            <p:stCondLst>
                              <p:cond delay="0"/>
                            </p:stCondLst>
                            <p:childTnLst>
                              <p:par>
                                <p:cTn id="633" presetID="10" presetClass="entr" presetSubtype="0" fill="hold" grpId="0" nodeType="clickEffect">
                                  <p:stCondLst>
                                    <p:cond delay="0"/>
                                  </p:stCondLst>
                                  <p:childTnLst>
                                    <p:set>
                                      <p:cBhvr>
                                        <p:cTn id="634" dur="1" fill="hold">
                                          <p:stCondLst>
                                            <p:cond delay="0"/>
                                          </p:stCondLst>
                                        </p:cTn>
                                        <p:tgtEl>
                                          <p:spTgt spid="86"/>
                                        </p:tgtEl>
                                        <p:attrNameLst>
                                          <p:attrName>style.visibility</p:attrName>
                                        </p:attrNameLst>
                                      </p:cBhvr>
                                      <p:to>
                                        <p:strVal val="visible"/>
                                      </p:to>
                                    </p:set>
                                    <p:animEffect transition="in" filter="fade">
                                      <p:cBhvr>
                                        <p:cTn id="635" dur="500"/>
                                        <p:tgtEl>
                                          <p:spTgt spid="86"/>
                                        </p:tgtEl>
                                      </p:cBhvr>
                                    </p:animEffect>
                                  </p:childTnLst>
                                </p:cTn>
                              </p:par>
                            </p:childTnLst>
                          </p:cTn>
                        </p:par>
                        <p:par>
                          <p:cTn id="636" fill="hold">
                            <p:stCondLst>
                              <p:cond delay="500"/>
                            </p:stCondLst>
                            <p:childTnLst>
                              <p:par>
                                <p:cTn id="637" presetID="27" presetClass="emph" presetSubtype="0" fill="remove" grpId="1" nodeType="afterEffect">
                                  <p:stCondLst>
                                    <p:cond delay="0"/>
                                  </p:stCondLst>
                                  <p:childTnLst>
                                    <p:animClr clrSpc="rgb" dir="cw">
                                      <p:cBhvr override="childStyle">
                                        <p:cTn id="638" dur="250" autoRev="1" fill="remove"/>
                                        <p:tgtEl>
                                          <p:spTgt spid="86"/>
                                        </p:tgtEl>
                                        <p:attrNameLst>
                                          <p:attrName>style.color</p:attrName>
                                        </p:attrNameLst>
                                      </p:cBhvr>
                                      <p:to>
                                        <a:schemeClr val="bg1"/>
                                      </p:to>
                                    </p:animClr>
                                    <p:animClr clrSpc="rgb" dir="cw">
                                      <p:cBhvr>
                                        <p:cTn id="639" dur="250" autoRev="1" fill="remove"/>
                                        <p:tgtEl>
                                          <p:spTgt spid="86"/>
                                        </p:tgtEl>
                                        <p:attrNameLst>
                                          <p:attrName>fillcolor</p:attrName>
                                        </p:attrNameLst>
                                      </p:cBhvr>
                                      <p:to>
                                        <a:schemeClr val="bg1"/>
                                      </p:to>
                                    </p:animClr>
                                    <p:set>
                                      <p:cBhvr>
                                        <p:cTn id="640" dur="250" autoRev="1" fill="remove"/>
                                        <p:tgtEl>
                                          <p:spTgt spid="86"/>
                                        </p:tgtEl>
                                        <p:attrNameLst>
                                          <p:attrName>fill.type</p:attrName>
                                        </p:attrNameLst>
                                      </p:cBhvr>
                                      <p:to>
                                        <p:strVal val="solid"/>
                                      </p:to>
                                    </p:set>
                                    <p:set>
                                      <p:cBhvr>
                                        <p:cTn id="641" dur="250" autoRev="1" fill="remove"/>
                                        <p:tgtEl>
                                          <p:spTgt spid="86"/>
                                        </p:tgtEl>
                                        <p:attrNameLst>
                                          <p:attrName>fill.on</p:attrName>
                                        </p:attrNameLst>
                                      </p:cBhvr>
                                      <p:to>
                                        <p:strVal val="true"/>
                                      </p:to>
                                    </p:set>
                                  </p:childTnLst>
                                </p:cTn>
                              </p:par>
                            </p:childTnLst>
                          </p:cTn>
                        </p:par>
                      </p:childTnLst>
                    </p:cTn>
                  </p:par>
                  <p:par>
                    <p:cTn id="642" fill="hold">
                      <p:stCondLst>
                        <p:cond delay="indefinite"/>
                      </p:stCondLst>
                      <p:childTnLst>
                        <p:par>
                          <p:cTn id="643" fill="hold">
                            <p:stCondLst>
                              <p:cond delay="0"/>
                            </p:stCondLst>
                            <p:childTnLst>
                              <p:par>
                                <p:cTn id="644" presetID="10" presetClass="exit" presetSubtype="0" fill="hold" grpId="1" nodeType="clickEffect">
                                  <p:stCondLst>
                                    <p:cond delay="0"/>
                                  </p:stCondLst>
                                  <p:childTnLst>
                                    <p:animEffect transition="out" filter="fade">
                                      <p:cBhvr>
                                        <p:cTn id="645" dur="500"/>
                                        <p:tgtEl>
                                          <p:spTgt spid="89"/>
                                        </p:tgtEl>
                                      </p:cBhvr>
                                    </p:animEffect>
                                    <p:set>
                                      <p:cBhvr>
                                        <p:cTn id="646" dur="1" fill="hold">
                                          <p:stCondLst>
                                            <p:cond delay="499"/>
                                          </p:stCondLst>
                                        </p:cTn>
                                        <p:tgtEl>
                                          <p:spTgt spid="89"/>
                                        </p:tgtEl>
                                        <p:attrNameLst>
                                          <p:attrName>style.visibility</p:attrName>
                                        </p:attrNameLst>
                                      </p:cBhvr>
                                      <p:to>
                                        <p:strVal val="hidden"/>
                                      </p:to>
                                    </p:set>
                                  </p:childTnLst>
                                </p:cTn>
                              </p:par>
                              <p:par>
                                <p:cTn id="647" presetID="10" presetClass="exit" presetSubtype="0" fill="hold" grpId="1" nodeType="withEffect">
                                  <p:stCondLst>
                                    <p:cond delay="0"/>
                                  </p:stCondLst>
                                  <p:childTnLst>
                                    <p:animEffect transition="out" filter="fade">
                                      <p:cBhvr>
                                        <p:cTn id="648" dur="500"/>
                                        <p:tgtEl>
                                          <p:spTgt spid="97"/>
                                        </p:tgtEl>
                                      </p:cBhvr>
                                    </p:animEffect>
                                    <p:set>
                                      <p:cBhvr>
                                        <p:cTn id="649" dur="1" fill="hold">
                                          <p:stCondLst>
                                            <p:cond delay="499"/>
                                          </p:stCondLst>
                                        </p:cTn>
                                        <p:tgtEl>
                                          <p:spTgt spid="97"/>
                                        </p:tgtEl>
                                        <p:attrNameLst>
                                          <p:attrName>style.visibility</p:attrName>
                                        </p:attrNameLst>
                                      </p:cBhvr>
                                      <p:to>
                                        <p:strVal val="hidden"/>
                                      </p:to>
                                    </p:set>
                                  </p:childTnLst>
                                </p:cTn>
                              </p:par>
                              <p:par>
                                <p:cTn id="650" presetID="10" presetClass="exit" presetSubtype="0" fill="hold" grpId="1" nodeType="withEffect">
                                  <p:stCondLst>
                                    <p:cond delay="0"/>
                                  </p:stCondLst>
                                  <p:childTnLst>
                                    <p:animEffect transition="out" filter="fade">
                                      <p:cBhvr>
                                        <p:cTn id="651" dur="500"/>
                                        <p:tgtEl>
                                          <p:spTgt spid="103"/>
                                        </p:tgtEl>
                                      </p:cBhvr>
                                    </p:animEffect>
                                    <p:set>
                                      <p:cBhvr>
                                        <p:cTn id="652" dur="1" fill="hold">
                                          <p:stCondLst>
                                            <p:cond delay="499"/>
                                          </p:stCondLst>
                                        </p:cTn>
                                        <p:tgtEl>
                                          <p:spTgt spid="103"/>
                                        </p:tgtEl>
                                        <p:attrNameLst>
                                          <p:attrName>style.visibility</p:attrName>
                                        </p:attrNameLst>
                                      </p:cBhvr>
                                      <p:to>
                                        <p:strVal val="hidden"/>
                                      </p:to>
                                    </p:set>
                                  </p:childTnLst>
                                </p:cTn>
                              </p:par>
                              <p:par>
                                <p:cTn id="653" presetID="10" presetClass="entr" presetSubtype="0" fill="hold" grpId="0" nodeType="withEffect">
                                  <p:stCondLst>
                                    <p:cond delay="0"/>
                                  </p:stCondLst>
                                  <p:childTnLst>
                                    <p:set>
                                      <p:cBhvr>
                                        <p:cTn id="654" dur="1" fill="hold">
                                          <p:stCondLst>
                                            <p:cond delay="0"/>
                                          </p:stCondLst>
                                        </p:cTn>
                                        <p:tgtEl>
                                          <p:spTgt spid="112"/>
                                        </p:tgtEl>
                                        <p:attrNameLst>
                                          <p:attrName>style.visibility</p:attrName>
                                        </p:attrNameLst>
                                      </p:cBhvr>
                                      <p:to>
                                        <p:strVal val="visible"/>
                                      </p:to>
                                    </p:set>
                                    <p:animEffect transition="in" filter="fade">
                                      <p:cBhvr>
                                        <p:cTn id="655" dur="500"/>
                                        <p:tgtEl>
                                          <p:spTgt spid="112"/>
                                        </p:tgtEl>
                                      </p:cBhvr>
                                    </p:animEffect>
                                  </p:childTnLst>
                                </p:cTn>
                              </p:par>
                              <p:par>
                                <p:cTn id="656" presetID="10" presetClass="entr" presetSubtype="0" fill="hold" grpId="0" nodeType="withEffect">
                                  <p:stCondLst>
                                    <p:cond delay="0"/>
                                  </p:stCondLst>
                                  <p:childTnLst>
                                    <p:set>
                                      <p:cBhvr>
                                        <p:cTn id="657" dur="1" fill="hold">
                                          <p:stCondLst>
                                            <p:cond delay="0"/>
                                          </p:stCondLst>
                                        </p:cTn>
                                        <p:tgtEl>
                                          <p:spTgt spid="117"/>
                                        </p:tgtEl>
                                        <p:attrNameLst>
                                          <p:attrName>style.visibility</p:attrName>
                                        </p:attrNameLst>
                                      </p:cBhvr>
                                      <p:to>
                                        <p:strVal val="visible"/>
                                      </p:to>
                                    </p:set>
                                    <p:animEffect transition="in" filter="fade">
                                      <p:cBhvr>
                                        <p:cTn id="658" dur="500"/>
                                        <p:tgtEl>
                                          <p:spTgt spid="117"/>
                                        </p:tgtEl>
                                      </p:cBhvr>
                                    </p:animEffect>
                                  </p:childTnLst>
                                </p:cTn>
                              </p:par>
                              <p:par>
                                <p:cTn id="659" presetID="10" presetClass="entr" presetSubtype="0" fill="hold" grpId="0" nodeType="withEffect">
                                  <p:stCondLst>
                                    <p:cond delay="0"/>
                                  </p:stCondLst>
                                  <p:childTnLst>
                                    <p:set>
                                      <p:cBhvr>
                                        <p:cTn id="660" dur="1" fill="hold">
                                          <p:stCondLst>
                                            <p:cond delay="0"/>
                                          </p:stCondLst>
                                        </p:cTn>
                                        <p:tgtEl>
                                          <p:spTgt spid="121"/>
                                        </p:tgtEl>
                                        <p:attrNameLst>
                                          <p:attrName>style.visibility</p:attrName>
                                        </p:attrNameLst>
                                      </p:cBhvr>
                                      <p:to>
                                        <p:strVal val="visible"/>
                                      </p:to>
                                    </p:set>
                                    <p:animEffect transition="in" filter="fade">
                                      <p:cBhvr>
                                        <p:cTn id="661" dur="500"/>
                                        <p:tgtEl>
                                          <p:spTgt spid="121"/>
                                        </p:tgtEl>
                                      </p:cBhvr>
                                    </p:animEffect>
                                  </p:childTnLst>
                                </p:cTn>
                              </p:par>
                            </p:childTnLst>
                          </p:cTn>
                        </p:par>
                      </p:childTnLst>
                    </p:cTn>
                  </p:par>
                  <p:par>
                    <p:cTn id="662" fill="hold">
                      <p:stCondLst>
                        <p:cond delay="indefinite"/>
                      </p:stCondLst>
                      <p:childTnLst>
                        <p:par>
                          <p:cTn id="663" fill="hold">
                            <p:stCondLst>
                              <p:cond delay="0"/>
                            </p:stCondLst>
                            <p:childTnLst>
                              <p:par>
                                <p:cTn id="664" presetID="10" presetClass="entr" presetSubtype="0" fill="hold" nodeType="clickEffect">
                                  <p:stCondLst>
                                    <p:cond delay="0"/>
                                  </p:stCondLst>
                                  <p:childTnLst>
                                    <p:set>
                                      <p:cBhvr>
                                        <p:cTn id="665" dur="1" fill="hold">
                                          <p:stCondLst>
                                            <p:cond delay="0"/>
                                          </p:stCondLst>
                                        </p:cTn>
                                        <p:tgtEl>
                                          <p:spTgt spid="153">
                                            <p:txEl>
                                              <p:pRg st="1" end="1"/>
                                            </p:txEl>
                                          </p:spTgt>
                                        </p:tgtEl>
                                        <p:attrNameLst>
                                          <p:attrName>style.visibility</p:attrName>
                                        </p:attrNameLst>
                                      </p:cBhvr>
                                      <p:to>
                                        <p:strVal val="visible"/>
                                      </p:to>
                                    </p:set>
                                    <p:animEffect transition="in" filter="fade">
                                      <p:cBhvr>
                                        <p:cTn id="666" dur="500"/>
                                        <p:tgtEl>
                                          <p:spTgt spid="153">
                                            <p:txEl>
                                              <p:pRg st="1" end="1"/>
                                            </p:txEl>
                                          </p:spTgt>
                                        </p:tgtEl>
                                      </p:cBhvr>
                                    </p:animEffect>
                                  </p:childTnLst>
                                </p:cTn>
                              </p:par>
                            </p:childTnLst>
                          </p:cTn>
                        </p:par>
                      </p:childTnLst>
                    </p:cTn>
                  </p:par>
                  <p:par>
                    <p:cTn id="667" fill="hold">
                      <p:stCondLst>
                        <p:cond delay="indefinite"/>
                      </p:stCondLst>
                      <p:childTnLst>
                        <p:par>
                          <p:cTn id="668" fill="hold">
                            <p:stCondLst>
                              <p:cond delay="0"/>
                            </p:stCondLst>
                            <p:childTnLst>
                              <p:par>
                                <p:cTn id="669" presetID="10" presetClass="entr" presetSubtype="0" fill="hold" nodeType="clickEffect">
                                  <p:stCondLst>
                                    <p:cond delay="0"/>
                                  </p:stCondLst>
                                  <p:childTnLst>
                                    <p:set>
                                      <p:cBhvr>
                                        <p:cTn id="670" dur="1" fill="hold">
                                          <p:stCondLst>
                                            <p:cond delay="0"/>
                                          </p:stCondLst>
                                        </p:cTn>
                                        <p:tgtEl>
                                          <p:spTgt spid="153">
                                            <p:txEl>
                                              <p:pRg st="2" end="2"/>
                                            </p:txEl>
                                          </p:spTgt>
                                        </p:tgtEl>
                                        <p:attrNameLst>
                                          <p:attrName>style.visibility</p:attrName>
                                        </p:attrNameLst>
                                      </p:cBhvr>
                                      <p:to>
                                        <p:strVal val="visible"/>
                                      </p:to>
                                    </p:set>
                                    <p:animEffect transition="in" filter="fade">
                                      <p:cBhvr>
                                        <p:cTn id="671" dur="500"/>
                                        <p:tgtEl>
                                          <p:spTgt spid="153">
                                            <p:txEl>
                                              <p:pRg st="2" end="2"/>
                                            </p:txEl>
                                          </p:spTgt>
                                        </p:tgtEl>
                                      </p:cBhvr>
                                    </p:animEffect>
                                  </p:childTnLst>
                                </p:cTn>
                              </p:par>
                            </p:childTnLst>
                          </p:cTn>
                        </p:par>
                      </p:childTnLst>
                    </p:cTn>
                  </p:par>
                  <p:par>
                    <p:cTn id="672" fill="hold">
                      <p:stCondLst>
                        <p:cond delay="indefinite"/>
                      </p:stCondLst>
                      <p:childTnLst>
                        <p:par>
                          <p:cTn id="673" fill="hold">
                            <p:stCondLst>
                              <p:cond delay="0"/>
                            </p:stCondLst>
                            <p:childTnLst>
                              <p:par>
                                <p:cTn id="674" presetID="10" presetClass="entr" presetSubtype="0" fill="hold" grpId="0" nodeType="clickEffect">
                                  <p:stCondLst>
                                    <p:cond delay="0"/>
                                  </p:stCondLst>
                                  <p:childTnLst>
                                    <p:set>
                                      <p:cBhvr>
                                        <p:cTn id="675" dur="1" fill="hold">
                                          <p:stCondLst>
                                            <p:cond delay="0"/>
                                          </p:stCondLst>
                                        </p:cTn>
                                        <p:tgtEl>
                                          <p:spTgt spid="160"/>
                                        </p:tgtEl>
                                        <p:attrNameLst>
                                          <p:attrName>style.visibility</p:attrName>
                                        </p:attrNameLst>
                                      </p:cBhvr>
                                      <p:to>
                                        <p:strVal val="visible"/>
                                      </p:to>
                                    </p:set>
                                    <p:animEffect transition="in" filter="fade">
                                      <p:cBhvr>
                                        <p:cTn id="676"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40" grpId="0" animBg="1"/>
      <p:bldP spid="40" grpId="1" animBg="1"/>
      <p:bldP spid="41" grpId="0" animBg="1"/>
      <p:bldP spid="41" grpId="1" animBg="1"/>
      <p:bldP spid="42" grpId="0" animBg="1"/>
      <p:bldP spid="42" grpId="1" animBg="1"/>
      <p:bldP spid="44" grpId="0" animBg="1"/>
      <p:bldP spid="44" grpId="1" animBg="1"/>
      <p:bldP spid="45" grpId="0" animBg="1"/>
      <p:bldP spid="45" grpId="1" animBg="1"/>
      <p:bldP spid="46" grpId="0" animBg="1"/>
      <p:bldP spid="46" grpId="1" animBg="1"/>
      <p:bldP spid="47" grpId="0" animBg="1"/>
      <p:bldP spid="47"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7" grpId="0" animBg="1"/>
      <p:bldP spid="77" grpId="1" animBg="1"/>
      <p:bldP spid="79" grpId="0" animBg="1"/>
      <p:bldP spid="79" grpId="1" animBg="1"/>
      <p:bldP spid="85" grpId="0" animBg="1"/>
      <p:bldP spid="85" grpId="1" animBg="1"/>
      <p:bldP spid="86" grpId="0" animBg="1"/>
      <p:bldP spid="86" grpId="1" animBg="1"/>
      <p:bldP spid="89" grpId="0" animBg="1"/>
      <p:bldP spid="89" grpId="1" animBg="1"/>
      <p:bldP spid="90" grpId="0" animBg="1"/>
      <p:bldP spid="97" grpId="0" animBg="1"/>
      <p:bldP spid="97" grpId="1" animBg="1"/>
      <p:bldP spid="103" grpId="0" animBg="1"/>
      <p:bldP spid="103" grpId="1" animBg="1"/>
      <p:bldP spid="104" grpId="0" animBg="1"/>
      <p:bldP spid="105" grpId="0" animBg="1"/>
      <p:bldP spid="110" grpId="0" animBg="1"/>
      <p:bldP spid="111" grpId="0" animBg="1"/>
      <p:bldP spid="112" grpId="0" animBg="1"/>
      <p:bldP spid="116" grpId="0" animBg="1"/>
      <p:bldP spid="117" grpId="0" animBg="1"/>
      <p:bldP spid="121" grpId="0" animBg="1"/>
      <p:bldP spid="156" grpId="0" animBg="1"/>
      <p:bldP spid="157" grpId="0" animBg="1"/>
      <p:bldP spid="158" grpId="0" animBg="1"/>
      <p:bldP spid="159" grpId="0" animBg="1"/>
      <p:bldP spid="1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rose&#10;&#10;Description automatically generated with medium confidence">
            <a:extLst>
              <a:ext uri="{FF2B5EF4-FFF2-40B4-BE49-F238E27FC236}">
                <a16:creationId xmlns:a16="http://schemas.microsoft.com/office/drawing/2014/main" id="{DBD794B3-947B-3BDD-E1B5-34C25426DB1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tretch>
            <a:fillRect/>
          </a:stretch>
        </p:blipFill>
        <p:spPr>
          <a:xfrm rot="10800000">
            <a:off x="1319707" y="1389113"/>
            <a:ext cx="1800000" cy="1800000"/>
          </a:xfrm>
          <a:prstGeom prst="rect">
            <a:avLst/>
          </a:prstGeom>
        </p:spPr>
      </p:pic>
      <p:pic>
        <p:nvPicPr>
          <p:cNvPr id="7" name="Picture 6">
            <a:extLst>
              <a:ext uri="{FF2B5EF4-FFF2-40B4-BE49-F238E27FC236}">
                <a16:creationId xmlns:a16="http://schemas.microsoft.com/office/drawing/2014/main" id="{AC834EEE-1FF1-4A10-3FB8-D03F3A7ED9B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tretch>
            <a:fillRect/>
          </a:stretch>
        </p:blipFill>
        <p:spPr>
          <a:xfrm flipH="1">
            <a:off x="1319707" y="3539225"/>
            <a:ext cx="1800000" cy="1800000"/>
          </a:xfrm>
          <a:prstGeom prst="rect">
            <a:avLst/>
          </a:prstGeom>
        </p:spPr>
      </p:pic>
      <p:sp>
        <p:nvSpPr>
          <p:cNvPr id="8" name="TextBox 7">
            <a:extLst>
              <a:ext uri="{FF2B5EF4-FFF2-40B4-BE49-F238E27FC236}">
                <a16:creationId xmlns:a16="http://schemas.microsoft.com/office/drawing/2014/main" id="{2D572CE4-13A0-82A2-2A24-88E91DB4ABAC}"/>
              </a:ext>
            </a:extLst>
          </p:cNvPr>
          <p:cNvSpPr txBox="1"/>
          <p:nvPr/>
        </p:nvSpPr>
        <p:spPr>
          <a:xfrm>
            <a:off x="3047753" y="5669280"/>
            <a:ext cx="6096541" cy="400110"/>
          </a:xfrm>
          <a:prstGeom prst="rect">
            <a:avLst/>
          </a:prstGeom>
          <a:noFill/>
        </p:spPr>
        <p:txBody>
          <a:bodyPr wrap="none" rtlCol="0">
            <a:spAutoFit/>
          </a:bodyPr>
          <a:lstStyle/>
          <a:p>
            <a:pPr algn="ctr"/>
            <a:r>
              <a:rPr lang="en-GB" sz="2000" i="1" dirty="0"/>
              <a:t>Given an input image, obtain the cardiac orientation.</a:t>
            </a:r>
          </a:p>
        </p:txBody>
      </p:sp>
      <p:sp>
        <p:nvSpPr>
          <p:cNvPr id="9" name="Rectangle: Rounded Corners 8">
            <a:extLst>
              <a:ext uri="{FF2B5EF4-FFF2-40B4-BE49-F238E27FC236}">
                <a16:creationId xmlns:a16="http://schemas.microsoft.com/office/drawing/2014/main" id="{6661E165-7B44-4BFF-962C-FF1E7734330F}"/>
              </a:ext>
            </a:extLst>
          </p:cNvPr>
          <p:cNvSpPr/>
          <p:nvPr/>
        </p:nvSpPr>
        <p:spPr>
          <a:xfrm>
            <a:off x="8855483" y="2089057"/>
            <a:ext cx="2273392" cy="4001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Short axis (SAX)</a:t>
            </a:r>
          </a:p>
        </p:txBody>
      </p:sp>
      <p:sp>
        <p:nvSpPr>
          <p:cNvPr id="10" name="Rectangle 9">
            <a:extLst>
              <a:ext uri="{FF2B5EF4-FFF2-40B4-BE49-F238E27FC236}">
                <a16:creationId xmlns:a16="http://schemas.microsoft.com/office/drawing/2014/main" id="{7FC74556-FF48-8C3C-A4E4-03D180935D96}"/>
              </a:ext>
            </a:extLst>
          </p:cNvPr>
          <p:cNvSpPr/>
          <p:nvPr/>
        </p:nvSpPr>
        <p:spPr>
          <a:xfrm>
            <a:off x="5088548" y="1964881"/>
            <a:ext cx="2014904" cy="648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a:t>
            </a:r>
          </a:p>
        </p:txBody>
      </p:sp>
      <p:cxnSp>
        <p:nvCxnSpPr>
          <p:cNvPr id="3" name="Straight Arrow Connector 2">
            <a:extLst>
              <a:ext uri="{FF2B5EF4-FFF2-40B4-BE49-F238E27FC236}">
                <a16:creationId xmlns:a16="http://schemas.microsoft.com/office/drawing/2014/main" id="{83A74850-9ED2-B083-174E-F66651ECA387}"/>
              </a:ext>
            </a:extLst>
          </p:cNvPr>
          <p:cNvCxnSpPr>
            <a:cxnSpLocks/>
            <a:stCxn id="5" idx="1"/>
            <a:endCxn id="10" idx="1"/>
          </p:cNvCxnSpPr>
          <p:nvPr/>
        </p:nvCxnSpPr>
        <p:spPr>
          <a:xfrm>
            <a:off x="3119707" y="2289113"/>
            <a:ext cx="196884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70B7944A-F976-2433-0C45-CB70FD0ED86B}"/>
              </a:ext>
            </a:extLst>
          </p:cNvPr>
          <p:cNvCxnSpPr>
            <a:cxnSpLocks/>
            <a:stCxn id="10" idx="3"/>
            <a:endCxn id="9" idx="1"/>
          </p:cNvCxnSpPr>
          <p:nvPr/>
        </p:nvCxnSpPr>
        <p:spPr>
          <a:xfrm flipV="1">
            <a:off x="7103452" y="2289112"/>
            <a:ext cx="1752031"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28E09CE2-BAD2-B55B-7C36-A00B3C9A1306}"/>
              </a:ext>
            </a:extLst>
          </p:cNvPr>
          <p:cNvSpPr/>
          <p:nvPr/>
        </p:nvSpPr>
        <p:spPr>
          <a:xfrm>
            <a:off x="8855483" y="4229142"/>
            <a:ext cx="2273392" cy="400110"/>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mj-lt"/>
                <a:ea typeface="Roboto Medium" panose="02000000000000000000" pitchFamily="2" charset="0"/>
              </a:rPr>
              <a:t>Long axis (LAX)</a:t>
            </a:r>
          </a:p>
        </p:txBody>
      </p:sp>
      <p:sp>
        <p:nvSpPr>
          <p:cNvPr id="16" name="Rectangle 15">
            <a:extLst>
              <a:ext uri="{FF2B5EF4-FFF2-40B4-BE49-F238E27FC236}">
                <a16:creationId xmlns:a16="http://schemas.microsoft.com/office/drawing/2014/main" id="{A670EFA0-4DC6-B977-6B38-6F664D836A90}"/>
              </a:ext>
            </a:extLst>
          </p:cNvPr>
          <p:cNvSpPr/>
          <p:nvPr/>
        </p:nvSpPr>
        <p:spPr>
          <a:xfrm>
            <a:off x="5088548" y="4104966"/>
            <a:ext cx="2014904" cy="6484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Rules</a:t>
            </a:r>
          </a:p>
        </p:txBody>
      </p:sp>
      <p:cxnSp>
        <p:nvCxnSpPr>
          <p:cNvPr id="17" name="Straight Arrow Connector 16">
            <a:extLst>
              <a:ext uri="{FF2B5EF4-FFF2-40B4-BE49-F238E27FC236}">
                <a16:creationId xmlns:a16="http://schemas.microsoft.com/office/drawing/2014/main" id="{DDC7379B-5E71-0365-D70F-55315B71E26E}"/>
              </a:ext>
            </a:extLst>
          </p:cNvPr>
          <p:cNvCxnSpPr>
            <a:cxnSpLocks/>
            <a:endCxn id="16" idx="1"/>
          </p:cNvCxnSpPr>
          <p:nvPr/>
        </p:nvCxnSpPr>
        <p:spPr>
          <a:xfrm>
            <a:off x="3119707" y="4429198"/>
            <a:ext cx="196884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48E1A075-491A-5381-5CB1-3BD39748A9F6}"/>
              </a:ext>
            </a:extLst>
          </p:cNvPr>
          <p:cNvCxnSpPr>
            <a:cxnSpLocks/>
            <a:stCxn id="16" idx="3"/>
            <a:endCxn id="15" idx="1"/>
          </p:cNvCxnSpPr>
          <p:nvPr/>
        </p:nvCxnSpPr>
        <p:spPr>
          <a:xfrm flipV="1">
            <a:off x="7103452" y="4429197"/>
            <a:ext cx="1752031"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184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1518E2-25E6-CF65-D7D9-C5595CEF75A4}"/>
              </a:ext>
            </a:extLst>
          </p:cNvPr>
          <p:cNvSpPr>
            <a:spLocks noGrp="1"/>
          </p:cNvSpPr>
          <p:nvPr>
            <p:ph type="title"/>
          </p:nvPr>
        </p:nvSpPr>
        <p:spPr/>
        <p:txBody>
          <a:bodyPr/>
          <a:lstStyle/>
          <a:p>
            <a:r>
              <a:rPr lang="en-GB" dirty="0"/>
              <a:t>Hands-on: Image classification with convolutional neural networks</a:t>
            </a:r>
          </a:p>
        </p:txBody>
      </p:sp>
    </p:spTree>
    <p:extLst>
      <p:ext uri="{BB962C8B-B14F-4D97-AF65-F5344CB8AC3E}">
        <p14:creationId xmlns:p14="http://schemas.microsoft.com/office/powerpoint/2010/main" val="384369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703386" y="1007326"/>
            <a:ext cx="10735406" cy="5134739"/>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tensorflow</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.datasets.fashion_mnist.load_data</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Normalize the images to the range [0, 1].</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err="1">
                <a:solidFill>
                  <a:srgbClr val="D4D4D4"/>
                </a:solidFill>
                <a:effectLst/>
                <a:latin typeface="Roboto Mono" panose="00000009000000000000" pitchFamily="49" charset="0"/>
                <a:ea typeface="Roboto Mono" panose="00000009000000000000" pitchFamily="49" charset="0"/>
              </a:rPr>
              <a:t>.astype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"float32"</a:t>
            </a:r>
            <a:r>
              <a:rPr lang="en-GB" b="0" dirty="0">
                <a:solidFill>
                  <a:srgbClr val="D4D4D4"/>
                </a:solidFill>
                <a:effectLst/>
                <a:latin typeface="Roboto Mono" panose="00000009000000000000" pitchFamily="49" charset="0"/>
                <a:ea typeface="Roboto Mono" panose="00000009000000000000" pitchFamily="49" charset="0"/>
              </a:rPr>
              <a:t>) / </a:t>
            </a:r>
            <a:r>
              <a:rPr lang="en-GB" b="0" dirty="0">
                <a:solidFill>
                  <a:srgbClr val="B5CEA8"/>
                </a:solidFill>
                <a:effectLst/>
                <a:latin typeface="Roboto Mono" panose="00000009000000000000" pitchFamily="49" charset="0"/>
                <a:ea typeface="Roboto Mono" panose="00000009000000000000" pitchFamily="49" charset="0"/>
              </a:rPr>
              <a:t>255</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6A9955"/>
                </a:solidFill>
                <a:effectLst/>
                <a:latin typeface="Roboto Mono" panose="00000009000000000000" pitchFamily="49" charset="0"/>
                <a:ea typeface="Roboto Mono" panose="00000009000000000000" pitchFamily="49" charset="0"/>
              </a:rPr>
              <a:t># Transform labels using one-hot encoding</a:t>
            </a:r>
          </a:p>
          <a:p>
            <a:pPr>
              <a:spcAft>
                <a:spcPts val="200"/>
              </a:spcAft>
            </a:pPr>
            <a:r>
              <a:rPr lang="en-GB" dirty="0">
                <a:solidFill>
                  <a:srgbClr val="6A9955"/>
                </a:solidFill>
                <a:latin typeface="Roboto Mono" panose="00000009000000000000" pitchFamily="49" charset="0"/>
                <a:ea typeface="Roboto Mono" panose="00000009000000000000" pitchFamily="49" charset="0"/>
              </a:rPr>
              <a:t># </a:t>
            </a:r>
            <a:r>
              <a:rPr lang="en-GB" b="0" dirty="0">
                <a:solidFill>
                  <a:srgbClr val="6A9955"/>
                </a:solidFill>
                <a:effectLst/>
                <a:latin typeface="Roboto Mono" panose="00000009000000000000" pitchFamily="49" charset="0"/>
                <a:ea typeface="Roboto Mono" panose="00000009000000000000" pitchFamily="49" charset="0"/>
              </a:rPr>
              <a:t>(e.g., 2 -&gt; [0, 0, 1, 0, 0, 0, 0, 0, 0, 0]).</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one_hot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depth</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endParaRPr lang="en-GB" dirty="0">
              <a:solidFill>
                <a:srgbClr val="D4D4D4"/>
              </a:solidFill>
              <a:latin typeface="Roboto Mono" panose="00000009000000000000" pitchFamily="49" charset="0"/>
              <a:ea typeface="Roboto Mono" panose="00000009000000000000" pitchFamily="49" charset="0"/>
            </a:endParaRPr>
          </a:p>
          <a:p>
            <a:pPr>
              <a:spcAft>
                <a:spcPts val="200"/>
              </a:spcAft>
            </a:pPr>
            <a:r>
              <a:rPr lang="en-GB" b="0" dirty="0">
                <a:solidFill>
                  <a:srgbClr val="6A9955"/>
                </a:solidFill>
                <a:effectLst/>
                <a:latin typeface="Roboto Mono" panose="00000009000000000000" pitchFamily="49" charset="0"/>
                <a:ea typeface="Roboto Mono" panose="00000009000000000000" pitchFamily="49" charset="0"/>
              </a:rPr>
              <a:t># Add a channel dimension [28, 28] -&gt; [28, 28, 1].</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expand_dims</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axis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2" name="Rectangle 1">
            <a:extLst>
              <a:ext uri="{FF2B5EF4-FFF2-40B4-BE49-F238E27FC236}">
                <a16:creationId xmlns:a16="http://schemas.microsoft.com/office/drawing/2014/main" id="{77EE2E16-6CC8-DFFB-73C3-D3550B0C7E9A}"/>
              </a:ext>
            </a:extLst>
          </p:cNvPr>
          <p:cNvSpPr/>
          <p:nvPr/>
        </p:nvSpPr>
        <p:spPr>
          <a:xfrm>
            <a:off x="685800" y="5108331"/>
            <a:ext cx="7341577" cy="1063869"/>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746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43039"/>
            <a:ext cx="11064240" cy="5740033"/>
          </a:xfrm>
          <a:prstGeom prst="rect">
            <a:avLst/>
          </a:prstGeom>
          <a:noFill/>
        </p:spPr>
        <p:txBody>
          <a:bodyPr wrap="square">
            <a:spAutoFit/>
          </a:bodyPr>
          <a:lstStyle/>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model</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.Sequential</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.Input</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shape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28</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32</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.layers.Conv2D(</a:t>
            </a:r>
            <a:r>
              <a:rPr lang="en-GB" b="0" dirty="0">
                <a:solidFill>
                  <a:srgbClr val="9CDCFE"/>
                </a:solidFill>
                <a:effectLst/>
                <a:latin typeface="Roboto Mono" panose="00000009000000000000" pitchFamily="49" charset="0"/>
                <a:ea typeface="Roboto Mono" panose="00000009000000000000" pitchFamily="49" charset="0"/>
              </a:rPr>
              <a:t>filters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64</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kernel_size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3</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relu</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tf</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keras</a:t>
            </a:r>
            <a:r>
              <a:rPr lang="en-GB" b="0" dirty="0">
                <a:solidFill>
                  <a:srgbClr val="D4D4D4"/>
                </a:solidFill>
                <a:effectLst/>
                <a:latin typeface="Roboto Mono" panose="00000009000000000000" pitchFamily="49" charset="0"/>
                <a:ea typeface="Roboto Mono" panose="00000009000000000000" pitchFamily="49" charset="0"/>
              </a:rPr>
              <a:t>.layers.MaxPooling2D(</a:t>
            </a:r>
            <a:r>
              <a:rPr lang="en-GB" b="0" dirty="0" err="1">
                <a:solidFill>
                  <a:srgbClr val="9CDCFE"/>
                </a:solidFill>
                <a:effectLst/>
                <a:latin typeface="Roboto Mono" panose="00000009000000000000" pitchFamily="49" charset="0"/>
                <a:ea typeface="Roboto Mono" panose="00000009000000000000" pitchFamily="49" charset="0"/>
              </a:rPr>
              <a:t>pool_size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.layers.Flatten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4EC9B0"/>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.layers.Dense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activation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softmax</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.compile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optimizer</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tf</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keras</a:t>
            </a:r>
            <a:r>
              <a:rPr lang="en-GB" b="0" dirty="0" err="1">
                <a:solidFill>
                  <a:srgbClr val="D4D4D4"/>
                </a:solidFill>
                <a:effectLst/>
                <a:latin typeface="Roboto Mono" panose="00000009000000000000" pitchFamily="49" charset="0"/>
                <a:ea typeface="Roboto Mono" panose="00000009000000000000" pitchFamily="49" charset="0"/>
              </a:rPr>
              <a:t>.optimizers.Adam</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learning_rate</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0.001</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loss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categorical_crossentropy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metrics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.fit</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train_images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train_labels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epochs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10</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a:solidFill>
                  <a:srgbClr val="9CDCFE"/>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validation_data</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model</a:t>
            </a:r>
            <a:r>
              <a:rPr lang="en-GB" b="0" dirty="0" err="1">
                <a:solidFill>
                  <a:srgbClr val="D4D4D4"/>
                </a:solidFill>
                <a:effectLst/>
                <a:latin typeface="Roboto Mono" panose="00000009000000000000" pitchFamily="49" charset="0"/>
                <a:ea typeface="Roboto Mono" panose="00000009000000000000" pitchFamily="49" charset="0"/>
              </a:rPr>
              <a:t>.evaluate</a:t>
            </a:r>
            <a:r>
              <a:rPr lang="en-GB" b="0" dirty="0">
                <a:solidFill>
                  <a:srgbClr val="D4D4D4"/>
                </a:solidFill>
                <a:effectLst/>
                <a:latin typeface="Roboto Mono" panose="00000009000000000000" pitchFamily="49" charset="0"/>
                <a:ea typeface="Roboto Mono" panose="00000009000000000000" pitchFamily="49" charset="0"/>
              </a:rPr>
              <a:t>(</a:t>
            </a:r>
            <a:r>
              <a:rPr lang="en-GB" b="0" dirty="0" err="1">
                <a:solidFill>
                  <a:srgbClr val="9CDCFE"/>
                </a:solidFill>
                <a:effectLst/>
                <a:latin typeface="Roboto Mono" panose="00000009000000000000" pitchFamily="49" charset="0"/>
                <a:ea typeface="Roboto Mono" panose="00000009000000000000" pitchFamily="49" charset="0"/>
              </a:rPr>
              <a:t>test_images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test_labels</a:t>
            </a:r>
            <a:r>
              <a:rPr lang="en-GB" b="0" dirty="0">
                <a:solidFill>
                  <a:srgbClr val="D4D4D4"/>
                </a:solidFill>
                <a:effectLst/>
                <a:latin typeface="Roboto Mono" panose="00000009000000000000" pitchFamily="49" charset="0"/>
                <a:ea typeface="Roboto Mono" panose="00000009000000000000" pitchFamily="49" charset="0"/>
              </a:rPr>
              <a:t>)</a:t>
            </a:r>
          </a:p>
        </p:txBody>
      </p:sp>
      <p:sp>
        <p:nvSpPr>
          <p:cNvPr id="3" name="Rectangle 2">
            <a:extLst>
              <a:ext uri="{FF2B5EF4-FFF2-40B4-BE49-F238E27FC236}">
                <a16:creationId xmlns:a16="http://schemas.microsoft.com/office/drawing/2014/main" id="{4BB6ED93-8917-F6C9-0792-E7F693CE528F}"/>
              </a:ext>
            </a:extLst>
          </p:cNvPr>
          <p:cNvSpPr/>
          <p:nvPr/>
        </p:nvSpPr>
        <p:spPr>
          <a:xfrm>
            <a:off x="3402496" y="5605669"/>
            <a:ext cx="5807765"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3FD63D9-8EEB-5323-563F-50FFCD9E92ED}"/>
              </a:ext>
            </a:extLst>
          </p:cNvPr>
          <p:cNvSpPr/>
          <p:nvPr/>
        </p:nvSpPr>
        <p:spPr>
          <a:xfrm>
            <a:off x="1249017" y="1464364"/>
            <a:ext cx="10081591"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D5BD362-B39D-C2E9-9BBF-D82F96D09192}"/>
              </a:ext>
            </a:extLst>
          </p:cNvPr>
          <p:cNvSpPr/>
          <p:nvPr/>
        </p:nvSpPr>
        <p:spPr>
          <a:xfrm>
            <a:off x="1249016" y="1767806"/>
            <a:ext cx="6370983"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EBB9D64-BF9B-65BD-3ABC-ED068B0827C4}"/>
              </a:ext>
            </a:extLst>
          </p:cNvPr>
          <p:cNvSpPr/>
          <p:nvPr/>
        </p:nvSpPr>
        <p:spPr>
          <a:xfrm>
            <a:off x="1249017" y="2666069"/>
            <a:ext cx="3495262"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FB05D08-FC08-649B-599E-F928181E9EBE}"/>
              </a:ext>
            </a:extLst>
          </p:cNvPr>
          <p:cNvSpPr/>
          <p:nvPr/>
        </p:nvSpPr>
        <p:spPr>
          <a:xfrm>
            <a:off x="1249016" y="2976817"/>
            <a:ext cx="6503506" cy="32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851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0"/>
                                        </p:tgtEl>
                                      </p:cBhvr>
                                    </p:animEffect>
                                    <p:set>
                                      <p:cBhvr>
                                        <p:cTn id="39" dur="1" fill="hold">
                                          <p:stCondLst>
                                            <p:cond delay="499"/>
                                          </p:stCondLst>
                                        </p:cTn>
                                        <p:tgtEl>
                                          <p:spTgt spid="10"/>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P spid="9" grpId="0" animBg="1"/>
      <p:bldP spid="9" grpId="1" animBg="1"/>
      <p:bldP spid="10" grpId="0" animBg="1"/>
      <p:bldP spid="10" grpId="1"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1010093"/>
            <a:ext cx="11064240" cy="3477875"/>
          </a:xfrm>
          <a:prstGeom prst="rect">
            <a:avLst/>
          </a:prstGeom>
          <a:noFill/>
        </p:spPr>
        <p:txBody>
          <a:bodyPr wrap="square">
            <a:spAutoFit/>
          </a:bodyPr>
          <a:lstStyle/>
          <a:p>
            <a:r>
              <a:rPr lang="en-GB" sz="1000" b="0" dirty="0">
                <a:solidFill>
                  <a:schemeClr val="bg1"/>
                </a:solidFill>
                <a:effectLst/>
                <a:latin typeface="Roboto Mono" panose="00000009000000000000" pitchFamily="49" charset="0"/>
                <a:ea typeface="Roboto Mono" panose="00000009000000000000" pitchFamily="49" charset="0"/>
              </a:rPr>
              <a:t>Epoch 1/10</a:t>
            </a:r>
          </a:p>
          <a:p>
            <a:r>
              <a:rPr lang="en-GB" sz="1000" b="0" dirty="0">
                <a:solidFill>
                  <a:schemeClr val="bg1"/>
                </a:solidFill>
                <a:effectLst/>
                <a:latin typeface="Roboto Mono" panose="00000009000000000000" pitchFamily="49" charset="0"/>
                <a:ea typeface="Roboto Mono" panose="00000009000000000000" pitchFamily="49" charset="0"/>
              </a:rPr>
              <a:t>1875/1875 [==============================] - 4s 1ms/step - loss: 0.4783 - accuracy: 0.8271 -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0.3771 -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0.8673</a:t>
            </a:r>
          </a:p>
          <a:p>
            <a:r>
              <a:rPr lang="en-GB" sz="1000" b="0" dirty="0">
                <a:solidFill>
                  <a:schemeClr val="bg1"/>
                </a:solidFill>
                <a:effectLst/>
                <a:latin typeface="Roboto Mono" panose="00000009000000000000" pitchFamily="49" charset="0"/>
                <a:ea typeface="Roboto Mono" panose="00000009000000000000" pitchFamily="49" charset="0"/>
              </a:rPr>
              <a:t>Epoch 2/10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0.3276 - accuracy: 0.8806 -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0.3303 -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0.8845</a:t>
            </a:r>
          </a:p>
          <a:p>
            <a:r>
              <a:rPr lang="en-GB" sz="1000" b="0" dirty="0">
                <a:solidFill>
                  <a:schemeClr val="bg1"/>
                </a:solidFill>
                <a:effectLst/>
                <a:latin typeface="Roboto Mono" panose="00000009000000000000" pitchFamily="49" charset="0"/>
                <a:ea typeface="Roboto Mono" panose="00000009000000000000" pitchFamily="49" charset="0"/>
              </a:rPr>
              <a:t>Epoch 3/10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0.2851 - accuracy: 0.8961 -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0.3195 -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0.8848</a:t>
            </a:r>
          </a:p>
          <a:p>
            <a:r>
              <a:rPr lang="en-GB" sz="1000" b="0" dirty="0">
                <a:solidFill>
                  <a:schemeClr val="bg1"/>
                </a:solidFill>
                <a:effectLst/>
                <a:latin typeface="Roboto Mono" panose="00000009000000000000" pitchFamily="49" charset="0"/>
                <a:ea typeface="Roboto Mono" panose="00000009000000000000" pitchFamily="49" charset="0"/>
              </a:rPr>
              <a:t>Epoch 4/10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0.2574 - accuracy: 0.9067 -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0.2863 -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0.8970</a:t>
            </a:r>
          </a:p>
          <a:p>
            <a:r>
              <a:rPr lang="en-GB" sz="1000" b="0" dirty="0">
                <a:solidFill>
                  <a:schemeClr val="bg1"/>
                </a:solidFill>
                <a:effectLst/>
                <a:latin typeface="Roboto Mono" panose="00000009000000000000" pitchFamily="49" charset="0"/>
                <a:ea typeface="Roboto Mono" panose="00000009000000000000" pitchFamily="49" charset="0"/>
              </a:rPr>
              <a:t>Epoch 5/10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0.2364 - accuracy: 0.9143 -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0.2806 -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0.8995</a:t>
            </a:r>
          </a:p>
          <a:p>
            <a:r>
              <a:rPr lang="en-GB" sz="1000" b="0" dirty="0">
                <a:solidFill>
                  <a:schemeClr val="bg1"/>
                </a:solidFill>
                <a:effectLst/>
                <a:latin typeface="Roboto Mono" panose="00000009000000000000" pitchFamily="49" charset="0"/>
                <a:ea typeface="Roboto Mono" panose="00000009000000000000" pitchFamily="49" charset="0"/>
              </a:rPr>
              <a:t>Epoch 6/10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0.2176 - accuracy: 0.9215 -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0.2648 -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0.9054</a:t>
            </a:r>
          </a:p>
          <a:p>
            <a:r>
              <a:rPr lang="en-GB" sz="1000" b="0" dirty="0">
                <a:solidFill>
                  <a:schemeClr val="bg1"/>
                </a:solidFill>
                <a:effectLst/>
                <a:latin typeface="Roboto Mono" panose="00000009000000000000" pitchFamily="49" charset="0"/>
                <a:ea typeface="Roboto Mono" panose="00000009000000000000" pitchFamily="49" charset="0"/>
              </a:rPr>
              <a:t>Epoch 7/10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0.2012 - accuracy: 0.9262 -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0.2616 -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0.9051</a:t>
            </a:r>
          </a:p>
          <a:p>
            <a:r>
              <a:rPr lang="en-GB" sz="1000" b="0" dirty="0">
                <a:solidFill>
                  <a:schemeClr val="bg1"/>
                </a:solidFill>
                <a:effectLst/>
                <a:latin typeface="Roboto Mono" panose="00000009000000000000" pitchFamily="49" charset="0"/>
                <a:ea typeface="Roboto Mono" panose="00000009000000000000" pitchFamily="49" charset="0"/>
              </a:rPr>
              <a:t>Epoch 8/10</a:t>
            </a:r>
          </a:p>
          <a:p>
            <a:r>
              <a:rPr lang="en-GB" sz="1000" b="0" dirty="0">
                <a:solidFill>
                  <a:schemeClr val="bg1"/>
                </a:solidFill>
                <a:effectLst/>
                <a:latin typeface="Roboto Mono" panose="00000009000000000000" pitchFamily="49" charset="0"/>
                <a:ea typeface="Roboto Mono" panose="00000009000000000000" pitchFamily="49" charset="0"/>
              </a:rPr>
              <a:t>1875/1875 [==============================] - 2s 1ms/step - loss: 0.1903 - accuracy: 0.9307 -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0.2582 -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0.9079</a:t>
            </a:r>
          </a:p>
          <a:p>
            <a:r>
              <a:rPr lang="en-GB" sz="1000" b="0" dirty="0">
                <a:solidFill>
                  <a:schemeClr val="bg1"/>
                </a:solidFill>
                <a:effectLst/>
                <a:latin typeface="Roboto Mono" panose="00000009000000000000" pitchFamily="49" charset="0"/>
                <a:ea typeface="Roboto Mono" panose="00000009000000000000" pitchFamily="49" charset="0"/>
              </a:rPr>
              <a:t>Epoch 9/10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0.1784 - accuracy: 0.9354 -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0.2644 -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0.9078</a:t>
            </a:r>
          </a:p>
          <a:p>
            <a:r>
              <a:rPr lang="en-GB" sz="1000" b="0" dirty="0">
                <a:solidFill>
                  <a:schemeClr val="bg1"/>
                </a:solidFill>
                <a:effectLst/>
                <a:latin typeface="Roboto Mono" panose="00000009000000000000" pitchFamily="49" charset="0"/>
                <a:ea typeface="Roboto Mono" panose="00000009000000000000" pitchFamily="49" charset="0"/>
              </a:rPr>
              <a:t>Epoch 10/10</a:t>
            </a:r>
          </a:p>
          <a:p>
            <a:r>
              <a:rPr lang="en-GB" sz="1000" b="0" dirty="0">
                <a:solidFill>
                  <a:schemeClr val="bg1"/>
                </a:solidFill>
                <a:effectLst/>
                <a:latin typeface="Roboto Mono" panose="00000009000000000000" pitchFamily="49" charset="0"/>
                <a:ea typeface="Roboto Mono" panose="00000009000000000000" pitchFamily="49" charset="0"/>
              </a:rPr>
              <a:t>1875/1875 [==============================] - 3s 1ms/step - loss: 0.1681 - accuracy: 0.9383 - </a:t>
            </a:r>
            <a:r>
              <a:rPr lang="en-GB" sz="1000" b="0" dirty="0" err="1">
                <a:solidFill>
                  <a:schemeClr val="bg1"/>
                </a:solidFill>
                <a:effectLst/>
                <a:latin typeface="Roboto Mono" panose="00000009000000000000" pitchFamily="49" charset="0"/>
                <a:ea typeface="Roboto Mono" panose="00000009000000000000" pitchFamily="49" charset="0"/>
              </a:rPr>
              <a:t>val_loss</a:t>
            </a:r>
            <a:r>
              <a:rPr lang="en-GB" sz="1000" b="0" dirty="0">
                <a:solidFill>
                  <a:schemeClr val="bg1"/>
                </a:solidFill>
                <a:effectLst/>
                <a:latin typeface="Roboto Mono" panose="00000009000000000000" pitchFamily="49" charset="0"/>
                <a:ea typeface="Roboto Mono" panose="00000009000000000000" pitchFamily="49" charset="0"/>
              </a:rPr>
              <a:t>: 0.2712 - </a:t>
            </a:r>
            <a:r>
              <a:rPr lang="en-GB" sz="1000" b="0" dirty="0" err="1">
                <a:solidFill>
                  <a:schemeClr val="bg1"/>
                </a:solidFill>
                <a:effectLst/>
                <a:latin typeface="Roboto Mono" panose="00000009000000000000" pitchFamily="49" charset="0"/>
                <a:ea typeface="Roboto Mono" panose="00000009000000000000" pitchFamily="49" charset="0"/>
              </a:rPr>
              <a:t>val_accuracy</a:t>
            </a:r>
            <a:r>
              <a:rPr lang="en-GB" sz="1000" b="0" dirty="0">
                <a:solidFill>
                  <a:schemeClr val="bg1"/>
                </a:solidFill>
                <a:effectLst/>
                <a:latin typeface="Roboto Mono" panose="00000009000000000000" pitchFamily="49" charset="0"/>
                <a:ea typeface="Roboto Mono" panose="00000009000000000000" pitchFamily="49" charset="0"/>
              </a:rPr>
              <a:t>: 0.9052</a:t>
            </a:r>
          </a:p>
          <a:p>
            <a:endParaRPr lang="en-GB" sz="1000" b="0" dirty="0">
              <a:solidFill>
                <a:schemeClr val="bg1"/>
              </a:solidFill>
              <a:effectLst/>
              <a:latin typeface="Roboto Mono" panose="00000009000000000000" pitchFamily="49" charset="0"/>
              <a:ea typeface="Roboto Mono" panose="00000009000000000000" pitchFamily="49" charset="0"/>
            </a:endParaRPr>
          </a:p>
          <a:p>
            <a:r>
              <a:rPr lang="en-GB" sz="1000" b="0" dirty="0">
                <a:solidFill>
                  <a:schemeClr val="bg1"/>
                </a:solidFill>
                <a:effectLst/>
                <a:latin typeface="Roboto Mono" panose="00000009000000000000" pitchFamily="49" charset="0"/>
                <a:ea typeface="Roboto Mono" panose="00000009000000000000" pitchFamily="49" charset="0"/>
              </a:rPr>
              <a:t>313/313 [==============================] - 0s 1ms/step - loss: 0.2712 - accuracy: 0.9052</a:t>
            </a:r>
          </a:p>
        </p:txBody>
      </p:sp>
    </p:spTree>
    <p:extLst>
      <p:ext uri="{BB962C8B-B14F-4D97-AF65-F5344CB8AC3E}">
        <p14:creationId xmlns:p14="http://schemas.microsoft.com/office/powerpoint/2010/main" val="309777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27F137-DCF2-258C-F3C5-0FA58663BC8C}"/>
              </a:ext>
            </a:extLst>
          </p:cNvPr>
          <p:cNvSpPr txBox="1"/>
          <p:nvPr/>
        </p:nvSpPr>
        <p:spPr>
          <a:xfrm>
            <a:off x="653142" y="895793"/>
            <a:ext cx="11064240" cy="2990562"/>
          </a:xfrm>
          <a:prstGeom prst="rect">
            <a:avLst/>
          </a:prstGeom>
          <a:noFill/>
        </p:spPr>
        <p:txBody>
          <a:bodyPr wrap="square">
            <a:spAutoFit/>
          </a:bodyPr>
          <a:lstStyle/>
          <a:p>
            <a:pPr>
              <a:spcAft>
                <a:spcPts val="200"/>
              </a:spcAft>
            </a:pPr>
            <a:r>
              <a:rPr lang="en-GB" b="0" dirty="0">
                <a:solidFill>
                  <a:srgbClr val="C586C0"/>
                </a:solidFill>
                <a:effectLst/>
                <a:latin typeface="Roboto Mono" panose="00000009000000000000" pitchFamily="49" charset="0"/>
                <a:ea typeface="Roboto Mono" panose="00000009000000000000" pitchFamily="49" charset="0"/>
              </a:rPr>
              <a:t>import</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matplotlib</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4EC9B0"/>
                </a:solidFill>
                <a:effectLst/>
                <a:latin typeface="Roboto Mono" panose="00000009000000000000" pitchFamily="49" charset="0"/>
                <a:ea typeface="Roboto Mono" panose="00000009000000000000" pitchFamily="49" charset="0"/>
              </a:rPr>
              <a:t>pyplot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C586C0"/>
                </a:solidFill>
                <a:effectLst/>
                <a:latin typeface="Roboto Mono" panose="00000009000000000000" pitchFamily="49" charset="0"/>
                <a:ea typeface="Roboto Mono" panose="00000009000000000000" pitchFamily="49" charset="0"/>
              </a:rPr>
              <a:t>as</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4EC9B0"/>
                </a:solidFill>
                <a:effectLst/>
                <a:latin typeface="Roboto Mono" panose="00000009000000000000" pitchFamily="49" charset="0"/>
                <a:ea typeface="Roboto Mono" panose="00000009000000000000" pitchFamily="49" charset="0"/>
              </a:rPr>
              <a:t>plt</a:t>
            </a:r>
            <a:endParaRPr lang="en-GB" b="0" dirty="0">
              <a:solidFill>
                <a:srgbClr val="D4D4D4"/>
              </a:solidFill>
              <a:effectLst/>
              <a:latin typeface="Roboto Mono" panose="00000009000000000000" pitchFamily="49" charset="0"/>
              <a:ea typeface="Roboto Mono" panose="00000009000000000000" pitchFamily="49" charset="0"/>
            </a:endParaRP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a:solidFill>
                  <a:srgbClr val="9CDCFE"/>
                </a:solidFill>
                <a:effectLst/>
                <a:latin typeface="Roboto Mono" panose="00000009000000000000" pitchFamily="49" charset="0"/>
                <a:ea typeface="Roboto Mono" panose="00000009000000000000" pitchFamily="49" charset="0"/>
              </a:rPr>
              <a:t>fig</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 = </a:t>
            </a:r>
            <a:r>
              <a:rPr lang="en-GB" b="0" dirty="0" err="1">
                <a:solidFill>
                  <a:srgbClr val="4EC9B0"/>
                </a:solidFill>
                <a:effectLst/>
                <a:latin typeface="Roboto Mono" panose="00000009000000000000" pitchFamily="49" charset="0"/>
                <a:ea typeface="Roboto Mono" panose="00000009000000000000" pitchFamily="49" charset="0"/>
              </a:rPr>
              <a:t>plt</a:t>
            </a:r>
            <a:r>
              <a:rPr lang="en-GB" b="0" dirty="0" err="1">
                <a:solidFill>
                  <a:srgbClr val="D4D4D4"/>
                </a:solidFill>
                <a:effectLst/>
                <a:latin typeface="Roboto Mono" panose="00000009000000000000" pitchFamily="49" charset="0"/>
                <a:ea typeface="Roboto Mono" panose="00000009000000000000" pitchFamily="49" charset="0"/>
              </a:rPr>
              <a:t>.</a:t>
            </a:r>
            <a:r>
              <a:rPr lang="en-GB" b="0" dirty="0" err="1">
                <a:solidFill>
                  <a:srgbClr val="DCDCAA"/>
                </a:solidFill>
                <a:effectLst/>
                <a:latin typeface="Roboto Mono" panose="00000009000000000000" pitchFamily="49" charset="0"/>
                <a:ea typeface="Roboto Mono" panose="00000009000000000000" pitchFamily="49" charset="0"/>
              </a:rPr>
              <a:t>subplots</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B5CEA8"/>
                </a:solidFill>
                <a:effectLst/>
                <a:latin typeface="Roboto Mono" panose="00000009000000000000" pitchFamily="49" charset="0"/>
                <a:ea typeface="Roboto Mono" panose="00000009000000000000" pitchFamily="49" charset="0"/>
              </a:rPr>
              <a:t>2</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'loss'</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0</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val_loss</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br>
              <a:rPr lang="en-GB" b="0" dirty="0">
                <a:solidFill>
                  <a:srgbClr val="D4D4D4"/>
                </a:solidFill>
                <a:effectLst/>
                <a:latin typeface="Roboto Mono" panose="00000009000000000000" pitchFamily="49" charset="0"/>
                <a:ea typeface="Roboto Mono" panose="00000009000000000000" pitchFamily="49" charset="0"/>
              </a:rPr>
            </a:b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'accuracy'</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'train'</a:t>
            </a:r>
            <a:r>
              <a:rPr lang="en-GB" b="0" dirty="0">
                <a:solidFill>
                  <a:srgbClr val="D4D4D4"/>
                </a:solidFill>
                <a:effectLst/>
                <a:latin typeface="Roboto Mono" panose="00000009000000000000" pitchFamily="49" charset="0"/>
                <a:ea typeface="Roboto Mono" panose="00000009000000000000" pitchFamily="49" charset="0"/>
              </a:rPr>
              <a:t>)</a:t>
            </a:r>
          </a:p>
          <a:p>
            <a:pPr>
              <a:spcAft>
                <a:spcPts val="200"/>
              </a:spcAft>
            </a:pPr>
            <a:r>
              <a:rPr lang="en-GB" b="0" dirty="0" err="1">
                <a:solidFill>
                  <a:srgbClr val="9CDCFE"/>
                </a:solidFill>
                <a:effectLst/>
                <a:latin typeface="Roboto Mono" panose="00000009000000000000" pitchFamily="49" charset="0"/>
                <a:ea typeface="Roboto Mono" panose="00000009000000000000" pitchFamily="49" charset="0"/>
              </a:rPr>
              <a:t>ax</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B5CEA8"/>
                </a:solidFill>
                <a:effectLst/>
                <a:latin typeface="Roboto Mono" panose="00000009000000000000" pitchFamily="49" charset="0"/>
                <a:ea typeface="Roboto Mono" panose="00000009000000000000" pitchFamily="49" charset="0"/>
              </a:rPr>
              <a:t>1</a:t>
            </a:r>
            <a:r>
              <a:rPr lang="en-GB" b="0" dirty="0">
                <a:solidFill>
                  <a:srgbClr val="D4D4D4"/>
                </a:solidFill>
                <a:effectLst/>
                <a:latin typeface="Roboto Mono" panose="00000009000000000000" pitchFamily="49" charset="0"/>
                <a:ea typeface="Roboto Mono" panose="00000009000000000000" pitchFamily="49" charset="0"/>
              </a:rPr>
              <a:t>].plot(</a:t>
            </a:r>
            <a:r>
              <a:rPr lang="en-GB" b="0" dirty="0" err="1">
                <a:solidFill>
                  <a:srgbClr val="9CDCFE"/>
                </a:solidFill>
                <a:effectLst/>
                <a:latin typeface="Roboto Mono" panose="00000009000000000000" pitchFamily="49" charset="0"/>
                <a:ea typeface="Roboto Mono" panose="00000009000000000000" pitchFamily="49" charset="0"/>
              </a:rPr>
              <a:t>history</a:t>
            </a:r>
            <a:r>
              <a:rPr lang="en-GB" b="0" dirty="0" err="1">
                <a:solidFill>
                  <a:srgbClr val="D4D4D4"/>
                </a:solidFill>
                <a:effectLst/>
                <a:latin typeface="Roboto Mono" panose="00000009000000000000" pitchFamily="49" charset="0"/>
                <a:ea typeface="Roboto Mono" panose="00000009000000000000" pitchFamily="49" charset="0"/>
              </a:rPr>
              <a:t>.history</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a:t>
            </a:r>
            <a:r>
              <a:rPr lang="en-GB" b="0" dirty="0" err="1">
                <a:solidFill>
                  <a:srgbClr val="CE9178"/>
                </a:solidFill>
                <a:effectLst/>
                <a:latin typeface="Roboto Mono" panose="00000009000000000000" pitchFamily="49" charset="0"/>
                <a:ea typeface="Roboto Mono" panose="00000009000000000000" pitchFamily="49" charset="0"/>
              </a:rPr>
              <a:t>val_accuracy</a:t>
            </a:r>
            <a:r>
              <a:rPr lang="en-GB" b="0" dirty="0">
                <a:solidFill>
                  <a:srgbClr val="CE9178"/>
                </a:solidFill>
                <a:effectLst/>
                <a:latin typeface="Roboto Mono" panose="00000009000000000000" pitchFamily="49" charset="0"/>
                <a:ea typeface="Roboto Mono" panose="00000009000000000000" pitchFamily="49" charset="0"/>
              </a:rPr>
              <a:t>'</a:t>
            </a:r>
            <a:r>
              <a:rPr lang="en-GB" b="0" dirty="0">
                <a:solidFill>
                  <a:srgbClr val="D4D4D4"/>
                </a:solidFill>
                <a:effectLst/>
                <a:latin typeface="Roboto Mono" panose="00000009000000000000" pitchFamily="49" charset="0"/>
                <a:ea typeface="Roboto Mono" panose="00000009000000000000" pitchFamily="49" charset="0"/>
              </a:rPr>
              <a:t>], </a:t>
            </a:r>
            <a:r>
              <a:rPr lang="en-GB" b="0" dirty="0">
                <a:solidFill>
                  <a:srgbClr val="9CDCFE"/>
                </a:solidFill>
                <a:effectLst/>
                <a:latin typeface="Roboto Mono" panose="00000009000000000000" pitchFamily="49" charset="0"/>
                <a:ea typeface="Roboto Mono" panose="00000009000000000000" pitchFamily="49" charset="0"/>
              </a:rPr>
              <a:t>label</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CE9178"/>
                </a:solidFill>
                <a:effectLst/>
                <a:latin typeface="Roboto Mono" panose="00000009000000000000" pitchFamily="49" charset="0"/>
                <a:ea typeface="Roboto Mono" panose="00000009000000000000" pitchFamily="49" charset="0"/>
              </a:rPr>
              <a:t>'test'</a:t>
            </a:r>
            <a:r>
              <a:rPr lang="en-GB" b="0" dirty="0">
                <a:solidFill>
                  <a:srgbClr val="D4D4D4"/>
                </a:solidFill>
                <a:effectLst/>
                <a:latin typeface="Roboto Mono" panose="00000009000000000000" pitchFamily="49" charset="0"/>
                <a:ea typeface="Roboto Mono" panose="00000009000000000000" pitchFamily="49" charset="0"/>
              </a:rPr>
              <a:t>)</a:t>
            </a:r>
            <a:br>
              <a:rPr lang="en-GB" b="0" dirty="0">
                <a:solidFill>
                  <a:srgbClr val="D4D4D4"/>
                </a:solidFill>
                <a:effectLst/>
                <a:latin typeface="Roboto Mono" panose="00000009000000000000" pitchFamily="49" charset="0"/>
                <a:ea typeface="Roboto Mono" panose="00000009000000000000" pitchFamily="49" charset="0"/>
              </a:rPr>
            </a:br>
            <a:endParaRPr lang="en-GB" b="0" dirty="0">
              <a:solidFill>
                <a:srgbClr val="D4D4D4"/>
              </a:solidFill>
              <a:effectLst/>
              <a:latin typeface="Roboto Mono" panose="00000009000000000000" pitchFamily="49" charset="0"/>
              <a:ea typeface="Roboto Mono" panose="00000009000000000000" pitchFamily="49" charset="0"/>
            </a:endParaRPr>
          </a:p>
        </p:txBody>
      </p:sp>
      <p:sp>
        <p:nvSpPr>
          <p:cNvPr id="180" name="Freeform: Shape 179">
            <a:extLst>
              <a:ext uri="{FF2B5EF4-FFF2-40B4-BE49-F238E27FC236}">
                <a16:creationId xmlns:a16="http://schemas.microsoft.com/office/drawing/2014/main" id="{B3FA8149-2451-4603-B831-3B1DBD14CE6D}"/>
              </a:ext>
            </a:extLst>
          </p:cNvPr>
          <p:cNvSpPr/>
          <p:nvPr/>
        </p:nvSpPr>
        <p:spPr>
          <a:xfrm>
            <a:off x="6714079" y="3883662"/>
            <a:ext cx="2905996" cy="2163756"/>
          </a:xfrm>
          <a:custGeom>
            <a:avLst/>
            <a:gdLst>
              <a:gd name="connsiteX0" fmla="*/ 0 w 2905996"/>
              <a:gd name="connsiteY0" fmla="*/ 2163757 h 2163756"/>
              <a:gd name="connsiteX1" fmla="*/ 322885 w 2905996"/>
              <a:gd name="connsiteY1" fmla="*/ 1123075 h 2163756"/>
              <a:gd name="connsiteX2" fmla="*/ 645776 w 2905996"/>
              <a:gd name="connsiteY2" fmla="*/ 822034 h 2163756"/>
              <a:gd name="connsiteX3" fmla="*/ 968667 w 2905996"/>
              <a:gd name="connsiteY3" fmla="*/ 615389 h 2163756"/>
              <a:gd name="connsiteX4" fmla="*/ 1291559 w 2905996"/>
              <a:gd name="connsiteY4" fmla="*/ 468435 h 2163756"/>
              <a:gd name="connsiteX5" fmla="*/ 1614441 w 2905996"/>
              <a:gd name="connsiteY5" fmla="*/ 326672 h 2163756"/>
              <a:gd name="connsiteX6" fmla="*/ 1937332 w 2905996"/>
              <a:gd name="connsiteY6" fmla="*/ 235515 h 2163756"/>
              <a:gd name="connsiteX7" fmla="*/ 2260223 w 2905996"/>
              <a:gd name="connsiteY7" fmla="*/ 148251 h 2163756"/>
              <a:gd name="connsiteX8" fmla="*/ 2583114 w 2905996"/>
              <a:gd name="connsiteY8" fmla="*/ 57095 h 2163756"/>
              <a:gd name="connsiteX9" fmla="*/ 2905997 w 2905996"/>
              <a:gd name="connsiteY9" fmla="*/ 0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2163757"/>
                </a:moveTo>
                <a:lnTo>
                  <a:pt x="322885" y="1123075"/>
                </a:lnTo>
                <a:lnTo>
                  <a:pt x="645776" y="822034"/>
                </a:lnTo>
                <a:lnTo>
                  <a:pt x="968667" y="615389"/>
                </a:lnTo>
                <a:lnTo>
                  <a:pt x="1291559" y="468435"/>
                </a:lnTo>
                <a:lnTo>
                  <a:pt x="1614441" y="326672"/>
                </a:lnTo>
                <a:lnTo>
                  <a:pt x="1937332" y="235515"/>
                </a:lnTo>
                <a:lnTo>
                  <a:pt x="2260223" y="148251"/>
                </a:lnTo>
                <a:lnTo>
                  <a:pt x="2583114" y="57095"/>
                </a:lnTo>
                <a:lnTo>
                  <a:pt x="2905997" y="0"/>
                </a:lnTo>
              </a:path>
            </a:pathLst>
          </a:custGeom>
          <a:noFill/>
          <a:ln w="13422" cap="sq">
            <a:solidFill>
              <a:srgbClr val="D50032"/>
            </a:solidFill>
            <a:prstDash val="solid"/>
            <a:round/>
          </a:ln>
        </p:spPr>
        <p:txBody>
          <a:bodyPr rtlCol="0" anchor="ctr"/>
          <a:lstStyle/>
          <a:p>
            <a:endParaRPr lang="en-GB"/>
          </a:p>
        </p:txBody>
      </p:sp>
      <p:sp>
        <p:nvSpPr>
          <p:cNvPr id="181" name="Freeform: Shape 180">
            <a:extLst>
              <a:ext uri="{FF2B5EF4-FFF2-40B4-BE49-F238E27FC236}">
                <a16:creationId xmlns:a16="http://schemas.microsoft.com/office/drawing/2014/main" id="{6331C57E-46FA-53C2-30BE-A2C692538968}"/>
              </a:ext>
            </a:extLst>
          </p:cNvPr>
          <p:cNvSpPr/>
          <p:nvPr/>
        </p:nvSpPr>
        <p:spPr>
          <a:xfrm>
            <a:off x="6714079" y="4475694"/>
            <a:ext cx="2905996" cy="790242"/>
          </a:xfrm>
          <a:custGeom>
            <a:avLst/>
            <a:gdLst>
              <a:gd name="connsiteX0" fmla="*/ 0 w 2905996"/>
              <a:gd name="connsiteY0" fmla="*/ 790242 h 790242"/>
              <a:gd name="connsiteX1" fmla="*/ 322885 w 2905996"/>
              <a:gd name="connsiteY1" fmla="*/ 455456 h 790242"/>
              <a:gd name="connsiteX2" fmla="*/ 645776 w 2905996"/>
              <a:gd name="connsiteY2" fmla="*/ 449615 h 790242"/>
              <a:gd name="connsiteX3" fmla="*/ 968667 w 2905996"/>
              <a:gd name="connsiteY3" fmla="*/ 212158 h 790242"/>
              <a:gd name="connsiteX4" fmla="*/ 1291559 w 2905996"/>
              <a:gd name="connsiteY4" fmla="*/ 163494 h 790242"/>
              <a:gd name="connsiteX5" fmla="*/ 1614441 w 2905996"/>
              <a:gd name="connsiteY5" fmla="*/ 48660 h 790242"/>
              <a:gd name="connsiteX6" fmla="*/ 1937332 w 2905996"/>
              <a:gd name="connsiteY6" fmla="*/ 54499 h 790242"/>
              <a:gd name="connsiteX7" fmla="*/ 2260223 w 2905996"/>
              <a:gd name="connsiteY7" fmla="*/ 0 h 790242"/>
              <a:gd name="connsiteX8" fmla="*/ 2583114 w 2905996"/>
              <a:gd name="connsiteY8" fmla="*/ 1945 h 790242"/>
              <a:gd name="connsiteX9" fmla="*/ 2905997 w 2905996"/>
              <a:gd name="connsiteY9" fmla="*/ 52553 h 79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790242">
                <a:moveTo>
                  <a:pt x="0" y="790242"/>
                </a:moveTo>
                <a:lnTo>
                  <a:pt x="322885" y="455456"/>
                </a:lnTo>
                <a:lnTo>
                  <a:pt x="645776" y="449615"/>
                </a:lnTo>
                <a:lnTo>
                  <a:pt x="968667" y="212158"/>
                </a:lnTo>
                <a:lnTo>
                  <a:pt x="1291559" y="163494"/>
                </a:lnTo>
                <a:lnTo>
                  <a:pt x="1614441" y="48660"/>
                </a:lnTo>
                <a:lnTo>
                  <a:pt x="1937332" y="54499"/>
                </a:lnTo>
                <a:lnTo>
                  <a:pt x="2260223" y="0"/>
                </a:lnTo>
                <a:lnTo>
                  <a:pt x="2583114" y="1945"/>
                </a:lnTo>
                <a:lnTo>
                  <a:pt x="2905997" y="52553"/>
                </a:lnTo>
              </a:path>
            </a:pathLst>
          </a:custGeom>
          <a:noFill/>
          <a:ln w="13422" cap="sq">
            <a:solidFill>
              <a:srgbClr val="00D5A3"/>
            </a:solidFill>
            <a:prstDash val="solid"/>
            <a:round/>
          </a:ln>
        </p:spPr>
        <p:txBody>
          <a:bodyPr rtlCol="0" anchor="ctr"/>
          <a:lstStyle/>
          <a:p>
            <a:endParaRPr lang="en-GB"/>
          </a:p>
        </p:txBody>
      </p:sp>
      <p:grpSp>
        <p:nvGrpSpPr>
          <p:cNvPr id="3" name="Group 2">
            <a:extLst>
              <a:ext uri="{FF2B5EF4-FFF2-40B4-BE49-F238E27FC236}">
                <a16:creationId xmlns:a16="http://schemas.microsoft.com/office/drawing/2014/main" id="{F3FC646D-6E87-F1DD-FAC5-36B89BA60BED}"/>
              </a:ext>
            </a:extLst>
          </p:cNvPr>
          <p:cNvGrpSpPr/>
          <p:nvPr/>
        </p:nvGrpSpPr>
        <p:grpSpPr>
          <a:xfrm>
            <a:off x="6058973" y="3775474"/>
            <a:ext cx="3715356" cy="2751312"/>
            <a:chOff x="6058973" y="3775474"/>
            <a:chExt cx="3715356" cy="2751312"/>
          </a:xfrm>
        </p:grpSpPr>
        <p:grpSp>
          <p:nvGrpSpPr>
            <p:cNvPr id="106" name="Graphic 2">
              <a:extLst>
                <a:ext uri="{FF2B5EF4-FFF2-40B4-BE49-F238E27FC236}">
                  <a16:creationId xmlns:a16="http://schemas.microsoft.com/office/drawing/2014/main" id="{52DAF9E1-AF82-AA60-8B7D-3E1C7D017729}"/>
                </a:ext>
              </a:extLst>
            </p:cNvPr>
            <p:cNvGrpSpPr/>
            <p:nvPr/>
          </p:nvGrpSpPr>
          <p:grpSpPr>
            <a:xfrm>
              <a:off x="6681900" y="6155606"/>
              <a:ext cx="2647669" cy="371180"/>
              <a:chOff x="6681900" y="6155606"/>
              <a:chExt cx="2647669" cy="371180"/>
            </a:xfrm>
          </p:grpSpPr>
          <p:grpSp>
            <p:nvGrpSpPr>
              <p:cNvPr id="107" name="Graphic 2">
                <a:extLst>
                  <a:ext uri="{FF2B5EF4-FFF2-40B4-BE49-F238E27FC236}">
                    <a16:creationId xmlns:a16="http://schemas.microsoft.com/office/drawing/2014/main" id="{3C73EB96-51A2-07E9-3057-16DC8DD7A554}"/>
                  </a:ext>
                </a:extLst>
              </p:cNvPr>
              <p:cNvGrpSpPr/>
              <p:nvPr/>
            </p:nvGrpSpPr>
            <p:grpSpPr>
              <a:xfrm>
                <a:off x="6681900" y="6155606"/>
                <a:ext cx="64268" cy="171346"/>
                <a:chOff x="6681900" y="6155606"/>
                <a:chExt cx="64268" cy="171346"/>
              </a:xfrm>
            </p:grpSpPr>
            <p:sp>
              <p:nvSpPr>
                <p:cNvPr id="108" name="Freeform: Shape 107">
                  <a:extLst>
                    <a:ext uri="{FF2B5EF4-FFF2-40B4-BE49-F238E27FC236}">
                      <a16:creationId xmlns:a16="http://schemas.microsoft.com/office/drawing/2014/main" id="{F5748923-D36E-F683-6EDC-2E171BC86B2D}"/>
                    </a:ext>
                  </a:extLst>
                </p:cNvPr>
                <p:cNvSpPr/>
                <p:nvPr/>
              </p:nvSpPr>
              <p:spPr>
                <a:xfrm>
                  <a:off x="6714079"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09" name="Freeform: Shape 108">
                  <a:extLst>
                    <a:ext uri="{FF2B5EF4-FFF2-40B4-BE49-F238E27FC236}">
                      <a16:creationId xmlns:a16="http://schemas.microsoft.com/office/drawing/2014/main" id="{38ADC5B4-3644-B0F8-1D4B-06BAF7226C36}"/>
                    </a:ext>
                  </a:extLst>
                </p:cNvPr>
                <p:cNvSpPr/>
                <p:nvPr/>
              </p:nvSpPr>
              <p:spPr>
                <a:xfrm flipV="1">
                  <a:off x="6681900"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10" name="Graphic 2">
                <a:extLst>
                  <a:ext uri="{FF2B5EF4-FFF2-40B4-BE49-F238E27FC236}">
                    <a16:creationId xmlns:a16="http://schemas.microsoft.com/office/drawing/2014/main" id="{A0501FF4-4CA5-EFB9-FA36-D1BDDAED9BA4}"/>
                  </a:ext>
                </a:extLst>
              </p:cNvPr>
              <p:cNvGrpSpPr/>
              <p:nvPr/>
            </p:nvGrpSpPr>
            <p:grpSpPr>
              <a:xfrm>
                <a:off x="7326159" y="6155606"/>
                <a:ext cx="68654" cy="169937"/>
                <a:chOff x="7326159" y="6155606"/>
                <a:chExt cx="68654" cy="169937"/>
              </a:xfrm>
            </p:grpSpPr>
            <p:sp>
              <p:nvSpPr>
                <p:cNvPr id="111" name="Freeform: Shape 110">
                  <a:extLst>
                    <a:ext uri="{FF2B5EF4-FFF2-40B4-BE49-F238E27FC236}">
                      <a16:creationId xmlns:a16="http://schemas.microsoft.com/office/drawing/2014/main" id="{9603F5E5-1E2D-00DC-1F5E-37119FC34F71}"/>
                    </a:ext>
                  </a:extLst>
                </p:cNvPr>
                <p:cNvSpPr/>
                <p:nvPr/>
              </p:nvSpPr>
              <p:spPr>
                <a:xfrm>
                  <a:off x="7359855"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2" name="Freeform: Shape 111">
                  <a:extLst>
                    <a:ext uri="{FF2B5EF4-FFF2-40B4-BE49-F238E27FC236}">
                      <a16:creationId xmlns:a16="http://schemas.microsoft.com/office/drawing/2014/main" id="{C96BC6F4-C322-A246-7EC1-06950CC6731F}"/>
                    </a:ext>
                  </a:extLst>
                </p:cNvPr>
                <p:cNvSpPr/>
                <p:nvPr/>
              </p:nvSpPr>
              <p:spPr>
                <a:xfrm flipV="1">
                  <a:off x="7326159"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13" name="Graphic 2">
                <a:extLst>
                  <a:ext uri="{FF2B5EF4-FFF2-40B4-BE49-F238E27FC236}">
                    <a16:creationId xmlns:a16="http://schemas.microsoft.com/office/drawing/2014/main" id="{B0130BF9-82C1-FB24-0777-6C52E75AD4A9}"/>
                  </a:ext>
                </a:extLst>
              </p:cNvPr>
              <p:cNvGrpSpPr/>
              <p:nvPr/>
            </p:nvGrpSpPr>
            <p:grpSpPr>
              <a:xfrm>
                <a:off x="7969135" y="6155606"/>
                <a:ext cx="73488" cy="169937"/>
                <a:chOff x="7969135" y="6155606"/>
                <a:chExt cx="73488" cy="169937"/>
              </a:xfrm>
            </p:grpSpPr>
            <p:sp>
              <p:nvSpPr>
                <p:cNvPr id="114" name="Freeform: Shape 113">
                  <a:extLst>
                    <a:ext uri="{FF2B5EF4-FFF2-40B4-BE49-F238E27FC236}">
                      <a16:creationId xmlns:a16="http://schemas.microsoft.com/office/drawing/2014/main" id="{88DD8C92-C282-DEDA-F4B7-F8ADCEC9C773}"/>
                    </a:ext>
                  </a:extLst>
                </p:cNvPr>
                <p:cNvSpPr/>
                <p:nvPr/>
              </p:nvSpPr>
              <p:spPr>
                <a:xfrm>
                  <a:off x="8005638"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5" name="Freeform: Shape 114">
                  <a:extLst>
                    <a:ext uri="{FF2B5EF4-FFF2-40B4-BE49-F238E27FC236}">
                      <a16:creationId xmlns:a16="http://schemas.microsoft.com/office/drawing/2014/main" id="{51F0DE5B-2588-3C20-7F0B-EB2B858C38DF}"/>
                    </a:ext>
                  </a:extLst>
                </p:cNvPr>
                <p:cNvSpPr/>
                <p:nvPr/>
              </p:nvSpPr>
              <p:spPr>
                <a:xfrm flipV="1">
                  <a:off x="7969135"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116" name="Graphic 2">
                <a:extLst>
                  <a:ext uri="{FF2B5EF4-FFF2-40B4-BE49-F238E27FC236}">
                    <a16:creationId xmlns:a16="http://schemas.microsoft.com/office/drawing/2014/main" id="{678B8623-78F6-FE9F-AFD8-BE9BB750E7D9}"/>
                  </a:ext>
                </a:extLst>
              </p:cNvPr>
              <p:cNvGrpSpPr/>
              <p:nvPr/>
            </p:nvGrpSpPr>
            <p:grpSpPr>
              <a:xfrm>
                <a:off x="8620445" y="6155606"/>
                <a:ext cx="64335" cy="171346"/>
                <a:chOff x="8620445" y="6155606"/>
                <a:chExt cx="64335" cy="171346"/>
              </a:xfrm>
            </p:grpSpPr>
            <p:sp>
              <p:nvSpPr>
                <p:cNvPr id="117" name="Freeform: Shape 116">
                  <a:extLst>
                    <a:ext uri="{FF2B5EF4-FFF2-40B4-BE49-F238E27FC236}">
                      <a16:creationId xmlns:a16="http://schemas.microsoft.com/office/drawing/2014/main" id="{88C71B89-7EDA-C23F-9B24-549824CA0985}"/>
                    </a:ext>
                  </a:extLst>
                </p:cNvPr>
                <p:cNvSpPr/>
                <p:nvPr/>
              </p:nvSpPr>
              <p:spPr>
                <a:xfrm>
                  <a:off x="8651411"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18" name="Freeform: Shape 117">
                  <a:extLst>
                    <a:ext uri="{FF2B5EF4-FFF2-40B4-BE49-F238E27FC236}">
                      <a16:creationId xmlns:a16="http://schemas.microsoft.com/office/drawing/2014/main" id="{FAD16A70-C754-40C8-CAEA-5618BE4F77D6}"/>
                    </a:ext>
                  </a:extLst>
                </p:cNvPr>
                <p:cNvSpPr/>
                <p:nvPr/>
              </p:nvSpPr>
              <p:spPr>
                <a:xfrm flipV="1">
                  <a:off x="8620445"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119" name="Graphic 2">
                <a:extLst>
                  <a:ext uri="{FF2B5EF4-FFF2-40B4-BE49-F238E27FC236}">
                    <a16:creationId xmlns:a16="http://schemas.microsoft.com/office/drawing/2014/main" id="{278BD509-22AD-7AC9-1B2F-E345117019CC}"/>
                  </a:ext>
                </a:extLst>
              </p:cNvPr>
              <p:cNvGrpSpPr/>
              <p:nvPr/>
            </p:nvGrpSpPr>
            <p:grpSpPr>
              <a:xfrm>
                <a:off x="9264809" y="6155606"/>
                <a:ext cx="64760" cy="171346"/>
                <a:chOff x="9264809" y="6155606"/>
                <a:chExt cx="64760" cy="171346"/>
              </a:xfrm>
            </p:grpSpPr>
            <p:sp>
              <p:nvSpPr>
                <p:cNvPr id="120" name="Freeform: Shape 119">
                  <a:extLst>
                    <a:ext uri="{FF2B5EF4-FFF2-40B4-BE49-F238E27FC236}">
                      <a16:creationId xmlns:a16="http://schemas.microsoft.com/office/drawing/2014/main" id="{F9FB8FC2-BEAD-E0C9-1499-87F3517C7664}"/>
                    </a:ext>
                  </a:extLst>
                </p:cNvPr>
                <p:cNvSpPr/>
                <p:nvPr/>
              </p:nvSpPr>
              <p:spPr>
                <a:xfrm>
                  <a:off x="9297194"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21" name="Freeform: Shape 120">
                  <a:extLst>
                    <a:ext uri="{FF2B5EF4-FFF2-40B4-BE49-F238E27FC236}">
                      <a16:creationId xmlns:a16="http://schemas.microsoft.com/office/drawing/2014/main" id="{982E2B41-4D7E-B9A4-3E74-F46433A69ACB}"/>
                    </a:ext>
                  </a:extLst>
                </p:cNvPr>
                <p:cNvSpPr/>
                <p:nvPr/>
              </p:nvSpPr>
              <p:spPr>
                <a:xfrm flipV="1">
                  <a:off x="9264809"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122" name="Graphic 2">
                <a:extLst>
                  <a:ext uri="{FF2B5EF4-FFF2-40B4-BE49-F238E27FC236}">
                    <a16:creationId xmlns:a16="http://schemas.microsoft.com/office/drawing/2014/main" id="{BE05B90A-2D92-1E65-1E19-4A3ACB8BF415}"/>
                  </a:ext>
                </a:extLst>
              </p:cNvPr>
              <p:cNvGrpSpPr/>
              <p:nvPr/>
            </p:nvGrpSpPr>
            <p:grpSpPr>
              <a:xfrm>
                <a:off x="7978628" y="6390389"/>
                <a:ext cx="378799" cy="136397"/>
                <a:chOff x="7978628" y="6390389"/>
                <a:chExt cx="378799" cy="136397"/>
              </a:xfrm>
              <a:solidFill>
                <a:srgbClr val="FFFFFF"/>
              </a:solidFill>
            </p:grpSpPr>
            <p:sp>
              <p:nvSpPr>
                <p:cNvPr id="123" name="Freeform: Shape 122">
                  <a:extLst>
                    <a:ext uri="{FF2B5EF4-FFF2-40B4-BE49-F238E27FC236}">
                      <a16:creationId xmlns:a16="http://schemas.microsoft.com/office/drawing/2014/main" id="{79C7AA1D-6355-7729-3AA5-0F76F59CE445}"/>
                    </a:ext>
                  </a:extLst>
                </p:cNvPr>
                <p:cNvSpPr/>
                <p:nvPr/>
              </p:nvSpPr>
              <p:spPr>
                <a:xfrm flipV="1">
                  <a:off x="7978628"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124" name="Freeform: Shape 123">
                  <a:extLst>
                    <a:ext uri="{FF2B5EF4-FFF2-40B4-BE49-F238E27FC236}">
                      <a16:creationId xmlns:a16="http://schemas.microsoft.com/office/drawing/2014/main" id="{E55A5AC0-D865-3E7D-0280-88B6E986652A}"/>
                    </a:ext>
                  </a:extLst>
                </p:cNvPr>
                <p:cNvSpPr/>
                <p:nvPr/>
              </p:nvSpPr>
              <p:spPr>
                <a:xfrm flipV="1">
                  <a:off x="8057929"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125" name="Freeform: Shape 124">
                  <a:extLst>
                    <a:ext uri="{FF2B5EF4-FFF2-40B4-BE49-F238E27FC236}">
                      <a16:creationId xmlns:a16="http://schemas.microsoft.com/office/drawing/2014/main" id="{2FAFCA31-1E0C-456C-5D4D-ED7082EE4798}"/>
                    </a:ext>
                  </a:extLst>
                </p:cNvPr>
                <p:cNvSpPr/>
                <p:nvPr/>
              </p:nvSpPr>
              <p:spPr>
                <a:xfrm flipV="1">
                  <a:off x="8135403"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126" name="Freeform: Shape 125">
                  <a:extLst>
                    <a:ext uri="{FF2B5EF4-FFF2-40B4-BE49-F238E27FC236}">
                      <a16:creationId xmlns:a16="http://schemas.microsoft.com/office/drawing/2014/main" id="{3C19E67C-C992-65E7-CB7F-8835521A2293}"/>
                    </a:ext>
                  </a:extLst>
                </p:cNvPr>
                <p:cNvSpPr/>
                <p:nvPr/>
              </p:nvSpPr>
              <p:spPr>
                <a:xfrm flipV="1">
                  <a:off x="8216941"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127" name="Freeform: Shape 126">
                  <a:extLst>
                    <a:ext uri="{FF2B5EF4-FFF2-40B4-BE49-F238E27FC236}">
                      <a16:creationId xmlns:a16="http://schemas.microsoft.com/office/drawing/2014/main" id="{88CD6E84-D27B-252D-87AD-00DA64D267F3}"/>
                    </a:ext>
                  </a:extLst>
                </p:cNvPr>
                <p:cNvSpPr/>
                <p:nvPr/>
              </p:nvSpPr>
              <p:spPr>
                <a:xfrm flipV="1">
                  <a:off x="8294838"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128" name="Graphic 2">
              <a:extLst>
                <a:ext uri="{FF2B5EF4-FFF2-40B4-BE49-F238E27FC236}">
                  <a16:creationId xmlns:a16="http://schemas.microsoft.com/office/drawing/2014/main" id="{8CF05150-C589-70B1-D09D-73641C49AD11}"/>
                </a:ext>
              </a:extLst>
            </p:cNvPr>
            <p:cNvGrpSpPr/>
            <p:nvPr/>
          </p:nvGrpSpPr>
          <p:grpSpPr>
            <a:xfrm>
              <a:off x="6058973" y="3801414"/>
              <a:ext cx="509806" cy="2050965"/>
              <a:chOff x="6058973" y="3801414"/>
              <a:chExt cx="509806" cy="2050965"/>
            </a:xfrm>
          </p:grpSpPr>
          <p:grpSp>
            <p:nvGrpSpPr>
              <p:cNvPr id="129" name="Graphic 2">
                <a:extLst>
                  <a:ext uri="{FF2B5EF4-FFF2-40B4-BE49-F238E27FC236}">
                    <a16:creationId xmlns:a16="http://schemas.microsoft.com/office/drawing/2014/main" id="{95EF6223-AE2B-D8BD-4B68-70ABBA6CEF84}"/>
                  </a:ext>
                </a:extLst>
              </p:cNvPr>
              <p:cNvGrpSpPr/>
              <p:nvPr/>
            </p:nvGrpSpPr>
            <p:grpSpPr>
              <a:xfrm>
                <a:off x="6235196" y="5747822"/>
                <a:ext cx="333583" cy="104556"/>
                <a:chOff x="6235196" y="5747822"/>
                <a:chExt cx="333583" cy="104556"/>
              </a:xfrm>
            </p:grpSpPr>
            <p:sp>
              <p:nvSpPr>
                <p:cNvPr id="130" name="Freeform: Shape 129">
                  <a:extLst>
                    <a:ext uri="{FF2B5EF4-FFF2-40B4-BE49-F238E27FC236}">
                      <a16:creationId xmlns:a16="http://schemas.microsoft.com/office/drawing/2014/main" id="{6ADA3EA4-2D26-F54F-B12F-AE5DE9E512AD}"/>
                    </a:ext>
                  </a:extLst>
                </p:cNvPr>
                <p:cNvSpPr/>
                <p:nvPr/>
              </p:nvSpPr>
              <p:spPr>
                <a:xfrm>
                  <a:off x="6537451" y="5797306"/>
                  <a:ext cx="31328" cy="8944"/>
                </a:xfrm>
                <a:custGeom>
                  <a:avLst/>
                  <a:gdLst>
                    <a:gd name="connsiteX0" fmla="*/ 31393 w 31328"/>
                    <a:gd name="connsiteY0" fmla="*/ 233 h 8944"/>
                    <a:gd name="connsiteX1" fmla="*/ 65 w 31328"/>
                    <a:gd name="connsiteY1" fmla="*/ 233 h 8944"/>
                  </a:gdLst>
                  <a:ahLst/>
                  <a:cxnLst>
                    <a:cxn ang="0">
                      <a:pos x="connsiteX0" y="connsiteY0"/>
                    </a:cxn>
                    <a:cxn ang="0">
                      <a:pos x="connsiteX1" y="connsiteY1"/>
                    </a:cxn>
                  </a:cxnLst>
                  <a:rect l="l" t="t" r="r" b="b"/>
                  <a:pathLst>
                    <a:path w="31328" h="8944">
                      <a:moveTo>
                        <a:pt x="31393" y="233"/>
                      </a:moveTo>
                      <a:lnTo>
                        <a:pt x="65" y="23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1" name="Graphic 2">
                  <a:extLst>
                    <a:ext uri="{FF2B5EF4-FFF2-40B4-BE49-F238E27FC236}">
                      <a16:creationId xmlns:a16="http://schemas.microsoft.com/office/drawing/2014/main" id="{593B0BC0-8074-4F69-7001-C00A1259E0C0}"/>
                    </a:ext>
                  </a:extLst>
                </p:cNvPr>
                <p:cNvGrpSpPr/>
                <p:nvPr/>
              </p:nvGrpSpPr>
              <p:grpSpPr>
                <a:xfrm>
                  <a:off x="6235196" y="5747822"/>
                  <a:ext cx="267700" cy="104556"/>
                  <a:chOff x="6235196" y="5747822"/>
                  <a:chExt cx="267700" cy="104556"/>
                </a:xfrm>
                <a:solidFill>
                  <a:srgbClr val="FFFFFF"/>
                </a:solidFill>
              </p:grpSpPr>
              <p:sp>
                <p:nvSpPr>
                  <p:cNvPr id="132" name="Freeform: Shape 131">
                    <a:extLst>
                      <a:ext uri="{FF2B5EF4-FFF2-40B4-BE49-F238E27FC236}">
                        <a16:creationId xmlns:a16="http://schemas.microsoft.com/office/drawing/2014/main" id="{C286401C-8CB5-C1C4-93FE-F2685969F9FF}"/>
                      </a:ext>
                    </a:extLst>
                  </p:cNvPr>
                  <p:cNvSpPr/>
                  <p:nvPr/>
                </p:nvSpPr>
                <p:spPr>
                  <a:xfrm flipV="1">
                    <a:off x="6235196" y="5747822"/>
                    <a:ext cx="64268" cy="104556"/>
                  </a:xfrm>
                  <a:custGeom>
                    <a:avLst/>
                    <a:gdLst>
                      <a:gd name="connsiteX0" fmla="*/ 62504 w 64268"/>
                      <a:gd name="connsiteY0" fmla="*/ 42769 h 104556"/>
                      <a:gd name="connsiteX1" fmla="*/ 54739 w 64268"/>
                      <a:gd name="connsiteY1" fmla="*/ 9005 h 104556"/>
                      <a:gd name="connsiteX2" fmla="*/ 30482 w 64268"/>
                      <a:gd name="connsiteY2" fmla="*/ -2041 h 104556"/>
                      <a:gd name="connsiteX3" fmla="*/ 6359 w 64268"/>
                      <a:gd name="connsiteY3" fmla="*/ 8759 h 104556"/>
                      <a:gd name="connsiteX4" fmla="*/ -1764 w 64268"/>
                      <a:gd name="connsiteY4" fmla="*/ 41024 h 104556"/>
                      <a:gd name="connsiteX5" fmla="*/ -1764 w 64268"/>
                      <a:gd name="connsiteY5" fmla="*/ 58264 h 104556"/>
                      <a:gd name="connsiteX6" fmla="*/ 6001 w 64268"/>
                      <a:gd name="connsiteY6" fmla="*/ 91603 h 104556"/>
                      <a:gd name="connsiteX7" fmla="*/ 30348 w 64268"/>
                      <a:gd name="connsiteY7" fmla="*/ 102515 h 104556"/>
                      <a:gd name="connsiteX8" fmla="*/ 54538 w 64268"/>
                      <a:gd name="connsiteY8" fmla="*/ 91983 h 104556"/>
                      <a:gd name="connsiteX9" fmla="*/ 62504 w 64268"/>
                      <a:gd name="connsiteY9" fmla="*/ 59539 h 104556"/>
                      <a:gd name="connsiteX10" fmla="*/ 62504 w 64268"/>
                      <a:gd name="connsiteY10" fmla="*/ 42769 h 104556"/>
                      <a:gd name="connsiteX11" fmla="*/ 49570 w 64268"/>
                      <a:gd name="connsiteY11" fmla="*/ 60433 h 104556"/>
                      <a:gd name="connsiteX12" fmla="*/ 44960 w 64268"/>
                      <a:gd name="connsiteY12" fmla="*/ 84381 h 104556"/>
                      <a:gd name="connsiteX13" fmla="*/ 30348 w 64268"/>
                      <a:gd name="connsiteY13" fmla="*/ 91894 h 104556"/>
                      <a:gd name="connsiteX14" fmla="*/ 15870 w 64268"/>
                      <a:gd name="connsiteY14" fmla="*/ 84403 h 104556"/>
                      <a:gd name="connsiteX15" fmla="*/ 11193 w 64268"/>
                      <a:gd name="connsiteY15" fmla="*/ 61417 h 104556"/>
                      <a:gd name="connsiteX16" fmla="*/ 11193 w 64268"/>
                      <a:gd name="connsiteY16" fmla="*/ 40734 h 104556"/>
                      <a:gd name="connsiteX17" fmla="*/ 15981 w 64268"/>
                      <a:gd name="connsiteY17" fmla="*/ 16383 h 104556"/>
                      <a:gd name="connsiteX18" fmla="*/ 30482 w 64268"/>
                      <a:gd name="connsiteY18" fmla="*/ 8513 h 104556"/>
                      <a:gd name="connsiteX19" fmla="*/ 44714 w 64268"/>
                      <a:gd name="connsiteY19" fmla="*/ 15914 h 104556"/>
                      <a:gd name="connsiteX20" fmla="*/ 49570 w 64268"/>
                      <a:gd name="connsiteY20" fmla="*/ 39258 h 104556"/>
                      <a:gd name="connsiteX21" fmla="*/ 49570 w 64268"/>
                      <a:gd name="connsiteY21" fmla="*/ 6043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69"/>
                        </a:moveTo>
                        <a:cubicBezTo>
                          <a:pt x="62504" y="27623"/>
                          <a:pt x="59916" y="16368"/>
                          <a:pt x="54739" y="9005"/>
                        </a:cubicBezTo>
                        <a:cubicBezTo>
                          <a:pt x="49578" y="1641"/>
                          <a:pt x="41492" y="-2041"/>
                          <a:pt x="30482" y="-2041"/>
                        </a:cubicBezTo>
                        <a:cubicBezTo>
                          <a:pt x="19622" y="-2041"/>
                          <a:pt x="11580" y="1559"/>
                          <a:pt x="6359" y="8759"/>
                        </a:cubicBezTo>
                        <a:cubicBezTo>
                          <a:pt x="1138" y="15959"/>
                          <a:pt x="-1570" y="26714"/>
                          <a:pt x="-1764" y="41024"/>
                        </a:cubicBezTo>
                        <a:lnTo>
                          <a:pt x="-1764" y="58264"/>
                        </a:lnTo>
                        <a:cubicBezTo>
                          <a:pt x="-1764" y="73231"/>
                          <a:pt x="824" y="84344"/>
                          <a:pt x="6001" y="91603"/>
                        </a:cubicBezTo>
                        <a:cubicBezTo>
                          <a:pt x="11178" y="98878"/>
                          <a:pt x="19293" y="102515"/>
                          <a:pt x="30348" y="102515"/>
                        </a:cubicBezTo>
                        <a:cubicBezTo>
                          <a:pt x="41298" y="102515"/>
                          <a:pt x="49361" y="99005"/>
                          <a:pt x="54538" y="91983"/>
                        </a:cubicBezTo>
                        <a:cubicBezTo>
                          <a:pt x="59715" y="84977"/>
                          <a:pt x="62370" y="74162"/>
                          <a:pt x="62504" y="59539"/>
                        </a:cubicBezTo>
                        <a:lnTo>
                          <a:pt x="62504" y="42769"/>
                        </a:lnTo>
                        <a:close/>
                        <a:moveTo>
                          <a:pt x="49570" y="60433"/>
                        </a:moveTo>
                        <a:cubicBezTo>
                          <a:pt x="49570" y="71390"/>
                          <a:pt x="48034" y="79372"/>
                          <a:pt x="44960" y="84381"/>
                        </a:cubicBezTo>
                        <a:cubicBezTo>
                          <a:pt x="41887" y="89390"/>
                          <a:pt x="37016" y="91894"/>
                          <a:pt x="30348" y="91894"/>
                        </a:cubicBezTo>
                        <a:cubicBezTo>
                          <a:pt x="23724" y="91894"/>
                          <a:pt x="18898" y="89397"/>
                          <a:pt x="15870" y="84403"/>
                        </a:cubicBezTo>
                        <a:cubicBezTo>
                          <a:pt x="12841" y="79424"/>
                          <a:pt x="11282" y="71762"/>
                          <a:pt x="11193" y="61417"/>
                        </a:cubicBezTo>
                        <a:lnTo>
                          <a:pt x="11193" y="40734"/>
                        </a:lnTo>
                        <a:cubicBezTo>
                          <a:pt x="11193" y="29747"/>
                          <a:pt x="12789" y="21631"/>
                          <a:pt x="15981" y="16383"/>
                        </a:cubicBezTo>
                        <a:cubicBezTo>
                          <a:pt x="19174" y="11136"/>
                          <a:pt x="24008" y="8513"/>
                          <a:pt x="30482" y="8513"/>
                        </a:cubicBezTo>
                        <a:cubicBezTo>
                          <a:pt x="36867" y="8513"/>
                          <a:pt x="41611" y="10980"/>
                          <a:pt x="44714" y="15914"/>
                        </a:cubicBezTo>
                        <a:cubicBezTo>
                          <a:pt x="47817" y="20863"/>
                          <a:pt x="49436" y="28644"/>
                          <a:pt x="49570" y="39258"/>
                        </a:cubicBezTo>
                        <a:lnTo>
                          <a:pt x="49570" y="60433"/>
                        </a:lnTo>
                        <a:close/>
                      </a:path>
                    </a:pathLst>
                  </a:custGeom>
                  <a:solidFill>
                    <a:srgbClr val="FFFFFF"/>
                  </a:solidFill>
                  <a:ln w="22" cap="flat">
                    <a:noFill/>
                    <a:prstDash val="solid"/>
                    <a:round/>
                  </a:ln>
                </p:spPr>
                <p:txBody>
                  <a:bodyPr rtlCol="0" anchor="ctr"/>
                  <a:lstStyle/>
                  <a:p>
                    <a:endParaRPr lang="en-GB"/>
                  </a:p>
                </p:txBody>
              </p:sp>
              <p:sp>
                <p:nvSpPr>
                  <p:cNvPr id="133" name="Freeform: Shape 132">
                    <a:extLst>
                      <a:ext uri="{FF2B5EF4-FFF2-40B4-BE49-F238E27FC236}">
                        <a16:creationId xmlns:a16="http://schemas.microsoft.com/office/drawing/2014/main" id="{79DEF7C4-6E50-81B8-7143-1147DCE0F845}"/>
                      </a:ext>
                    </a:extLst>
                  </p:cNvPr>
                  <p:cNvSpPr/>
                  <p:nvPr/>
                </p:nvSpPr>
                <p:spPr>
                  <a:xfrm flipV="1">
                    <a:off x="6317652" y="5836369"/>
                    <a:ext cx="16089" cy="15361"/>
                  </a:xfrm>
                  <a:custGeom>
                    <a:avLst/>
                    <a:gdLst>
                      <a:gd name="connsiteX0" fmla="*/ -772 w 16089"/>
                      <a:gd name="connsiteY0" fmla="*/ 7464 h 15361"/>
                      <a:gd name="connsiteX1" fmla="*/ 1220 w 16089"/>
                      <a:gd name="connsiteY1" fmla="*/ 13054 h 15361"/>
                      <a:gd name="connsiteX2" fmla="*/ 7194 w 16089"/>
                      <a:gd name="connsiteY2" fmla="*/ 15290 h 15361"/>
                      <a:gd name="connsiteX3" fmla="*/ 13236 w 16089"/>
                      <a:gd name="connsiteY3" fmla="*/ 13054 h 15361"/>
                      <a:gd name="connsiteX4" fmla="*/ 15317 w 16089"/>
                      <a:gd name="connsiteY4" fmla="*/ 7464 h 15361"/>
                      <a:gd name="connsiteX5" fmla="*/ 13236 w 16089"/>
                      <a:gd name="connsiteY5" fmla="*/ 2076 h 15361"/>
                      <a:gd name="connsiteX6" fmla="*/ 7194 w 16089"/>
                      <a:gd name="connsiteY6" fmla="*/ -71 h 15361"/>
                      <a:gd name="connsiteX7" fmla="*/ 1220 w 16089"/>
                      <a:gd name="connsiteY7" fmla="*/ 2076 h 15361"/>
                      <a:gd name="connsiteX8" fmla="*/ -772 w 16089"/>
                      <a:gd name="connsiteY8" fmla="*/ 746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4"/>
                        </a:moveTo>
                        <a:cubicBezTo>
                          <a:pt x="-772" y="9700"/>
                          <a:pt x="-108" y="11564"/>
                          <a:pt x="1220" y="13054"/>
                        </a:cubicBezTo>
                        <a:cubicBezTo>
                          <a:pt x="2547" y="14545"/>
                          <a:pt x="4539" y="15290"/>
                          <a:pt x="7194" y="15290"/>
                        </a:cubicBezTo>
                        <a:cubicBezTo>
                          <a:pt x="9850" y="15290"/>
                          <a:pt x="11864" y="14545"/>
                          <a:pt x="13236" y="13054"/>
                        </a:cubicBezTo>
                        <a:cubicBezTo>
                          <a:pt x="14624" y="11564"/>
                          <a:pt x="15317" y="9700"/>
                          <a:pt x="15317" y="7464"/>
                        </a:cubicBezTo>
                        <a:cubicBezTo>
                          <a:pt x="15317" y="5318"/>
                          <a:pt x="14624" y="3522"/>
                          <a:pt x="13236" y="2076"/>
                        </a:cubicBezTo>
                        <a:cubicBezTo>
                          <a:pt x="11864" y="645"/>
                          <a:pt x="9850" y="-71"/>
                          <a:pt x="7194" y="-71"/>
                        </a:cubicBezTo>
                        <a:cubicBezTo>
                          <a:pt x="4539" y="-71"/>
                          <a:pt x="2547" y="645"/>
                          <a:pt x="1220" y="2076"/>
                        </a:cubicBezTo>
                        <a:cubicBezTo>
                          <a:pt x="-108" y="3522"/>
                          <a:pt x="-772" y="5318"/>
                          <a:pt x="-772" y="7464"/>
                        </a:cubicBezTo>
                        <a:close/>
                      </a:path>
                    </a:pathLst>
                  </a:custGeom>
                  <a:solidFill>
                    <a:srgbClr val="FFFFFF"/>
                  </a:solidFill>
                  <a:ln w="22" cap="flat">
                    <a:noFill/>
                    <a:prstDash val="solid"/>
                    <a:round/>
                  </a:ln>
                </p:spPr>
                <p:txBody>
                  <a:bodyPr rtlCol="0" anchor="ctr"/>
                  <a:lstStyle/>
                  <a:p>
                    <a:endParaRPr lang="en-GB"/>
                  </a:p>
                </p:txBody>
              </p:sp>
              <p:sp>
                <p:nvSpPr>
                  <p:cNvPr id="134" name="Freeform: Shape 133">
                    <a:extLst>
                      <a:ext uri="{FF2B5EF4-FFF2-40B4-BE49-F238E27FC236}">
                        <a16:creationId xmlns:a16="http://schemas.microsoft.com/office/drawing/2014/main" id="{EAF8AC96-334A-18AA-9461-AB4E31B3F504}"/>
                      </a:ext>
                    </a:extLst>
                  </p:cNvPr>
                  <p:cNvSpPr/>
                  <p:nvPr/>
                </p:nvSpPr>
                <p:spPr>
                  <a:xfrm flipV="1">
                    <a:off x="6353107" y="5747822"/>
                    <a:ext cx="64760" cy="104556"/>
                  </a:xfrm>
                  <a:custGeom>
                    <a:avLst/>
                    <a:gdLst>
                      <a:gd name="connsiteX0" fmla="*/ 60636 w 64760"/>
                      <a:gd name="connsiteY0" fmla="*/ 74565 h 104556"/>
                      <a:gd name="connsiteX1" fmla="*/ 56608 w 64760"/>
                      <a:gd name="connsiteY1" fmla="*/ 60992 h 104556"/>
                      <a:gd name="connsiteX2" fmla="*/ 45732 w 64760"/>
                      <a:gd name="connsiteY2" fmla="*/ 51713 h 104556"/>
                      <a:gd name="connsiteX3" fmla="*/ 58353 w 64760"/>
                      <a:gd name="connsiteY3" fmla="*/ 41718 h 104556"/>
                      <a:gd name="connsiteX4" fmla="*/ 63008 w 64760"/>
                      <a:gd name="connsiteY4" fmla="*/ 26826 h 104556"/>
                      <a:gd name="connsiteX5" fmla="*/ 54079 w 64760"/>
                      <a:gd name="connsiteY5" fmla="*/ 5785 h 104556"/>
                      <a:gd name="connsiteX6" fmla="*/ 30628 w 64760"/>
                      <a:gd name="connsiteY6" fmla="*/ -2041 h 104556"/>
                      <a:gd name="connsiteX7" fmla="*/ 7086 w 64760"/>
                      <a:gd name="connsiteY7" fmla="*/ 5829 h 104556"/>
                      <a:gd name="connsiteX8" fmla="*/ -1753 w 64760"/>
                      <a:gd name="connsiteY8" fmla="*/ 26826 h 104556"/>
                      <a:gd name="connsiteX9" fmla="*/ 2745 w 64760"/>
                      <a:gd name="connsiteY9" fmla="*/ 41718 h 104556"/>
                      <a:gd name="connsiteX10" fmla="*/ 15232 w 64760"/>
                      <a:gd name="connsiteY10" fmla="*/ 51780 h 104556"/>
                      <a:gd name="connsiteX11" fmla="*/ 4535 w 64760"/>
                      <a:gd name="connsiteY11" fmla="*/ 61059 h 104556"/>
                      <a:gd name="connsiteX12" fmla="*/ 619 w 64760"/>
                      <a:gd name="connsiteY12" fmla="*/ 74565 h 104556"/>
                      <a:gd name="connsiteX13" fmla="*/ 8877 w 64760"/>
                      <a:gd name="connsiteY13" fmla="*/ 94957 h 104556"/>
                      <a:gd name="connsiteX14" fmla="*/ 30628 w 64760"/>
                      <a:gd name="connsiteY14" fmla="*/ 102515 h 104556"/>
                      <a:gd name="connsiteX15" fmla="*/ 52334 w 64760"/>
                      <a:gd name="connsiteY15" fmla="*/ 94957 h 104556"/>
                      <a:gd name="connsiteX16" fmla="*/ 60636 w 64760"/>
                      <a:gd name="connsiteY16" fmla="*/ 74565 h 104556"/>
                      <a:gd name="connsiteX17" fmla="*/ 50074 w 64760"/>
                      <a:gd name="connsiteY17" fmla="*/ 27116 h 104556"/>
                      <a:gd name="connsiteX18" fmla="*/ 44636 w 64760"/>
                      <a:gd name="connsiteY18" fmla="*/ 41002 h 104556"/>
                      <a:gd name="connsiteX19" fmla="*/ 30471 w 64760"/>
                      <a:gd name="connsiteY19" fmla="*/ 46391 h 104556"/>
                      <a:gd name="connsiteX20" fmla="*/ 16463 w 64760"/>
                      <a:gd name="connsiteY20" fmla="*/ 41069 h 104556"/>
                      <a:gd name="connsiteX21" fmla="*/ 11181 w 64760"/>
                      <a:gd name="connsiteY21" fmla="*/ 27094 h 104556"/>
                      <a:gd name="connsiteX22" fmla="*/ 16328 w 64760"/>
                      <a:gd name="connsiteY22" fmla="*/ 13477 h 104556"/>
                      <a:gd name="connsiteX23" fmla="*/ 30628 w 64760"/>
                      <a:gd name="connsiteY23" fmla="*/ 8513 h 104556"/>
                      <a:gd name="connsiteX24" fmla="*/ 44882 w 64760"/>
                      <a:gd name="connsiteY24" fmla="*/ 13499 h 104556"/>
                      <a:gd name="connsiteX25" fmla="*/ 50074 w 64760"/>
                      <a:gd name="connsiteY25" fmla="*/ 27116 h 104556"/>
                      <a:gd name="connsiteX26" fmla="*/ 30628 w 64760"/>
                      <a:gd name="connsiteY26" fmla="*/ 91894 h 104556"/>
                      <a:gd name="connsiteX27" fmla="*/ 18275 w 64760"/>
                      <a:gd name="connsiteY27" fmla="*/ 87176 h 104556"/>
                      <a:gd name="connsiteX28" fmla="*/ 13553 w 64760"/>
                      <a:gd name="connsiteY28" fmla="*/ 74341 h 104556"/>
                      <a:gd name="connsiteX29" fmla="*/ 18208 w 64760"/>
                      <a:gd name="connsiteY29" fmla="*/ 61797 h 104556"/>
                      <a:gd name="connsiteX30" fmla="*/ 30628 w 64760"/>
                      <a:gd name="connsiteY30" fmla="*/ 57012 h 104556"/>
                      <a:gd name="connsiteX31" fmla="*/ 43025 w 64760"/>
                      <a:gd name="connsiteY31" fmla="*/ 61797 h 104556"/>
                      <a:gd name="connsiteX32" fmla="*/ 47679 w 64760"/>
                      <a:gd name="connsiteY32" fmla="*/ 74341 h 104556"/>
                      <a:gd name="connsiteX33" fmla="*/ 42846 w 64760"/>
                      <a:gd name="connsiteY33" fmla="*/ 86997 h 104556"/>
                      <a:gd name="connsiteX34" fmla="*/ 30628 w 64760"/>
                      <a:gd name="connsiteY34" fmla="*/ 91894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65"/>
                        </a:moveTo>
                        <a:cubicBezTo>
                          <a:pt x="60636" y="69482"/>
                          <a:pt x="59293" y="64957"/>
                          <a:pt x="56608" y="60992"/>
                        </a:cubicBezTo>
                        <a:cubicBezTo>
                          <a:pt x="53923" y="57042"/>
                          <a:pt x="50297" y="53949"/>
                          <a:pt x="45732" y="51713"/>
                        </a:cubicBezTo>
                        <a:cubicBezTo>
                          <a:pt x="51043" y="49432"/>
                          <a:pt x="55250" y="46100"/>
                          <a:pt x="58353" y="41718"/>
                        </a:cubicBezTo>
                        <a:cubicBezTo>
                          <a:pt x="61457" y="37335"/>
                          <a:pt x="63008" y="32371"/>
                          <a:pt x="63008" y="26826"/>
                        </a:cubicBezTo>
                        <a:cubicBezTo>
                          <a:pt x="63008" y="18031"/>
                          <a:pt x="60032" y="11017"/>
                          <a:pt x="54079" y="5785"/>
                        </a:cubicBezTo>
                        <a:cubicBezTo>
                          <a:pt x="48142" y="567"/>
                          <a:pt x="40324" y="-2041"/>
                          <a:pt x="30628" y="-2041"/>
                        </a:cubicBezTo>
                        <a:cubicBezTo>
                          <a:pt x="20841" y="-2041"/>
                          <a:pt x="12994" y="582"/>
                          <a:pt x="7086" y="5829"/>
                        </a:cubicBezTo>
                        <a:cubicBezTo>
                          <a:pt x="1194" y="11077"/>
                          <a:pt x="-1753" y="18075"/>
                          <a:pt x="-1753" y="26826"/>
                        </a:cubicBezTo>
                        <a:cubicBezTo>
                          <a:pt x="-1753" y="32326"/>
                          <a:pt x="-254" y="37290"/>
                          <a:pt x="2745" y="41718"/>
                        </a:cubicBezTo>
                        <a:cubicBezTo>
                          <a:pt x="5759" y="46145"/>
                          <a:pt x="9921" y="49499"/>
                          <a:pt x="15232" y="51780"/>
                        </a:cubicBezTo>
                        <a:cubicBezTo>
                          <a:pt x="10711" y="54016"/>
                          <a:pt x="7146" y="57109"/>
                          <a:pt x="4535" y="61059"/>
                        </a:cubicBezTo>
                        <a:cubicBezTo>
                          <a:pt x="1925" y="65024"/>
                          <a:pt x="619" y="69526"/>
                          <a:pt x="619" y="74565"/>
                        </a:cubicBezTo>
                        <a:cubicBezTo>
                          <a:pt x="619" y="83136"/>
                          <a:pt x="3372" y="89934"/>
                          <a:pt x="8877" y="94957"/>
                        </a:cubicBezTo>
                        <a:cubicBezTo>
                          <a:pt x="14381" y="99996"/>
                          <a:pt x="21632" y="102515"/>
                          <a:pt x="30628" y="102515"/>
                        </a:cubicBezTo>
                        <a:cubicBezTo>
                          <a:pt x="39579" y="102515"/>
                          <a:pt x="46814" y="99996"/>
                          <a:pt x="52334" y="94957"/>
                        </a:cubicBezTo>
                        <a:cubicBezTo>
                          <a:pt x="57869" y="89934"/>
                          <a:pt x="60636" y="83136"/>
                          <a:pt x="60636" y="74565"/>
                        </a:cubicBezTo>
                        <a:close/>
                        <a:moveTo>
                          <a:pt x="50074" y="27116"/>
                        </a:moveTo>
                        <a:cubicBezTo>
                          <a:pt x="50074" y="32796"/>
                          <a:pt x="48261" y="37424"/>
                          <a:pt x="44636" y="41002"/>
                        </a:cubicBezTo>
                        <a:cubicBezTo>
                          <a:pt x="41026" y="44595"/>
                          <a:pt x="36304" y="46391"/>
                          <a:pt x="30471" y="46391"/>
                        </a:cubicBezTo>
                        <a:cubicBezTo>
                          <a:pt x="24653" y="46391"/>
                          <a:pt x="19983" y="44617"/>
                          <a:pt x="16463" y="41069"/>
                        </a:cubicBezTo>
                        <a:cubicBezTo>
                          <a:pt x="12942" y="37536"/>
                          <a:pt x="11181" y="32878"/>
                          <a:pt x="11181" y="27094"/>
                        </a:cubicBezTo>
                        <a:cubicBezTo>
                          <a:pt x="11181" y="21325"/>
                          <a:pt x="12897" y="16786"/>
                          <a:pt x="16328" y="13477"/>
                        </a:cubicBezTo>
                        <a:cubicBezTo>
                          <a:pt x="19759" y="10167"/>
                          <a:pt x="24526" y="8513"/>
                          <a:pt x="30628" y="8513"/>
                        </a:cubicBezTo>
                        <a:cubicBezTo>
                          <a:pt x="36685" y="8513"/>
                          <a:pt x="41436" y="10175"/>
                          <a:pt x="44882" y="13499"/>
                        </a:cubicBezTo>
                        <a:cubicBezTo>
                          <a:pt x="48343" y="16838"/>
                          <a:pt x="50074" y="21377"/>
                          <a:pt x="50074" y="27116"/>
                        </a:cubicBezTo>
                        <a:close/>
                        <a:moveTo>
                          <a:pt x="30628" y="91894"/>
                        </a:moveTo>
                        <a:cubicBezTo>
                          <a:pt x="25540" y="91894"/>
                          <a:pt x="21423" y="90321"/>
                          <a:pt x="18275" y="87176"/>
                        </a:cubicBezTo>
                        <a:cubicBezTo>
                          <a:pt x="15127" y="84031"/>
                          <a:pt x="13553" y="79752"/>
                          <a:pt x="13553" y="74341"/>
                        </a:cubicBezTo>
                        <a:cubicBezTo>
                          <a:pt x="13553" y="69169"/>
                          <a:pt x="15105" y="64987"/>
                          <a:pt x="18208" y="61797"/>
                        </a:cubicBezTo>
                        <a:cubicBezTo>
                          <a:pt x="21311" y="58607"/>
                          <a:pt x="25451" y="57012"/>
                          <a:pt x="30628" y="57012"/>
                        </a:cubicBezTo>
                        <a:cubicBezTo>
                          <a:pt x="35804" y="57012"/>
                          <a:pt x="39937" y="58607"/>
                          <a:pt x="43025" y="61797"/>
                        </a:cubicBezTo>
                        <a:cubicBezTo>
                          <a:pt x="46128" y="64987"/>
                          <a:pt x="47679" y="69169"/>
                          <a:pt x="47679" y="74341"/>
                        </a:cubicBezTo>
                        <a:cubicBezTo>
                          <a:pt x="47679" y="79514"/>
                          <a:pt x="46068" y="83732"/>
                          <a:pt x="42846" y="86997"/>
                        </a:cubicBezTo>
                        <a:cubicBezTo>
                          <a:pt x="39638" y="90262"/>
                          <a:pt x="35566" y="91894"/>
                          <a:pt x="30628" y="91894"/>
                        </a:cubicBezTo>
                        <a:close/>
                      </a:path>
                    </a:pathLst>
                  </a:custGeom>
                  <a:solidFill>
                    <a:srgbClr val="FFFFFF"/>
                  </a:solidFill>
                  <a:ln w="22" cap="flat">
                    <a:noFill/>
                    <a:prstDash val="solid"/>
                    <a:round/>
                  </a:ln>
                </p:spPr>
                <p:txBody>
                  <a:bodyPr rtlCol="0" anchor="ctr"/>
                  <a:lstStyle/>
                  <a:p>
                    <a:endParaRPr lang="en-GB"/>
                  </a:p>
                </p:txBody>
              </p:sp>
              <p:sp>
                <p:nvSpPr>
                  <p:cNvPr id="135" name="Freeform: Shape 134">
                    <a:extLst>
                      <a:ext uri="{FF2B5EF4-FFF2-40B4-BE49-F238E27FC236}">
                        <a16:creationId xmlns:a16="http://schemas.microsoft.com/office/drawing/2014/main" id="{6B5C7D24-B16E-F031-7A48-8C6F4332B51B}"/>
                      </a:ext>
                    </a:extLst>
                  </p:cNvPr>
                  <p:cNvSpPr/>
                  <p:nvPr/>
                </p:nvSpPr>
                <p:spPr>
                  <a:xfrm flipV="1">
                    <a:off x="6429409" y="5749231"/>
                    <a:ext cx="73488" cy="101739"/>
                  </a:xfrm>
                  <a:custGeom>
                    <a:avLst/>
                    <a:gdLst>
                      <a:gd name="connsiteX0" fmla="*/ 57613 w 73488"/>
                      <a:gd name="connsiteY0" fmla="*/ 32125 h 101739"/>
                      <a:gd name="connsiteX1" fmla="*/ 71733 w 73488"/>
                      <a:gd name="connsiteY1" fmla="*/ 32125 h 101739"/>
                      <a:gd name="connsiteX2" fmla="*/ 71733 w 73488"/>
                      <a:gd name="connsiteY2" fmla="*/ 21571 h 101739"/>
                      <a:gd name="connsiteX3" fmla="*/ 57613 w 73488"/>
                      <a:gd name="connsiteY3" fmla="*/ 21571 h 101739"/>
                      <a:gd name="connsiteX4" fmla="*/ 57613 w 73488"/>
                      <a:gd name="connsiteY4" fmla="*/ -2041 h 101739"/>
                      <a:gd name="connsiteX5" fmla="*/ 44612 w 73488"/>
                      <a:gd name="connsiteY5" fmla="*/ -2041 h 101739"/>
                      <a:gd name="connsiteX6" fmla="*/ 44612 w 73488"/>
                      <a:gd name="connsiteY6" fmla="*/ 21571 h 101739"/>
                      <a:gd name="connsiteX7" fmla="*/ -1755 w 73488"/>
                      <a:gd name="connsiteY7" fmla="*/ 21571 h 101739"/>
                      <a:gd name="connsiteX8" fmla="*/ -1755 w 73488"/>
                      <a:gd name="connsiteY8" fmla="*/ 29196 h 101739"/>
                      <a:gd name="connsiteX9" fmla="*/ 43828 w 73488"/>
                      <a:gd name="connsiteY9" fmla="*/ 99698 h 101739"/>
                      <a:gd name="connsiteX10" fmla="*/ 57613 w 73488"/>
                      <a:gd name="connsiteY10" fmla="*/ 99698 h 101739"/>
                      <a:gd name="connsiteX11" fmla="*/ 57613 w 73488"/>
                      <a:gd name="connsiteY11" fmla="*/ 32125 h 101739"/>
                      <a:gd name="connsiteX12" fmla="*/ 12925 w 73488"/>
                      <a:gd name="connsiteY12" fmla="*/ 32125 h 101739"/>
                      <a:gd name="connsiteX13" fmla="*/ 44612 w 73488"/>
                      <a:gd name="connsiteY13" fmla="*/ 32125 h 101739"/>
                      <a:gd name="connsiteX14" fmla="*/ 44612 w 73488"/>
                      <a:gd name="connsiteY14" fmla="*/ 82011 h 101739"/>
                      <a:gd name="connsiteX15" fmla="*/ 43068 w 73488"/>
                      <a:gd name="connsiteY15" fmla="*/ 79216 h 101739"/>
                      <a:gd name="connsiteX16" fmla="*/ 12925 w 73488"/>
                      <a:gd name="connsiteY16" fmla="*/ 3212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2125"/>
                        </a:moveTo>
                        <a:lnTo>
                          <a:pt x="71733" y="32125"/>
                        </a:lnTo>
                        <a:lnTo>
                          <a:pt x="71733" y="21571"/>
                        </a:lnTo>
                        <a:lnTo>
                          <a:pt x="57613" y="21571"/>
                        </a:lnTo>
                        <a:lnTo>
                          <a:pt x="57613" y="-2041"/>
                        </a:lnTo>
                        <a:lnTo>
                          <a:pt x="44612" y="-2041"/>
                        </a:lnTo>
                        <a:lnTo>
                          <a:pt x="44612" y="21571"/>
                        </a:lnTo>
                        <a:lnTo>
                          <a:pt x="-1755" y="21571"/>
                        </a:lnTo>
                        <a:lnTo>
                          <a:pt x="-1755" y="29196"/>
                        </a:lnTo>
                        <a:lnTo>
                          <a:pt x="43828" y="99698"/>
                        </a:lnTo>
                        <a:lnTo>
                          <a:pt x="57613" y="99698"/>
                        </a:lnTo>
                        <a:lnTo>
                          <a:pt x="57613" y="32125"/>
                        </a:lnTo>
                        <a:close/>
                        <a:moveTo>
                          <a:pt x="12925" y="32125"/>
                        </a:moveTo>
                        <a:lnTo>
                          <a:pt x="44612" y="32125"/>
                        </a:lnTo>
                        <a:lnTo>
                          <a:pt x="44612" y="82011"/>
                        </a:lnTo>
                        <a:lnTo>
                          <a:pt x="43068" y="79216"/>
                        </a:lnTo>
                        <a:lnTo>
                          <a:pt x="12925" y="32125"/>
                        </a:lnTo>
                        <a:close/>
                      </a:path>
                    </a:pathLst>
                  </a:custGeom>
                  <a:solidFill>
                    <a:srgbClr val="FFFFFF"/>
                  </a:solidFill>
                  <a:ln w="22" cap="flat">
                    <a:noFill/>
                    <a:prstDash val="solid"/>
                    <a:round/>
                  </a:ln>
                </p:spPr>
                <p:txBody>
                  <a:bodyPr rtlCol="0" anchor="ctr"/>
                  <a:lstStyle/>
                  <a:p>
                    <a:endParaRPr lang="en-GB"/>
                  </a:p>
                </p:txBody>
              </p:sp>
            </p:grpSp>
          </p:grpSp>
          <p:grpSp>
            <p:nvGrpSpPr>
              <p:cNvPr id="136" name="Graphic 2">
                <a:extLst>
                  <a:ext uri="{FF2B5EF4-FFF2-40B4-BE49-F238E27FC236}">
                    <a16:creationId xmlns:a16="http://schemas.microsoft.com/office/drawing/2014/main" id="{AC721B9F-2D88-2859-2F8C-0DF5C75B0DB7}"/>
                  </a:ext>
                </a:extLst>
              </p:cNvPr>
              <p:cNvGrpSpPr/>
              <p:nvPr/>
            </p:nvGrpSpPr>
            <p:grpSpPr>
              <a:xfrm>
                <a:off x="6235196" y="5358539"/>
                <a:ext cx="333583" cy="104556"/>
                <a:chOff x="6235196" y="5358539"/>
                <a:chExt cx="333583" cy="104556"/>
              </a:xfrm>
            </p:grpSpPr>
            <p:sp>
              <p:nvSpPr>
                <p:cNvPr id="137" name="Freeform: Shape 136">
                  <a:extLst>
                    <a:ext uri="{FF2B5EF4-FFF2-40B4-BE49-F238E27FC236}">
                      <a16:creationId xmlns:a16="http://schemas.microsoft.com/office/drawing/2014/main" id="{66FE326F-A52A-13AE-281B-FCA8DE04D775}"/>
                    </a:ext>
                  </a:extLst>
                </p:cNvPr>
                <p:cNvSpPr/>
                <p:nvPr/>
              </p:nvSpPr>
              <p:spPr>
                <a:xfrm>
                  <a:off x="6537451" y="5408023"/>
                  <a:ext cx="31328" cy="8944"/>
                </a:xfrm>
                <a:custGeom>
                  <a:avLst/>
                  <a:gdLst>
                    <a:gd name="connsiteX0" fmla="*/ 31393 w 31328"/>
                    <a:gd name="connsiteY0" fmla="*/ 190 h 8944"/>
                    <a:gd name="connsiteX1" fmla="*/ 65 w 31328"/>
                    <a:gd name="connsiteY1" fmla="*/ 190 h 8944"/>
                  </a:gdLst>
                  <a:ahLst/>
                  <a:cxnLst>
                    <a:cxn ang="0">
                      <a:pos x="connsiteX0" y="connsiteY0"/>
                    </a:cxn>
                    <a:cxn ang="0">
                      <a:pos x="connsiteX1" y="connsiteY1"/>
                    </a:cxn>
                  </a:cxnLst>
                  <a:rect l="l" t="t" r="r" b="b"/>
                  <a:pathLst>
                    <a:path w="31328" h="8944">
                      <a:moveTo>
                        <a:pt x="31393" y="190"/>
                      </a:moveTo>
                      <a:lnTo>
                        <a:pt x="65" y="190"/>
                      </a:lnTo>
                    </a:path>
                  </a:pathLst>
                </a:custGeom>
                <a:solidFill>
                  <a:srgbClr val="FFFFFF"/>
                </a:solidFill>
                <a:ln w="7158" cap="flat">
                  <a:solidFill>
                    <a:srgbClr val="FFFFFF"/>
                  </a:solidFill>
                  <a:prstDash val="solid"/>
                  <a:round/>
                </a:ln>
              </p:spPr>
              <p:txBody>
                <a:bodyPr rtlCol="0" anchor="ctr"/>
                <a:lstStyle/>
                <a:p>
                  <a:endParaRPr lang="en-GB"/>
                </a:p>
              </p:txBody>
            </p:sp>
            <p:grpSp>
              <p:nvGrpSpPr>
                <p:cNvPr id="138" name="Graphic 2">
                  <a:extLst>
                    <a:ext uri="{FF2B5EF4-FFF2-40B4-BE49-F238E27FC236}">
                      <a16:creationId xmlns:a16="http://schemas.microsoft.com/office/drawing/2014/main" id="{5C6A27D5-2CCB-0322-1A83-11EB0008D105}"/>
                    </a:ext>
                  </a:extLst>
                </p:cNvPr>
                <p:cNvGrpSpPr/>
                <p:nvPr/>
              </p:nvGrpSpPr>
              <p:grpSpPr>
                <a:xfrm>
                  <a:off x="6235196" y="5358539"/>
                  <a:ext cx="264075" cy="104556"/>
                  <a:chOff x="6235196" y="5358539"/>
                  <a:chExt cx="264075" cy="104556"/>
                </a:xfrm>
                <a:solidFill>
                  <a:srgbClr val="FFFFFF"/>
                </a:solidFill>
              </p:grpSpPr>
              <p:sp>
                <p:nvSpPr>
                  <p:cNvPr id="139" name="Freeform: Shape 138">
                    <a:extLst>
                      <a:ext uri="{FF2B5EF4-FFF2-40B4-BE49-F238E27FC236}">
                        <a16:creationId xmlns:a16="http://schemas.microsoft.com/office/drawing/2014/main" id="{1BBC5E38-9629-46DB-9666-72CCF85F4599}"/>
                      </a:ext>
                    </a:extLst>
                  </p:cNvPr>
                  <p:cNvSpPr/>
                  <p:nvPr/>
                </p:nvSpPr>
                <p:spPr>
                  <a:xfrm flipV="1">
                    <a:off x="6235196" y="5358539"/>
                    <a:ext cx="64268" cy="104556"/>
                  </a:xfrm>
                  <a:custGeom>
                    <a:avLst/>
                    <a:gdLst>
                      <a:gd name="connsiteX0" fmla="*/ 62504 w 64268"/>
                      <a:gd name="connsiteY0" fmla="*/ 42725 h 104556"/>
                      <a:gd name="connsiteX1" fmla="*/ 54739 w 64268"/>
                      <a:gd name="connsiteY1" fmla="*/ 8961 h 104556"/>
                      <a:gd name="connsiteX2" fmla="*/ 30482 w 64268"/>
                      <a:gd name="connsiteY2" fmla="*/ -2085 h 104556"/>
                      <a:gd name="connsiteX3" fmla="*/ 6359 w 64268"/>
                      <a:gd name="connsiteY3" fmla="*/ 8715 h 104556"/>
                      <a:gd name="connsiteX4" fmla="*/ -1764 w 64268"/>
                      <a:gd name="connsiteY4" fmla="*/ 40981 h 104556"/>
                      <a:gd name="connsiteX5" fmla="*/ -1764 w 64268"/>
                      <a:gd name="connsiteY5" fmla="*/ 58221 h 104556"/>
                      <a:gd name="connsiteX6" fmla="*/ 6001 w 64268"/>
                      <a:gd name="connsiteY6" fmla="*/ 91560 h 104556"/>
                      <a:gd name="connsiteX7" fmla="*/ 30348 w 64268"/>
                      <a:gd name="connsiteY7" fmla="*/ 102472 h 104556"/>
                      <a:gd name="connsiteX8" fmla="*/ 54538 w 64268"/>
                      <a:gd name="connsiteY8" fmla="*/ 91940 h 104556"/>
                      <a:gd name="connsiteX9" fmla="*/ 62504 w 64268"/>
                      <a:gd name="connsiteY9" fmla="*/ 59495 h 104556"/>
                      <a:gd name="connsiteX10" fmla="*/ 62504 w 64268"/>
                      <a:gd name="connsiteY10" fmla="*/ 42725 h 104556"/>
                      <a:gd name="connsiteX11" fmla="*/ 49570 w 64268"/>
                      <a:gd name="connsiteY11" fmla="*/ 60390 h 104556"/>
                      <a:gd name="connsiteX12" fmla="*/ 44960 w 64268"/>
                      <a:gd name="connsiteY12" fmla="*/ 84337 h 104556"/>
                      <a:gd name="connsiteX13" fmla="*/ 30348 w 64268"/>
                      <a:gd name="connsiteY13" fmla="*/ 91850 h 104556"/>
                      <a:gd name="connsiteX14" fmla="*/ 15870 w 64268"/>
                      <a:gd name="connsiteY14" fmla="*/ 84360 h 104556"/>
                      <a:gd name="connsiteX15" fmla="*/ 11193 w 64268"/>
                      <a:gd name="connsiteY15" fmla="*/ 61373 h 104556"/>
                      <a:gd name="connsiteX16" fmla="*/ 11193 w 64268"/>
                      <a:gd name="connsiteY16" fmla="*/ 40690 h 104556"/>
                      <a:gd name="connsiteX17" fmla="*/ 15981 w 64268"/>
                      <a:gd name="connsiteY17" fmla="*/ 16340 h 104556"/>
                      <a:gd name="connsiteX18" fmla="*/ 30482 w 64268"/>
                      <a:gd name="connsiteY18" fmla="*/ 8469 h 104556"/>
                      <a:gd name="connsiteX19" fmla="*/ 44714 w 64268"/>
                      <a:gd name="connsiteY19" fmla="*/ 15870 h 104556"/>
                      <a:gd name="connsiteX20" fmla="*/ 49570 w 64268"/>
                      <a:gd name="connsiteY20" fmla="*/ 39214 h 104556"/>
                      <a:gd name="connsiteX21" fmla="*/ 49570 w 64268"/>
                      <a:gd name="connsiteY21" fmla="*/ 6039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25"/>
                        </a:moveTo>
                        <a:cubicBezTo>
                          <a:pt x="62504" y="27580"/>
                          <a:pt x="59916" y="16325"/>
                          <a:pt x="54739" y="8961"/>
                        </a:cubicBezTo>
                        <a:cubicBezTo>
                          <a:pt x="49578" y="1597"/>
                          <a:pt x="41492" y="-2085"/>
                          <a:pt x="30482" y="-2085"/>
                        </a:cubicBezTo>
                        <a:cubicBezTo>
                          <a:pt x="19622" y="-2085"/>
                          <a:pt x="11580" y="1515"/>
                          <a:pt x="6359" y="8715"/>
                        </a:cubicBezTo>
                        <a:cubicBezTo>
                          <a:pt x="1138" y="15915"/>
                          <a:pt x="-1570" y="26670"/>
                          <a:pt x="-1764" y="40981"/>
                        </a:cubicBezTo>
                        <a:lnTo>
                          <a:pt x="-1764" y="58221"/>
                        </a:lnTo>
                        <a:cubicBezTo>
                          <a:pt x="-1764" y="73187"/>
                          <a:pt x="824" y="84300"/>
                          <a:pt x="6001" y="91560"/>
                        </a:cubicBezTo>
                        <a:cubicBezTo>
                          <a:pt x="11178" y="98834"/>
                          <a:pt x="19293" y="102472"/>
                          <a:pt x="30348" y="102472"/>
                        </a:cubicBezTo>
                        <a:cubicBezTo>
                          <a:pt x="41298" y="102472"/>
                          <a:pt x="49361" y="98961"/>
                          <a:pt x="54538" y="91940"/>
                        </a:cubicBezTo>
                        <a:cubicBezTo>
                          <a:pt x="59715" y="84934"/>
                          <a:pt x="62370" y="74119"/>
                          <a:pt x="62504" y="59495"/>
                        </a:cubicBezTo>
                        <a:lnTo>
                          <a:pt x="62504" y="42725"/>
                        </a:lnTo>
                        <a:close/>
                        <a:moveTo>
                          <a:pt x="49570" y="60390"/>
                        </a:moveTo>
                        <a:cubicBezTo>
                          <a:pt x="49570" y="71346"/>
                          <a:pt x="48034" y="79329"/>
                          <a:pt x="44960" y="84337"/>
                        </a:cubicBezTo>
                        <a:cubicBezTo>
                          <a:pt x="41887" y="89346"/>
                          <a:pt x="37016" y="91850"/>
                          <a:pt x="30348" y="91850"/>
                        </a:cubicBezTo>
                        <a:cubicBezTo>
                          <a:pt x="23724" y="91850"/>
                          <a:pt x="18898" y="89353"/>
                          <a:pt x="15870" y="84360"/>
                        </a:cubicBezTo>
                        <a:cubicBezTo>
                          <a:pt x="12841" y="79381"/>
                          <a:pt x="11282" y="71719"/>
                          <a:pt x="11193" y="61373"/>
                        </a:cubicBezTo>
                        <a:lnTo>
                          <a:pt x="11193" y="40690"/>
                        </a:lnTo>
                        <a:cubicBezTo>
                          <a:pt x="11193" y="29704"/>
                          <a:pt x="12789" y="21587"/>
                          <a:pt x="15981" y="16340"/>
                        </a:cubicBezTo>
                        <a:cubicBezTo>
                          <a:pt x="19174" y="11093"/>
                          <a:pt x="24008" y="8469"/>
                          <a:pt x="30482" y="8469"/>
                        </a:cubicBezTo>
                        <a:cubicBezTo>
                          <a:pt x="36867" y="8469"/>
                          <a:pt x="41611" y="10936"/>
                          <a:pt x="44714" y="15870"/>
                        </a:cubicBezTo>
                        <a:cubicBezTo>
                          <a:pt x="47817" y="20819"/>
                          <a:pt x="49436" y="28601"/>
                          <a:pt x="49570" y="39214"/>
                        </a:cubicBezTo>
                        <a:lnTo>
                          <a:pt x="49570" y="60390"/>
                        </a:lnTo>
                        <a:close/>
                      </a:path>
                    </a:pathLst>
                  </a:custGeom>
                  <a:solidFill>
                    <a:srgbClr val="FFFFFF"/>
                  </a:solidFill>
                  <a:ln w="22" cap="flat">
                    <a:noFill/>
                    <a:prstDash val="solid"/>
                    <a:round/>
                  </a:ln>
                </p:spPr>
                <p:txBody>
                  <a:bodyPr rtlCol="0" anchor="ctr"/>
                  <a:lstStyle/>
                  <a:p>
                    <a:endParaRPr lang="en-GB"/>
                  </a:p>
                </p:txBody>
              </p:sp>
              <p:sp>
                <p:nvSpPr>
                  <p:cNvPr id="140" name="Freeform: Shape 139">
                    <a:extLst>
                      <a:ext uri="{FF2B5EF4-FFF2-40B4-BE49-F238E27FC236}">
                        <a16:creationId xmlns:a16="http://schemas.microsoft.com/office/drawing/2014/main" id="{C0E313BC-6931-078F-4890-9AA9596C1C88}"/>
                      </a:ext>
                    </a:extLst>
                  </p:cNvPr>
                  <p:cNvSpPr/>
                  <p:nvPr/>
                </p:nvSpPr>
                <p:spPr>
                  <a:xfrm flipV="1">
                    <a:off x="6317652" y="5447086"/>
                    <a:ext cx="16089" cy="15361"/>
                  </a:xfrm>
                  <a:custGeom>
                    <a:avLst/>
                    <a:gdLst>
                      <a:gd name="connsiteX0" fmla="*/ -772 w 16089"/>
                      <a:gd name="connsiteY0" fmla="*/ 7421 h 15361"/>
                      <a:gd name="connsiteX1" fmla="*/ 1220 w 16089"/>
                      <a:gd name="connsiteY1" fmla="*/ 13011 h 15361"/>
                      <a:gd name="connsiteX2" fmla="*/ 7194 w 16089"/>
                      <a:gd name="connsiteY2" fmla="*/ 15247 h 15361"/>
                      <a:gd name="connsiteX3" fmla="*/ 13236 w 16089"/>
                      <a:gd name="connsiteY3" fmla="*/ 13011 h 15361"/>
                      <a:gd name="connsiteX4" fmla="*/ 15317 w 16089"/>
                      <a:gd name="connsiteY4" fmla="*/ 7421 h 15361"/>
                      <a:gd name="connsiteX5" fmla="*/ 13236 w 16089"/>
                      <a:gd name="connsiteY5" fmla="*/ 2032 h 15361"/>
                      <a:gd name="connsiteX6" fmla="*/ 7194 w 16089"/>
                      <a:gd name="connsiteY6" fmla="*/ -115 h 15361"/>
                      <a:gd name="connsiteX7" fmla="*/ 1220 w 16089"/>
                      <a:gd name="connsiteY7" fmla="*/ 2032 h 15361"/>
                      <a:gd name="connsiteX8" fmla="*/ -772 w 16089"/>
                      <a:gd name="connsiteY8" fmla="*/ 742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1"/>
                        </a:moveTo>
                        <a:cubicBezTo>
                          <a:pt x="-772" y="9657"/>
                          <a:pt x="-108" y="11520"/>
                          <a:pt x="1220" y="13011"/>
                        </a:cubicBezTo>
                        <a:cubicBezTo>
                          <a:pt x="2547" y="14502"/>
                          <a:pt x="4539" y="15247"/>
                          <a:pt x="7194" y="15247"/>
                        </a:cubicBezTo>
                        <a:cubicBezTo>
                          <a:pt x="9850" y="15247"/>
                          <a:pt x="11864" y="14502"/>
                          <a:pt x="13236" y="13011"/>
                        </a:cubicBezTo>
                        <a:cubicBezTo>
                          <a:pt x="14624" y="11520"/>
                          <a:pt x="15317" y="9657"/>
                          <a:pt x="15317" y="7421"/>
                        </a:cubicBezTo>
                        <a:cubicBezTo>
                          <a:pt x="15317" y="5274"/>
                          <a:pt x="14624" y="3478"/>
                          <a:pt x="13236" y="2032"/>
                        </a:cubicBezTo>
                        <a:cubicBezTo>
                          <a:pt x="11864" y="601"/>
                          <a:pt x="9850" y="-115"/>
                          <a:pt x="7194" y="-115"/>
                        </a:cubicBezTo>
                        <a:cubicBezTo>
                          <a:pt x="4539" y="-115"/>
                          <a:pt x="2547" y="601"/>
                          <a:pt x="1220" y="2032"/>
                        </a:cubicBezTo>
                        <a:cubicBezTo>
                          <a:pt x="-108" y="3478"/>
                          <a:pt x="-772" y="5274"/>
                          <a:pt x="-772" y="7421"/>
                        </a:cubicBezTo>
                        <a:close/>
                      </a:path>
                    </a:pathLst>
                  </a:custGeom>
                  <a:solidFill>
                    <a:srgbClr val="FFFFFF"/>
                  </a:solidFill>
                  <a:ln w="22" cap="flat">
                    <a:noFill/>
                    <a:prstDash val="solid"/>
                    <a:round/>
                  </a:ln>
                </p:spPr>
                <p:txBody>
                  <a:bodyPr rtlCol="0" anchor="ctr"/>
                  <a:lstStyle/>
                  <a:p>
                    <a:endParaRPr lang="en-GB"/>
                  </a:p>
                </p:txBody>
              </p:sp>
              <p:sp>
                <p:nvSpPr>
                  <p:cNvPr id="141" name="Freeform: Shape 140">
                    <a:extLst>
                      <a:ext uri="{FF2B5EF4-FFF2-40B4-BE49-F238E27FC236}">
                        <a16:creationId xmlns:a16="http://schemas.microsoft.com/office/drawing/2014/main" id="{34262A28-4C04-5D0F-3C70-6599CA6757B2}"/>
                      </a:ext>
                    </a:extLst>
                  </p:cNvPr>
                  <p:cNvSpPr/>
                  <p:nvPr/>
                </p:nvSpPr>
                <p:spPr>
                  <a:xfrm flipV="1">
                    <a:off x="6353107" y="5358539"/>
                    <a:ext cx="64760" cy="104556"/>
                  </a:xfrm>
                  <a:custGeom>
                    <a:avLst/>
                    <a:gdLst>
                      <a:gd name="connsiteX0" fmla="*/ 60636 w 64760"/>
                      <a:gd name="connsiteY0" fmla="*/ 74521 h 104556"/>
                      <a:gd name="connsiteX1" fmla="*/ 56608 w 64760"/>
                      <a:gd name="connsiteY1" fmla="*/ 60949 h 104556"/>
                      <a:gd name="connsiteX2" fmla="*/ 45732 w 64760"/>
                      <a:gd name="connsiteY2" fmla="*/ 51669 h 104556"/>
                      <a:gd name="connsiteX3" fmla="*/ 58353 w 64760"/>
                      <a:gd name="connsiteY3" fmla="*/ 41674 h 104556"/>
                      <a:gd name="connsiteX4" fmla="*/ 63008 w 64760"/>
                      <a:gd name="connsiteY4" fmla="*/ 26782 h 104556"/>
                      <a:gd name="connsiteX5" fmla="*/ 54079 w 64760"/>
                      <a:gd name="connsiteY5" fmla="*/ 5741 h 104556"/>
                      <a:gd name="connsiteX6" fmla="*/ 30628 w 64760"/>
                      <a:gd name="connsiteY6" fmla="*/ -2085 h 104556"/>
                      <a:gd name="connsiteX7" fmla="*/ 7086 w 64760"/>
                      <a:gd name="connsiteY7" fmla="*/ 5786 h 104556"/>
                      <a:gd name="connsiteX8" fmla="*/ -1753 w 64760"/>
                      <a:gd name="connsiteY8" fmla="*/ 26782 h 104556"/>
                      <a:gd name="connsiteX9" fmla="*/ 2745 w 64760"/>
                      <a:gd name="connsiteY9" fmla="*/ 41674 h 104556"/>
                      <a:gd name="connsiteX10" fmla="*/ 15232 w 64760"/>
                      <a:gd name="connsiteY10" fmla="*/ 51736 h 104556"/>
                      <a:gd name="connsiteX11" fmla="*/ 4535 w 64760"/>
                      <a:gd name="connsiteY11" fmla="*/ 61016 h 104556"/>
                      <a:gd name="connsiteX12" fmla="*/ 619 w 64760"/>
                      <a:gd name="connsiteY12" fmla="*/ 74521 h 104556"/>
                      <a:gd name="connsiteX13" fmla="*/ 8877 w 64760"/>
                      <a:gd name="connsiteY13" fmla="*/ 94914 h 104556"/>
                      <a:gd name="connsiteX14" fmla="*/ 30628 w 64760"/>
                      <a:gd name="connsiteY14" fmla="*/ 102472 h 104556"/>
                      <a:gd name="connsiteX15" fmla="*/ 52334 w 64760"/>
                      <a:gd name="connsiteY15" fmla="*/ 94914 h 104556"/>
                      <a:gd name="connsiteX16" fmla="*/ 60636 w 64760"/>
                      <a:gd name="connsiteY16" fmla="*/ 74521 h 104556"/>
                      <a:gd name="connsiteX17" fmla="*/ 50074 w 64760"/>
                      <a:gd name="connsiteY17" fmla="*/ 27073 h 104556"/>
                      <a:gd name="connsiteX18" fmla="*/ 44636 w 64760"/>
                      <a:gd name="connsiteY18" fmla="*/ 40959 h 104556"/>
                      <a:gd name="connsiteX19" fmla="*/ 30471 w 64760"/>
                      <a:gd name="connsiteY19" fmla="*/ 46347 h 104556"/>
                      <a:gd name="connsiteX20" fmla="*/ 16463 w 64760"/>
                      <a:gd name="connsiteY20" fmla="*/ 41026 h 104556"/>
                      <a:gd name="connsiteX21" fmla="*/ 11181 w 64760"/>
                      <a:gd name="connsiteY21" fmla="*/ 27050 h 104556"/>
                      <a:gd name="connsiteX22" fmla="*/ 16328 w 64760"/>
                      <a:gd name="connsiteY22" fmla="*/ 13433 h 104556"/>
                      <a:gd name="connsiteX23" fmla="*/ 30628 w 64760"/>
                      <a:gd name="connsiteY23" fmla="*/ 8469 h 104556"/>
                      <a:gd name="connsiteX24" fmla="*/ 44882 w 64760"/>
                      <a:gd name="connsiteY24" fmla="*/ 13455 h 104556"/>
                      <a:gd name="connsiteX25" fmla="*/ 50074 w 64760"/>
                      <a:gd name="connsiteY25" fmla="*/ 27073 h 104556"/>
                      <a:gd name="connsiteX26" fmla="*/ 30628 w 64760"/>
                      <a:gd name="connsiteY26" fmla="*/ 91850 h 104556"/>
                      <a:gd name="connsiteX27" fmla="*/ 18275 w 64760"/>
                      <a:gd name="connsiteY27" fmla="*/ 87132 h 104556"/>
                      <a:gd name="connsiteX28" fmla="*/ 13553 w 64760"/>
                      <a:gd name="connsiteY28" fmla="*/ 74298 h 104556"/>
                      <a:gd name="connsiteX29" fmla="*/ 18208 w 64760"/>
                      <a:gd name="connsiteY29" fmla="*/ 61754 h 104556"/>
                      <a:gd name="connsiteX30" fmla="*/ 30628 w 64760"/>
                      <a:gd name="connsiteY30" fmla="*/ 56968 h 104556"/>
                      <a:gd name="connsiteX31" fmla="*/ 43025 w 64760"/>
                      <a:gd name="connsiteY31" fmla="*/ 61754 h 104556"/>
                      <a:gd name="connsiteX32" fmla="*/ 47679 w 64760"/>
                      <a:gd name="connsiteY32" fmla="*/ 74298 h 104556"/>
                      <a:gd name="connsiteX33" fmla="*/ 42846 w 64760"/>
                      <a:gd name="connsiteY33" fmla="*/ 86954 h 104556"/>
                      <a:gd name="connsiteX34" fmla="*/ 30628 w 64760"/>
                      <a:gd name="connsiteY34" fmla="*/ 9185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521"/>
                        </a:moveTo>
                        <a:cubicBezTo>
                          <a:pt x="60636" y="69438"/>
                          <a:pt x="59293" y="64914"/>
                          <a:pt x="56608" y="60949"/>
                        </a:cubicBezTo>
                        <a:cubicBezTo>
                          <a:pt x="53923" y="56998"/>
                          <a:pt x="50297" y="53905"/>
                          <a:pt x="45732" y="51669"/>
                        </a:cubicBezTo>
                        <a:cubicBezTo>
                          <a:pt x="51043" y="49388"/>
                          <a:pt x="55250" y="46057"/>
                          <a:pt x="58353" y="41674"/>
                        </a:cubicBezTo>
                        <a:cubicBezTo>
                          <a:pt x="61457" y="37291"/>
                          <a:pt x="63008" y="32327"/>
                          <a:pt x="63008" y="26782"/>
                        </a:cubicBezTo>
                        <a:cubicBezTo>
                          <a:pt x="63008" y="17987"/>
                          <a:pt x="60032" y="10973"/>
                          <a:pt x="54079" y="5741"/>
                        </a:cubicBezTo>
                        <a:cubicBezTo>
                          <a:pt x="48142" y="524"/>
                          <a:pt x="40324" y="-2085"/>
                          <a:pt x="30628" y="-2085"/>
                        </a:cubicBezTo>
                        <a:cubicBezTo>
                          <a:pt x="20841" y="-2085"/>
                          <a:pt x="12994" y="539"/>
                          <a:pt x="7086" y="5786"/>
                        </a:cubicBezTo>
                        <a:cubicBezTo>
                          <a:pt x="1194" y="11033"/>
                          <a:pt x="-1753" y="18032"/>
                          <a:pt x="-1753" y="26782"/>
                        </a:cubicBezTo>
                        <a:cubicBezTo>
                          <a:pt x="-1753" y="32283"/>
                          <a:pt x="-254" y="37247"/>
                          <a:pt x="2745" y="41674"/>
                        </a:cubicBezTo>
                        <a:cubicBezTo>
                          <a:pt x="5759" y="46101"/>
                          <a:pt x="9921" y="49455"/>
                          <a:pt x="15232" y="51736"/>
                        </a:cubicBezTo>
                        <a:cubicBezTo>
                          <a:pt x="10711" y="53972"/>
                          <a:pt x="7146" y="57065"/>
                          <a:pt x="4535" y="61016"/>
                        </a:cubicBezTo>
                        <a:cubicBezTo>
                          <a:pt x="1925" y="64981"/>
                          <a:pt x="619" y="69483"/>
                          <a:pt x="619" y="74521"/>
                        </a:cubicBezTo>
                        <a:cubicBezTo>
                          <a:pt x="619" y="83093"/>
                          <a:pt x="3372" y="89890"/>
                          <a:pt x="8877" y="94914"/>
                        </a:cubicBezTo>
                        <a:cubicBezTo>
                          <a:pt x="14381" y="99952"/>
                          <a:pt x="21632" y="102472"/>
                          <a:pt x="30628" y="102472"/>
                        </a:cubicBezTo>
                        <a:cubicBezTo>
                          <a:pt x="39579" y="102472"/>
                          <a:pt x="46814" y="99952"/>
                          <a:pt x="52334" y="94914"/>
                        </a:cubicBezTo>
                        <a:cubicBezTo>
                          <a:pt x="57869" y="89890"/>
                          <a:pt x="60636" y="83093"/>
                          <a:pt x="60636" y="74521"/>
                        </a:cubicBezTo>
                        <a:close/>
                        <a:moveTo>
                          <a:pt x="50074" y="27073"/>
                        </a:moveTo>
                        <a:cubicBezTo>
                          <a:pt x="50074" y="32752"/>
                          <a:pt x="48261" y="37381"/>
                          <a:pt x="44636" y="40959"/>
                        </a:cubicBezTo>
                        <a:cubicBezTo>
                          <a:pt x="41026" y="44551"/>
                          <a:pt x="36304" y="46347"/>
                          <a:pt x="30471" y="46347"/>
                        </a:cubicBezTo>
                        <a:cubicBezTo>
                          <a:pt x="24653" y="46347"/>
                          <a:pt x="19983" y="44574"/>
                          <a:pt x="16463" y="41026"/>
                        </a:cubicBezTo>
                        <a:cubicBezTo>
                          <a:pt x="12942" y="37493"/>
                          <a:pt x="11181" y="32834"/>
                          <a:pt x="11181" y="27050"/>
                        </a:cubicBezTo>
                        <a:cubicBezTo>
                          <a:pt x="11181" y="21282"/>
                          <a:pt x="12897" y="16742"/>
                          <a:pt x="16328" y="13433"/>
                        </a:cubicBezTo>
                        <a:cubicBezTo>
                          <a:pt x="19759" y="10124"/>
                          <a:pt x="24526" y="8469"/>
                          <a:pt x="30628" y="8469"/>
                        </a:cubicBezTo>
                        <a:cubicBezTo>
                          <a:pt x="36685" y="8469"/>
                          <a:pt x="41436" y="10131"/>
                          <a:pt x="44882" y="13455"/>
                        </a:cubicBezTo>
                        <a:cubicBezTo>
                          <a:pt x="48343" y="16795"/>
                          <a:pt x="50074" y="21334"/>
                          <a:pt x="50074" y="27073"/>
                        </a:cubicBezTo>
                        <a:close/>
                        <a:moveTo>
                          <a:pt x="30628" y="91850"/>
                        </a:moveTo>
                        <a:cubicBezTo>
                          <a:pt x="25540" y="91850"/>
                          <a:pt x="21423" y="90278"/>
                          <a:pt x="18275" y="87132"/>
                        </a:cubicBezTo>
                        <a:cubicBezTo>
                          <a:pt x="15127" y="83987"/>
                          <a:pt x="13553" y="79709"/>
                          <a:pt x="13553" y="74298"/>
                        </a:cubicBezTo>
                        <a:cubicBezTo>
                          <a:pt x="13553" y="69125"/>
                          <a:pt x="15105" y="64944"/>
                          <a:pt x="18208" y="61754"/>
                        </a:cubicBezTo>
                        <a:cubicBezTo>
                          <a:pt x="21311" y="58563"/>
                          <a:pt x="25451" y="56968"/>
                          <a:pt x="30628" y="56968"/>
                        </a:cubicBezTo>
                        <a:cubicBezTo>
                          <a:pt x="35804" y="56968"/>
                          <a:pt x="39937" y="58563"/>
                          <a:pt x="43025" y="61754"/>
                        </a:cubicBezTo>
                        <a:cubicBezTo>
                          <a:pt x="46128" y="64944"/>
                          <a:pt x="47679" y="69125"/>
                          <a:pt x="47679" y="74298"/>
                        </a:cubicBezTo>
                        <a:cubicBezTo>
                          <a:pt x="47679" y="79470"/>
                          <a:pt x="46068" y="83689"/>
                          <a:pt x="42846" y="86954"/>
                        </a:cubicBezTo>
                        <a:cubicBezTo>
                          <a:pt x="39638" y="90218"/>
                          <a:pt x="35566" y="91850"/>
                          <a:pt x="30628" y="91850"/>
                        </a:cubicBezTo>
                        <a:close/>
                      </a:path>
                    </a:pathLst>
                  </a:custGeom>
                  <a:solidFill>
                    <a:srgbClr val="FFFFFF"/>
                  </a:solidFill>
                  <a:ln w="22" cap="flat">
                    <a:noFill/>
                    <a:prstDash val="solid"/>
                    <a:round/>
                  </a:ln>
                </p:spPr>
                <p:txBody>
                  <a:bodyPr rtlCol="0" anchor="ctr"/>
                  <a:lstStyle/>
                  <a:p>
                    <a:endParaRPr lang="en-GB"/>
                  </a:p>
                </p:txBody>
              </p:sp>
              <p:sp>
                <p:nvSpPr>
                  <p:cNvPr id="142" name="Freeform: Shape 141">
                    <a:extLst>
                      <a:ext uri="{FF2B5EF4-FFF2-40B4-BE49-F238E27FC236}">
                        <a16:creationId xmlns:a16="http://schemas.microsoft.com/office/drawing/2014/main" id="{C20FDD6A-BB3E-7B00-41B4-DE171A332849}"/>
                      </a:ext>
                    </a:extLst>
                  </p:cNvPr>
                  <p:cNvSpPr/>
                  <p:nvPr/>
                </p:nvSpPr>
                <p:spPr>
                  <a:xfrm flipV="1">
                    <a:off x="6434936" y="5359881"/>
                    <a:ext cx="64335" cy="103214"/>
                  </a:xfrm>
                  <a:custGeom>
                    <a:avLst/>
                    <a:gdLst>
                      <a:gd name="connsiteX0" fmla="*/ 48194 w 64335"/>
                      <a:gd name="connsiteY0" fmla="*/ 101160 h 103214"/>
                      <a:gd name="connsiteX1" fmla="*/ 48194 w 64335"/>
                      <a:gd name="connsiteY1" fmla="*/ 90204 h 103214"/>
                      <a:gd name="connsiteX2" fmla="*/ 45822 w 64335"/>
                      <a:gd name="connsiteY2" fmla="*/ 90204 h 103214"/>
                      <a:gd name="connsiteX3" fmla="*/ 21766 w 64335"/>
                      <a:gd name="connsiteY3" fmla="*/ 81237 h 103214"/>
                      <a:gd name="connsiteX4" fmla="*/ 11406 w 64335"/>
                      <a:gd name="connsiteY4" fmla="*/ 56864 h 103214"/>
                      <a:gd name="connsiteX5" fmla="*/ 33358 w 64335"/>
                      <a:gd name="connsiteY5" fmla="*/ 66077 h 103214"/>
                      <a:gd name="connsiteX6" fmla="*/ 54594 w 64335"/>
                      <a:gd name="connsiteY6" fmla="*/ 56708 h 103214"/>
                      <a:gd name="connsiteX7" fmla="*/ 62538 w 64335"/>
                      <a:gd name="connsiteY7" fmla="*/ 32536 h 103214"/>
                      <a:gd name="connsiteX8" fmla="*/ 53968 w 64335"/>
                      <a:gd name="connsiteY8" fmla="*/ 7381 h 103214"/>
                      <a:gd name="connsiteX9" fmla="*/ 30986 w 64335"/>
                      <a:gd name="connsiteY9" fmla="*/ -2055 h 103214"/>
                      <a:gd name="connsiteX10" fmla="*/ 7288 w 64335"/>
                      <a:gd name="connsiteY10" fmla="*/ 9170 h 103214"/>
                      <a:gd name="connsiteX11" fmla="*/ -1797 w 64335"/>
                      <a:gd name="connsiteY11" fmla="*/ 38059 h 103214"/>
                      <a:gd name="connsiteX12" fmla="*/ -1797 w 64335"/>
                      <a:gd name="connsiteY12" fmla="*/ 43023 h 103214"/>
                      <a:gd name="connsiteX13" fmla="*/ 10175 w 64335"/>
                      <a:gd name="connsiteY13" fmla="*/ 85955 h 103214"/>
                      <a:gd name="connsiteX14" fmla="*/ 45889 w 64335"/>
                      <a:gd name="connsiteY14" fmla="*/ 101160 h 103214"/>
                      <a:gd name="connsiteX15" fmla="*/ 48194 w 64335"/>
                      <a:gd name="connsiteY15" fmla="*/ 101160 h 103214"/>
                      <a:gd name="connsiteX16" fmla="*/ 31210 w 64335"/>
                      <a:gd name="connsiteY16" fmla="*/ 55322 h 103214"/>
                      <a:gd name="connsiteX17" fmla="*/ 18969 w 64335"/>
                      <a:gd name="connsiteY17" fmla="*/ 51341 h 103214"/>
                      <a:gd name="connsiteX18" fmla="*/ 11204 w 64335"/>
                      <a:gd name="connsiteY18" fmla="*/ 41346 h 103214"/>
                      <a:gd name="connsiteX19" fmla="*/ 11204 w 64335"/>
                      <a:gd name="connsiteY19" fmla="*/ 36606 h 103214"/>
                      <a:gd name="connsiteX20" fmla="*/ 16866 w 64335"/>
                      <a:gd name="connsiteY20" fmla="*/ 16325 h 103214"/>
                      <a:gd name="connsiteX21" fmla="*/ 30986 w 64335"/>
                      <a:gd name="connsiteY21" fmla="*/ 8656 h 103214"/>
                      <a:gd name="connsiteX22" fmla="*/ 44726 w 64335"/>
                      <a:gd name="connsiteY22" fmla="*/ 15073 h 103214"/>
                      <a:gd name="connsiteX23" fmla="*/ 49738 w 64335"/>
                      <a:gd name="connsiteY23" fmla="*/ 31910 h 103214"/>
                      <a:gd name="connsiteX24" fmla="*/ 44659 w 64335"/>
                      <a:gd name="connsiteY24" fmla="*/ 48859 h 103214"/>
                      <a:gd name="connsiteX25" fmla="*/ 31210 w 64335"/>
                      <a:gd name="connsiteY25" fmla="*/ 5532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194" y="101160"/>
                        </a:moveTo>
                        <a:lnTo>
                          <a:pt x="48194" y="90204"/>
                        </a:lnTo>
                        <a:lnTo>
                          <a:pt x="45822" y="90204"/>
                        </a:lnTo>
                        <a:cubicBezTo>
                          <a:pt x="35752" y="90010"/>
                          <a:pt x="27734" y="87021"/>
                          <a:pt x="21766" y="81237"/>
                        </a:cubicBezTo>
                        <a:cubicBezTo>
                          <a:pt x="15799" y="75468"/>
                          <a:pt x="12345" y="67344"/>
                          <a:pt x="11406" y="56864"/>
                        </a:cubicBezTo>
                        <a:cubicBezTo>
                          <a:pt x="16776" y="63006"/>
                          <a:pt x="24094" y="66077"/>
                          <a:pt x="33358" y="66077"/>
                        </a:cubicBezTo>
                        <a:cubicBezTo>
                          <a:pt x="42220" y="66077"/>
                          <a:pt x="49298" y="62954"/>
                          <a:pt x="54594" y="56708"/>
                        </a:cubicBezTo>
                        <a:cubicBezTo>
                          <a:pt x="59890" y="50477"/>
                          <a:pt x="62538" y="42420"/>
                          <a:pt x="62538" y="32536"/>
                        </a:cubicBezTo>
                        <a:cubicBezTo>
                          <a:pt x="62538" y="22057"/>
                          <a:pt x="59681" y="13672"/>
                          <a:pt x="53968" y="7381"/>
                        </a:cubicBezTo>
                        <a:cubicBezTo>
                          <a:pt x="48254" y="1090"/>
                          <a:pt x="40593" y="-2055"/>
                          <a:pt x="30986" y="-2055"/>
                        </a:cubicBezTo>
                        <a:cubicBezTo>
                          <a:pt x="21244" y="-2055"/>
                          <a:pt x="13345" y="1687"/>
                          <a:pt x="7288" y="9170"/>
                        </a:cubicBezTo>
                        <a:cubicBezTo>
                          <a:pt x="1231" y="16653"/>
                          <a:pt x="-1797" y="26283"/>
                          <a:pt x="-1797" y="38059"/>
                        </a:cubicBezTo>
                        <a:lnTo>
                          <a:pt x="-1797" y="43023"/>
                        </a:lnTo>
                        <a:cubicBezTo>
                          <a:pt x="-1797" y="61746"/>
                          <a:pt x="2193" y="76057"/>
                          <a:pt x="10175" y="85955"/>
                        </a:cubicBezTo>
                        <a:cubicBezTo>
                          <a:pt x="18171" y="95868"/>
                          <a:pt x="30076" y="100936"/>
                          <a:pt x="45889" y="101160"/>
                        </a:cubicBezTo>
                        <a:lnTo>
                          <a:pt x="48194" y="101160"/>
                        </a:lnTo>
                        <a:close/>
                        <a:moveTo>
                          <a:pt x="31210" y="55322"/>
                        </a:moveTo>
                        <a:cubicBezTo>
                          <a:pt x="26779" y="55322"/>
                          <a:pt x="22699" y="53995"/>
                          <a:pt x="18969" y="51341"/>
                        </a:cubicBezTo>
                        <a:cubicBezTo>
                          <a:pt x="15240" y="48688"/>
                          <a:pt x="12651" y="45356"/>
                          <a:pt x="11204" y="41346"/>
                        </a:cubicBezTo>
                        <a:lnTo>
                          <a:pt x="11204" y="36606"/>
                        </a:lnTo>
                        <a:cubicBezTo>
                          <a:pt x="11204" y="28214"/>
                          <a:pt x="13091" y="21453"/>
                          <a:pt x="16866" y="16325"/>
                        </a:cubicBezTo>
                        <a:cubicBezTo>
                          <a:pt x="20640" y="11212"/>
                          <a:pt x="25347" y="8656"/>
                          <a:pt x="30986" y="8656"/>
                        </a:cubicBezTo>
                        <a:cubicBezTo>
                          <a:pt x="36819" y="8656"/>
                          <a:pt x="41399" y="10795"/>
                          <a:pt x="44726" y="15073"/>
                        </a:cubicBezTo>
                        <a:cubicBezTo>
                          <a:pt x="48067" y="19366"/>
                          <a:pt x="49738" y="24979"/>
                          <a:pt x="49738" y="31910"/>
                        </a:cubicBezTo>
                        <a:cubicBezTo>
                          <a:pt x="49738" y="38902"/>
                          <a:pt x="48045" y="44551"/>
                          <a:pt x="44659" y="48859"/>
                        </a:cubicBezTo>
                        <a:cubicBezTo>
                          <a:pt x="41287" y="53168"/>
                          <a:pt x="36804" y="55322"/>
                          <a:pt x="31210" y="55322"/>
                        </a:cubicBezTo>
                        <a:close/>
                      </a:path>
                    </a:pathLst>
                  </a:custGeom>
                  <a:solidFill>
                    <a:srgbClr val="FFFFFF"/>
                  </a:solidFill>
                  <a:ln w="22" cap="flat">
                    <a:noFill/>
                    <a:prstDash val="solid"/>
                    <a:round/>
                  </a:ln>
                </p:spPr>
                <p:txBody>
                  <a:bodyPr rtlCol="0" anchor="ctr"/>
                  <a:lstStyle/>
                  <a:p>
                    <a:endParaRPr lang="en-GB"/>
                  </a:p>
                </p:txBody>
              </p:sp>
            </p:grpSp>
          </p:grpSp>
          <p:grpSp>
            <p:nvGrpSpPr>
              <p:cNvPr id="143" name="Graphic 2">
                <a:extLst>
                  <a:ext uri="{FF2B5EF4-FFF2-40B4-BE49-F238E27FC236}">
                    <a16:creationId xmlns:a16="http://schemas.microsoft.com/office/drawing/2014/main" id="{C57C9423-38B3-D15A-EEBF-99135285BA61}"/>
                  </a:ext>
                </a:extLst>
              </p:cNvPr>
              <p:cNvGrpSpPr/>
              <p:nvPr/>
            </p:nvGrpSpPr>
            <p:grpSpPr>
              <a:xfrm>
                <a:off x="6235196" y="4969256"/>
                <a:ext cx="333583" cy="104556"/>
                <a:chOff x="6235196" y="4969256"/>
                <a:chExt cx="333583" cy="104556"/>
              </a:xfrm>
            </p:grpSpPr>
            <p:sp>
              <p:nvSpPr>
                <p:cNvPr id="144" name="Freeform: Shape 143">
                  <a:extLst>
                    <a:ext uri="{FF2B5EF4-FFF2-40B4-BE49-F238E27FC236}">
                      <a16:creationId xmlns:a16="http://schemas.microsoft.com/office/drawing/2014/main" id="{9900B2E0-F0CA-70F8-8715-06FF74FDF316}"/>
                    </a:ext>
                  </a:extLst>
                </p:cNvPr>
                <p:cNvSpPr/>
                <p:nvPr/>
              </p:nvSpPr>
              <p:spPr>
                <a:xfrm>
                  <a:off x="6537451" y="5018740"/>
                  <a:ext cx="31328" cy="8944"/>
                </a:xfrm>
                <a:custGeom>
                  <a:avLst/>
                  <a:gdLst>
                    <a:gd name="connsiteX0" fmla="*/ 31393 w 31328"/>
                    <a:gd name="connsiteY0" fmla="*/ 146 h 8944"/>
                    <a:gd name="connsiteX1" fmla="*/ 65 w 31328"/>
                    <a:gd name="connsiteY1" fmla="*/ 146 h 8944"/>
                  </a:gdLst>
                  <a:ahLst/>
                  <a:cxnLst>
                    <a:cxn ang="0">
                      <a:pos x="connsiteX0" y="connsiteY0"/>
                    </a:cxn>
                    <a:cxn ang="0">
                      <a:pos x="connsiteX1" y="connsiteY1"/>
                    </a:cxn>
                  </a:cxnLst>
                  <a:rect l="l" t="t" r="r" b="b"/>
                  <a:pathLst>
                    <a:path w="31328" h="8944">
                      <a:moveTo>
                        <a:pt x="31393" y="146"/>
                      </a:moveTo>
                      <a:lnTo>
                        <a:pt x="65" y="14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45" name="Graphic 2">
                  <a:extLst>
                    <a:ext uri="{FF2B5EF4-FFF2-40B4-BE49-F238E27FC236}">
                      <a16:creationId xmlns:a16="http://schemas.microsoft.com/office/drawing/2014/main" id="{7C7EDBBC-993C-E9AD-5347-51C1D42BA599}"/>
                    </a:ext>
                  </a:extLst>
                </p:cNvPr>
                <p:cNvGrpSpPr/>
                <p:nvPr/>
              </p:nvGrpSpPr>
              <p:grpSpPr>
                <a:xfrm>
                  <a:off x="6235196" y="4969256"/>
                  <a:ext cx="263090" cy="104556"/>
                  <a:chOff x="6235196" y="4969256"/>
                  <a:chExt cx="263090" cy="104556"/>
                </a:xfrm>
                <a:solidFill>
                  <a:srgbClr val="FFFFFF"/>
                </a:solidFill>
              </p:grpSpPr>
              <p:sp>
                <p:nvSpPr>
                  <p:cNvPr id="146" name="Freeform: Shape 145">
                    <a:extLst>
                      <a:ext uri="{FF2B5EF4-FFF2-40B4-BE49-F238E27FC236}">
                        <a16:creationId xmlns:a16="http://schemas.microsoft.com/office/drawing/2014/main" id="{3CC54D04-B3CF-F72B-35CE-725185542511}"/>
                      </a:ext>
                    </a:extLst>
                  </p:cNvPr>
                  <p:cNvSpPr/>
                  <p:nvPr/>
                </p:nvSpPr>
                <p:spPr>
                  <a:xfrm flipV="1">
                    <a:off x="6235196" y="4969256"/>
                    <a:ext cx="64268" cy="104556"/>
                  </a:xfrm>
                  <a:custGeom>
                    <a:avLst/>
                    <a:gdLst>
                      <a:gd name="connsiteX0" fmla="*/ 62504 w 64268"/>
                      <a:gd name="connsiteY0" fmla="*/ 42681 h 104556"/>
                      <a:gd name="connsiteX1" fmla="*/ 54739 w 64268"/>
                      <a:gd name="connsiteY1" fmla="*/ 8917 h 104556"/>
                      <a:gd name="connsiteX2" fmla="*/ 30482 w 64268"/>
                      <a:gd name="connsiteY2" fmla="*/ -2128 h 104556"/>
                      <a:gd name="connsiteX3" fmla="*/ 6359 w 64268"/>
                      <a:gd name="connsiteY3" fmla="*/ 8672 h 104556"/>
                      <a:gd name="connsiteX4" fmla="*/ -1764 w 64268"/>
                      <a:gd name="connsiteY4" fmla="*/ 40937 h 104556"/>
                      <a:gd name="connsiteX5" fmla="*/ -1764 w 64268"/>
                      <a:gd name="connsiteY5" fmla="*/ 58177 h 104556"/>
                      <a:gd name="connsiteX6" fmla="*/ 6001 w 64268"/>
                      <a:gd name="connsiteY6" fmla="*/ 91516 h 104556"/>
                      <a:gd name="connsiteX7" fmla="*/ 30348 w 64268"/>
                      <a:gd name="connsiteY7" fmla="*/ 102428 h 104556"/>
                      <a:gd name="connsiteX8" fmla="*/ 54538 w 64268"/>
                      <a:gd name="connsiteY8" fmla="*/ 91896 h 104556"/>
                      <a:gd name="connsiteX9" fmla="*/ 62504 w 64268"/>
                      <a:gd name="connsiteY9" fmla="*/ 59452 h 104556"/>
                      <a:gd name="connsiteX10" fmla="*/ 62504 w 64268"/>
                      <a:gd name="connsiteY10" fmla="*/ 42681 h 104556"/>
                      <a:gd name="connsiteX11" fmla="*/ 49570 w 64268"/>
                      <a:gd name="connsiteY11" fmla="*/ 60346 h 104556"/>
                      <a:gd name="connsiteX12" fmla="*/ 44960 w 64268"/>
                      <a:gd name="connsiteY12" fmla="*/ 84294 h 104556"/>
                      <a:gd name="connsiteX13" fmla="*/ 30348 w 64268"/>
                      <a:gd name="connsiteY13" fmla="*/ 91807 h 104556"/>
                      <a:gd name="connsiteX14" fmla="*/ 15870 w 64268"/>
                      <a:gd name="connsiteY14" fmla="*/ 84316 h 104556"/>
                      <a:gd name="connsiteX15" fmla="*/ 11193 w 64268"/>
                      <a:gd name="connsiteY15" fmla="*/ 61330 h 104556"/>
                      <a:gd name="connsiteX16" fmla="*/ 11193 w 64268"/>
                      <a:gd name="connsiteY16" fmla="*/ 40647 h 104556"/>
                      <a:gd name="connsiteX17" fmla="*/ 15981 w 64268"/>
                      <a:gd name="connsiteY17" fmla="*/ 16296 h 104556"/>
                      <a:gd name="connsiteX18" fmla="*/ 30482 w 64268"/>
                      <a:gd name="connsiteY18" fmla="*/ 8426 h 104556"/>
                      <a:gd name="connsiteX19" fmla="*/ 44714 w 64268"/>
                      <a:gd name="connsiteY19" fmla="*/ 15827 h 104556"/>
                      <a:gd name="connsiteX20" fmla="*/ 49570 w 64268"/>
                      <a:gd name="connsiteY20" fmla="*/ 39171 h 104556"/>
                      <a:gd name="connsiteX21" fmla="*/ 49570 w 64268"/>
                      <a:gd name="connsiteY21" fmla="*/ 6034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81"/>
                        </a:moveTo>
                        <a:cubicBezTo>
                          <a:pt x="62504" y="27536"/>
                          <a:pt x="59916" y="16281"/>
                          <a:pt x="54739" y="8917"/>
                        </a:cubicBezTo>
                        <a:cubicBezTo>
                          <a:pt x="49578" y="1554"/>
                          <a:pt x="41492" y="-2128"/>
                          <a:pt x="30482" y="-2128"/>
                        </a:cubicBezTo>
                        <a:cubicBezTo>
                          <a:pt x="19622" y="-2128"/>
                          <a:pt x="11580" y="1472"/>
                          <a:pt x="6359" y="8672"/>
                        </a:cubicBezTo>
                        <a:cubicBezTo>
                          <a:pt x="1138" y="15872"/>
                          <a:pt x="-1570" y="26627"/>
                          <a:pt x="-1764" y="40937"/>
                        </a:cubicBezTo>
                        <a:lnTo>
                          <a:pt x="-1764" y="58177"/>
                        </a:lnTo>
                        <a:cubicBezTo>
                          <a:pt x="-1764" y="73143"/>
                          <a:pt x="824" y="84257"/>
                          <a:pt x="6001" y="91516"/>
                        </a:cubicBezTo>
                        <a:cubicBezTo>
                          <a:pt x="11178" y="98791"/>
                          <a:pt x="19293" y="102428"/>
                          <a:pt x="30348" y="102428"/>
                        </a:cubicBezTo>
                        <a:cubicBezTo>
                          <a:pt x="41298" y="102428"/>
                          <a:pt x="49361" y="98917"/>
                          <a:pt x="54538" y="91896"/>
                        </a:cubicBezTo>
                        <a:cubicBezTo>
                          <a:pt x="59715" y="84890"/>
                          <a:pt x="62370" y="74075"/>
                          <a:pt x="62504" y="59452"/>
                        </a:cubicBezTo>
                        <a:lnTo>
                          <a:pt x="62504" y="42681"/>
                        </a:lnTo>
                        <a:close/>
                        <a:moveTo>
                          <a:pt x="49570" y="60346"/>
                        </a:moveTo>
                        <a:cubicBezTo>
                          <a:pt x="49570" y="71303"/>
                          <a:pt x="48034" y="79285"/>
                          <a:pt x="44960" y="84294"/>
                        </a:cubicBezTo>
                        <a:cubicBezTo>
                          <a:pt x="41887" y="89303"/>
                          <a:pt x="37016" y="91807"/>
                          <a:pt x="30348" y="91807"/>
                        </a:cubicBezTo>
                        <a:cubicBezTo>
                          <a:pt x="23724" y="91807"/>
                          <a:pt x="18898" y="89310"/>
                          <a:pt x="15870" y="84316"/>
                        </a:cubicBezTo>
                        <a:cubicBezTo>
                          <a:pt x="12841" y="79337"/>
                          <a:pt x="11282" y="71675"/>
                          <a:pt x="11193" y="61330"/>
                        </a:cubicBezTo>
                        <a:lnTo>
                          <a:pt x="11193" y="40647"/>
                        </a:lnTo>
                        <a:cubicBezTo>
                          <a:pt x="11193" y="29660"/>
                          <a:pt x="12789" y="21544"/>
                          <a:pt x="15981" y="16296"/>
                        </a:cubicBezTo>
                        <a:cubicBezTo>
                          <a:pt x="19174" y="11049"/>
                          <a:pt x="24008" y="8426"/>
                          <a:pt x="30482" y="8426"/>
                        </a:cubicBezTo>
                        <a:cubicBezTo>
                          <a:pt x="36867" y="8426"/>
                          <a:pt x="41611" y="10893"/>
                          <a:pt x="44714" y="15827"/>
                        </a:cubicBezTo>
                        <a:cubicBezTo>
                          <a:pt x="47817" y="20776"/>
                          <a:pt x="49436" y="28557"/>
                          <a:pt x="49570" y="39171"/>
                        </a:cubicBezTo>
                        <a:lnTo>
                          <a:pt x="49570" y="60346"/>
                        </a:lnTo>
                        <a:close/>
                      </a:path>
                    </a:pathLst>
                  </a:custGeom>
                  <a:solidFill>
                    <a:srgbClr val="FFFFFF"/>
                  </a:solidFill>
                  <a:ln w="22" cap="flat">
                    <a:noFill/>
                    <a:prstDash val="solid"/>
                    <a:round/>
                  </a:ln>
                </p:spPr>
                <p:txBody>
                  <a:bodyPr rtlCol="0" anchor="ctr"/>
                  <a:lstStyle/>
                  <a:p>
                    <a:endParaRPr lang="en-GB"/>
                  </a:p>
                </p:txBody>
              </p:sp>
              <p:sp>
                <p:nvSpPr>
                  <p:cNvPr id="147" name="Freeform: Shape 146">
                    <a:extLst>
                      <a:ext uri="{FF2B5EF4-FFF2-40B4-BE49-F238E27FC236}">
                        <a16:creationId xmlns:a16="http://schemas.microsoft.com/office/drawing/2014/main" id="{7F6DB07C-F8CC-B69F-E63B-A7FC404D9920}"/>
                      </a:ext>
                    </a:extLst>
                  </p:cNvPr>
                  <p:cNvSpPr/>
                  <p:nvPr/>
                </p:nvSpPr>
                <p:spPr>
                  <a:xfrm flipV="1">
                    <a:off x="6317652" y="5057803"/>
                    <a:ext cx="16089" cy="15361"/>
                  </a:xfrm>
                  <a:custGeom>
                    <a:avLst/>
                    <a:gdLst>
                      <a:gd name="connsiteX0" fmla="*/ -772 w 16089"/>
                      <a:gd name="connsiteY0" fmla="*/ 7377 h 15361"/>
                      <a:gd name="connsiteX1" fmla="*/ 1220 w 16089"/>
                      <a:gd name="connsiteY1" fmla="*/ 12967 h 15361"/>
                      <a:gd name="connsiteX2" fmla="*/ 7194 w 16089"/>
                      <a:gd name="connsiteY2" fmla="*/ 15203 h 15361"/>
                      <a:gd name="connsiteX3" fmla="*/ 13236 w 16089"/>
                      <a:gd name="connsiteY3" fmla="*/ 12967 h 15361"/>
                      <a:gd name="connsiteX4" fmla="*/ 15317 w 16089"/>
                      <a:gd name="connsiteY4" fmla="*/ 7377 h 15361"/>
                      <a:gd name="connsiteX5" fmla="*/ 13236 w 16089"/>
                      <a:gd name="connsiteY5" fmla="*/ 1989 h 15361"/>
                      <a:gd name="connsiteX6" fmla="*/ 7194 w 16089"/>
                      <a:gd name="connsiteY6" fmla="*/ -158 h 15361"/>
                      <a:gd name="connsiteX7" fmla="*/ 1220 w 16089"/>
                      <a:gd name="connsiteY7" fmla="*/ 1989 h 15361"/>
                      <a:gd name="connsiteX8" fmla="*/ -772 w 16089"/>
                      <a:gd name="connsiteY8" fmla="*/ 737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77"/>
                        </a:moveTo>
                        <a:cubicBezTo>
                          <a:pt x="-772" y="9613"/>
                          <a:pt x="-108" y="11477"/>
                          <a:pt x="1220" y="12967"/>
                        </a:cubicBezTo>
                        <a:cubicBezTo>
                          <a:pt x="2547" y="14458"/>
                          <a:pt x="4539" y="15203"/>
                          <a:pt x="7194" y="15203"/>
                        </a:cubicBezTo>
                        <a:cubicBezTo>
                          <a:pt x="9850" y="15203"/>
                          <a:pt x="11864" y="14458"/>
                          <a:pt x="13236" y="12967"/>
                        </a:cubicBezTo>
                        <a:cubicBezTo>
                          <a:pt x="14624" y="11477"/>
                          <a:pt x="15317" y="9613"/>
                          <a:pt x="15317" y="7377"/>
                        </a:cubicBezTo>
                        <a:cubicBezTo>
                          <a:pt x="15317" y="5231"/>
                          <a:pt x="14624" y="3434"/>
                          <a:pt x="13236" y="1989"/>
                        </a:cubicBezTo>
                        <a:cubicBezTo>
                          <a:pt x="11864" y="557"/>
                          <a:pt x="9850" y="-158"/>
                          <a:pt x="7194" y="-158"/>
                        </a:cubicBezTo>
                        <a:cubicBezTo>
                          <a:pt x="4539" y="-158"/>
                          <a:pt x="2547" y="557"/>
                          <a:pt x="1220" y="1989"/>
                        </a:cubicBezTo>
                        <a:cubicBezTo>
                          <a:pt x="-108" y="3434"/>
                          <a:pt x="-772" y="5231"/>
                          <a:pt x="-772" y="7377"/>
                        </a:cubicBezTo>
                        <a:close/>
                      </a:path>
                    </a:pathLst>
                  </a:custGeom>
                  <a:solidFill>
                    <a:srgbClr val="FFFFFF"/>
                  </a:solidFill>
                  <a:ln w="22" cap="flat">
                    <a:noFill/>
                    <a:prstDash val="solid"/>
                    <a:round/>
                  </a:ln>
                </p:spPr>
                <p:txBody>
                  <a:bodyPr rtlCol="0" anchor="ctr"/>
                  <a:lstStyle/>
                  <a:p>
                    <a:endParaRPr lang="en-GB"/>
                  </a:p>
                </p:txBody>
              </p:sp>
              <p:sp>
                <p:nvSpPr>
                  <p:cNvPr id="148" name="Freeform: Shape 147">
                    <a:extLst>
                      <a:ext uri="{FF2B5EF4-FFF2-40B4-BE49-F238E27FC236}">
                        <a16:creationId xmlns:a16="http://schemas.microsoft.com/office/drawing/2014/main" id="{A2CEF49A-F46A-AD10-564B-084BEF87042B}"/>
                      </a:ext>
                    </a:extLst>
                  </p:cNvPr>
                  <p:cNvSpPr/>
                  <p:nvPr/>
                </p:nvSpPr>
                <p:spPr>
                  <a:xfrm flipV="1">
                    <a:off x="6353107" y="4969256"/>
                    <a:ext cx="64760" cy="104556"/>
                  </a:xfrm>
                  <a:custGeom>
                    <a:avLst/>
                    <a:gdLst>
                      <a:gd name="connsiteX0" fmla="*/ 60636 w 64760"/>
                      <a:gd name="connsiteY0" fmla="*/ 74478 h 104556"/>
                      <a:gd name="connsiteX1" fmla="*/ 56608 w 64760"/>
                      <a:gd name="connsiteY1" fmla="*/ 60905 h 104556"/>
                      <a:gd name="connsiteX2" fmla="*/ 45732 w 64760"/>
                      <a:gd name="connsiteY2" fmla="*/ 51626 h 104556"/>
                      <a:gd name="connsiteX3" fmla="*/ 58353 w 64760"/>
                      <a:gd name="connsiteY3" fmla="*/ 41631 h 104556"/>
                      <a:gd name="connsiteX4" fmla="*/ 63008 w 64760"/>
                      <a:gd name="connsiteY4" fmla="*/ 26739 h 104556"/>
                      <a:gd name="connsiteX5" fmla="*/ 54079 w 64760"/>
                      <a:gd name="connsiteY5" fmla="*/ 5698 h 104556"/>
                      <a:gd name="connsiteX6" fmla="*/ 30628 w 64760"/>
                      <a:gd name="connsiteY6" fmla="*/ -2128 h 104556"/>
                      <a:gd name="connsiteX7" fmla="*/ 7086 w 64760"/>
                      <a:gd name="connsiteY7" fmla="*/ 5742 h 104556"/>
                      <a:gd name="connsiteX8" fmla="*/ -1753 w 64760"/>
                      <a:gd name="connsiteY8" fmla="*/ 26739 h 104556"/>
                      <a:gd name="connsiteX9" fmla="*/ 2745 w 64760"/>
                      <a:gd name="connsiteY9" fmla="*/ 41631 h 104556"/>
                      <a:gd name="connsiteX10" fmla="*/ 15232 w 64760"/>
                      <a:gd name="connsiteY10" fmla="*/ 51693 h 104556"/>
                      <a:gd name="connsiteX11" fmla="*/ 4535 w 64760"/>
                      <a:gd name="connsiteY11" fmla="*/ 60972 h 104556"/>
                      <a:gd name="connsiteX12" fmla="*/ 619 w 64760"/>
                      <a:gd name="connsiteY12" fmla="*/ 74478 h 104556"/>
                      <a:gd name="connsiteX13" fmla="*/ 8877 w 64760"/>
                      <a:gd name="connsiteY13" fmla="*/ 94870 h 104556"/>
                      <a:gd name="connsiteX14" fmla="*/ 30628 w 64760"/>
                      <a:gd name="connsiteY14" fmla="*/ 102428 h 104556"/>
                      <a:gd name="connsiteX15" fmla="*/ 52334 w 64760"/>
                      <a:gd name="connsiteY15" fmla="*/ 94870 h 104556"/>
                      <a:gd name="connsiteX16" fmla="*/ 60636 w 64760"/>
                      <a:gd name="connsiteY16" fmla="*/ 74478 h 104556"/>
                      <a:gd name="connsiteX17" fmla="*/ 50074 w 64760"/>
                      <a:gd name="connsiteY17" fmla="*/ 27029 h 104556"/>
                      <a:gd name="connsiteX18" fmla="*/ 44636 w 64760"/>
                      <a:gd name="connsiteY18" fmla="*/ 40915 h 104556"/>
                      <a:gd name="connsiteX19" fmla="*/ 30471 w 64760"/>
                      <a:gd name="connsiteY19" fmla="*/ 46304 h 104556"/>
                      <a:gd name="connsiteX20" fmla="*/ 16463 w 64760"/>
                      <a:gd name="connsiteY20" fmla="*/ 40982 h 104556"/>
                      <a:gd name="connsiteX21" fmla="*/ 11181 w 64760"/>
                      <a:gd name="connsiteY21" fmla="*/ 27007 h 104556"/>
                      <a:gd name="connsiteX22" fmla="*/ 16328 w 64760"/>
                      <a:gd name="connsiteY22" fmla="*/ 13390 h 104556"/>
                      <a:gd name="connsiteX23" fmla="*/ 30628 w 64760"/>
                      <a:gd name="connsiteY23" fmla="*/ 8426 h 104556"/>
                      <a:gd name="connsiteX24" fmla="*/ 44882 w 64760"/>
                      <a:gd name="connsiteY24" fmla="*/ 13412 h 104556"/>
                      <a:gd name="connsiteX25" fmla="*/ 50074 w 64760"/>
                      <a:gd name="connsiteY25" fmla="*/ 27029 h 104556"/>
                      <a:gd name="connsiteX26" fmla="*/ 30628 w 64760"/>
                      <a:gd name="connsiteY26" fmla="*/ 91807 h 104556"/>
                      <a:gd name="connsiteX27" fmla="*/ 18275 w 64760"/>
                      <a:gd name="connsiteY27" fmla="*/ 87089 h 104556"/>
                      <a:gd name="connsiteX28" fmla="*/ 13553 w 64760"/>
                      <a:gd name="connsiteY28" fmla="*/ 74254 h 104556"/>
                      <a:gd name="connsiteX29" fmla="*/ 18208 w 64760"/>
                      <a:gd name="connsiteY29" fmla="*/ 61710 h 104556"/>
                      <a:gd name="connsiteX30" fmla="*/ 30628 w 64760"/>
                      <a:gd name="connsiteY30" fmla="*/ 56925 h 104556"/>
                      <a:gd name="connsiteX31" fmla="*/ 43025 w 64760"/>
                      <a:gd name="connsiteY31" fmla="*/ 61710 h 104556"/>
                      <a:gd name="connsiteX32" fmla="*/ 47679 w 64760"/>
                      <a:gd name="connsiteY32" fmla="*/ 74254 h 104556"/>
                      <a:gd name="connsiteX33" fmla="*/ 42846 w 64760"/>
                      <a:gd name="connsiteY33" fmla="*/ 86910 h 104556"/>
                      <a:gd name="connsiteX34" fmla="*/ 30628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36" y="74478"/>
                        </a:moveTo>
                        <a:cubicBezTo>
                          <a:pt x="60636" y="69395"/>
                          <a:pt x="59293" y="64870"/>
                          <a:pt x="56608" y="60905"/>
                        </a:cubicBezTo>
                        <a:cubicBezTo>
                          <a:pt x="53923" y="56955"/>
                          <a:pt x="50297" y="53862"/>
                          <a:pt x="45732" y="51626"/>
                        </a:cubicBezTo>
                        <a:cubicBezTo>
                          <a:pt x="51043" y="49345"/>
                          <a:pt x="55250" y="46013"/>
                          <a:pt x="58353" y="41631"/>
                        </a:cubicBezTo>
                        <a:cubicBezTo>
                          <a:pt x="61457" y="37248"/>
                          <a:pt x="63008" y="32284"/>
                          <a:pt x="63008" y="26739"/>
                        </a:cubicBezTo>
                        <a:cubicBezTo>
                          <a:pt x="63008" y="17944"/>
                          <a:pt x="60032" y="10930"/>
                          <a:pt x="54079" y="5698"/>
                        </a:cubicBezTo>
                        <a:cubicBezTo>
                          <a:pt x="48142" y="480"/>
                          <a:pt x="40324" y="-2128"/>
                          <a:pt x="30628" y="-2128"/>
                        </a:cubicBezTo>
                        <a:cubicBezTo>
                          <a:pt x="20841" y="-2128"/>
                          <a:pt x="12994" y="495"/>
                          <a:pt x="7086" y="5742"/>
                        </a:cubicBezTo>
                        <a:cubicBezTo>
                          <a:pt x="1194" y="10990"/>
                          <a:pt x="-1753" y="17988"/>
                          <a:pt x="-1753" y="26739"/>
                        </a:cubicBezTo>
                        <a:cubicBezTo>
                          <a:pt x="-1753" y="32239"/>
                          <a:pt x="-254" y="37203"/>
                          <a:pt x="2745" y="41631"/>
                        </a:cubicBezTo>
                        <a:cubicBezTo>
                          <a:pt x="5759" y="46058"/>
                          <a:pt x="9921" y="49412"/>
                          <a:pt x="15232" y="51693"/>
                        </a:cubicBezTo>
                        <a:cubicBezTo>
                          <a:pt x="10711" y="53929"/>
                          <a:pt x="7146" y="57022"/>
                          <a:pt x="4535" y="60972"/>
                        </a:cubicBezTo>
                        <a:cubicBezTo>
                          <a:pt x="1925" y="64937"/>
                          <a:pt x="619" y="69439"/>
                          <a:pt x="619" y="74478"/>
                        </a:cubicBezTo>
                        <a:cubicBezTo>
                          <a:pt x="619" y="83049"/>
                          <a:pt x="3372" y="89847"/>
                          <a:pt x="8877" y="94870"/>
                        </a:cubicBezTo>
                        <a:cubicBezTo>
                          <a:pt x="14381" y="99909"/>
                          <a:pt x="21632" y="102428"/>
                          <a:pt x="30628" y="102428"/>
                        </a:cubicBezTo>
                        <a:cubicBezTo>
                          <a:pt x="39579" y="102428"/>
                          <a:pt x="46814" y="99909"/>
                          <a:pt x="52334" y="94870"/>
                        </a:cubicBezTo>
                        <a:cubicBezTo>
                          <a:pt x="57869" y="89847"/>
                          <a:pt x="60636" y="83049"/>
                          <a:pt x="60636" y="74478"/>
                        </a:cubicBezTo>
                        <a:close/>
                        <a:moveTo>
                          <a:pt x="50074" y="27029"/>
                        </a:moveTo>
                        <a:cubicBezTo>
                          <a:pt x="50074" y="32709"/>
                          <a:pt x="48261" y="37337"/>
                          <a:pt x="44636" y="40915"/>
                        </a:cubicBezTo>
                        <a:cubicBezTo>
                          <a:pt x="41026" y="44508"/>
                          <a:pt x="36304" y="46304"/>
                          <a:pt x="30471" y="46304"/>
                        </a:cubicBezTo>
                        <a:cubicBezTo>
                          <a:pt x="24653" y="46304"/>
                          <a:pt x="19983" y="44530"/>
                          <a:pt x="16463" y="40982"/>
                        </a:cubicBezTo>
                        <a:cubicBezTo>
                          <a:pt x="12942" y="37449"/>
                          <a:pt x="11181" y="32791"/>
                          <a:pt x="11181" y="27007"/>
                        </a:cubicBezTo>
                        <a:cubicBezTo>
                          <a:pt x="11181" y="21238"/>
                          <a:pt x="12897" y="16699"/>
                          <a:pt x="16328" y="13390"/>
                        </a:cubicBezTo>
                        <a:cubicBezTo>
                          <a:pt x="19759" y="10080"/>
                          <a:pt x="24526" y="8426"/>
                          <a:pt x="30628" y="8426"/>
                        </a:cubicBezTo>
                        <a:cubicBezTo>
                          <a:pt x="36685" y="8426"/>
                          <a:pt x="41436" y="10088"/>
                          <a:pt x="44882" y="13412"/>
                        </a:cubicBezTo>
                        <a:cubicBezTo>
                          <a:pt x="48343" y="16751"/>
                          <a:pt x="50074" y="21290"/>
                          <a:pt x="50074" y="27029"/>
                        </a:cubicBezTo>
                        <a:close/>
                        <a:moveTo>
                          <a:pt x="30628" y="91807"/>
                        </a:moveTo>
                        <a:cubicBezTo>
                          <a:pt x="25540" y="91807"/>
                          <a:pt x="21423" y="90234"/>
                          <a:pt x="18275" y="87089"/>
                        </a:cubicBezTo>
                        <a:cubicBezTo>
                          <a:pt x="15127" y="83943"/>
                          <a:pt x="13553" y="79665"/>
                          <a:pt x="13553" y="74254"/>
                        </a:cubicBezTo>
                        <a:cubicBezTo>
                          <a:pt x="13553" y="69082"/>
                          <a:pt x="15105" y="64900"/>
                          <a:pt x="18208" y="61710"/>
                        </a:cubicBezTo>
                        <a:cubicBezTo>
                          <a:pt x="21311" y="58520"/>
                          <a:pt x="25451" y="56925"/>
                          <a:pt x="30628" y="56925"/>
                        </a:cubicBezTo>
                        <a:cubicBezTo>
                          <a:pt x="35804" y="56925"/>
                          <a:pt x="39937" y="58520"/>
                          <a:pt x="43025" y="61710"/>
                        </a:cubicBezTo>
                        <a:cubicBezTo>
                          <a:pt x="46128" y="64900"/>
                          <a:pt x="47679" y="69082"/>
                          <a:pt x="47679" y="74254"/>
                        </a:cubicBezTo>
                        <a:cubicBezTo>
                          <a:pt x="47679" y="79427"/>
                          <a:pt x="46068" y="83645"/>
                          <a:pt x="42846" y="86910"/>
                        </a:cubicBezTo>
                        <a:cubicBezTo>
                          <a:pt x="39638" y="90175"/>
                          <a:pt x="35566" y="91807"/>
                          <a:pt x="30628" y="91807"/>
                        </a:cubicBezTo>
                        <a:close/>
                      </a:path>
                    </a:pathLst>
                  </a:custGeom>
                  <a:solidFill>
                    <a:srgbClr val="FFFFFF"/>
                  </a:solidFill>
                  <a:ln w="22" cap="flat">
                    <a:noFill/>
                    <a:prstDash val="solid"/>
                    <a:round/>
                  </a:ln>
                </p:spPr>
                <p:txBody>
                  <a:bodyPr rtlCol="0" anchor="ctr"/>
                  <a:lstStyle/>
                  <a:p>
                    <a:endParaRPr lang="en-GB"/>
                  </a:p>
                </p:txBody>
              </p:sp>
              <p:sp>
                <p:nvSpPr>
                  <p:cNvPr id="149" name="Freeform: Shape 148">
                    <a:extLst>
                      <a:ext uri="{FF2B5EF4-FFF2-40B4-BE49-F238E27FC236}">
                        <a16:creationId xmlns:a16="http://schemas.microsoft.com/office/drawing/2014/main" id="{095F376E-CA2A-99BF-5A6E-CF050779F79C}"/>
                      </a:ext>
                    </a:extLst>
                  </p:cNvPr>
                  <p:cNvSpPr/>
                  <p:nvPr/>
                </p:nvSpPr>
                <p:spPr>
                  <a:xfrm flipV="1">
                    <a:off x="6433526" y="4969256"/>
                    <a:ext cx="64760" cy="104556"/>
                  </a:xfrm>
                  <a:custGeom>
                    <a:avLst/>
                    <a:gdLst>
                      <a:gd name="connsiteX0" fmla="*/ 60645 w 64760"/>
                      <a:gd name="connsiteY0" fmla="*/ 74478 h 104556"/>
                      <a:gd name="connsiteX1" fmla="*/ 56617 w 64760"/>
                      <a:gd name="connsiteY1" fmla="*/ 60905 h 104556"/>
                      <a:gd name="connsiteX2" fmla="*/ 45741 w 64760"/>
                      <a:gd name="connsiteY2" fmla="*/ 51626 h 104556"/>
                      <a:gd name="connsiteX3" fmla="*/ 58362 w 64760"/>
                      <a:gd name="connsiteY3" fmla="*/ 41631 h 104556"/>
                      <a:gd name="connsiteX4" fmla="*/ 63017 w 64760"/>
                      <a:gd name="connsiteY4" fmla="*/ 26739 h 104556"/>
                      <a:gd name="connsiteX5" fmla="*/ 54088 w 64760"/>
                      <a:gd name="connsiteY5" fmla="*/ 5698 h 104556"/>
                      <a:gd name="connsiteX6" fmla="*/ 30637 w 64760"/>
                      <a:gd name="connsiteY6" fmla="*/ -2128 h 104556"/>
                      <a:gd name="connsiteX7" fmla="*/ 7095 w 64760"/>
                      <a:gd name="connsiteY7" fmla="*/ 5742 h 104556"/>
                      <a:gd name="connsiteX8" fmla="*/ -1744 w 64760"/>
                      <a:gd name="connsiteY8" fmla="*/ 26739 h 104556"/>
                      <a:gd name="connsiteX9" fmla="*/ 2754 w 64760"/>
                      <a:gd name="connsiteY9" fmla="*/ 41631 h 104556"/>
                      <a:gd name="connsiteX10" fmla="*/ 15241 w 64760"/>
                      <a:gd name="connsiteY10" fmla="*/ 51693 h 104556"/>
                      <a:gd name="connsiteX11" fmla="*/ 4544 w 64760"/>
                      <a:gd name="connsiteY11" fmla="*/ 60972 h 104556"/>
                      <a:gd name="connsiteX12" fmla="*/ 628 w 64760"/>
                      <a:gd name="connsiteY12" fmla="*/ 74478 h 104556"/>
                      <a:gd name="connsiteX13" fmla="*/ 8885 w 64760"/>
                      <a:gd name="connsiteY13" fmla="*/ 94870 h 104556"/>
                      <a:gd name="connsiteX14" fmla="*/ 30637 w 64760"/>
                      <a:gd name="connsiteY14" fmla="*/ 102428 h 104556"/>
                      <a:gd name="connsiteX15" fmla="*/ 52343 w 64760"/>
                      <a:gd name="connsiteY15" fmla="*/ 94870 h 104556"/>
                      <a:gd name="connsiteX16" fmla="*/ 60645 w 64760"/>
                      <a:gd name="connsiteY16" fmla="*/ 74478 h 104556"/>
                      <a:gd name="connsiteX17" fmla="*/ 50083 w 64760"/>
                      <a:gd name="connsiteY17" fmla="*/ 27029 h 104556"/>
                      <a:gd name="connsiteX18" fmla="*/ 44645 w 64760"/>
                      <a:gd name="connsiteY18" fmla="*/ 40915 h 104556"/>
                      <a:gd name="connsiteX19" fmla="*/ 30480 w 64760"/>
                      <a:gd name="connsiteY19" fmla="*/ 46304 h 104556"/>
                      <a:gd name="connsiteX20" fmla="*/ 16472 w 64760"/>
                      <a:gd name="connsiteY20" fmla="*/ 40982 h 104556"/>
                      <a:gd name="connsiteX21" fmla="*/ 11190 w 64760"/>
                      <a:gd name="connsiteY21" fmla="*/ 27007 h 104556"/>
                      <a:gd name="connsiteX22" fmla="*/ 16337 w 64760"/>
                      <a:gd name="connsiteY22" fmla="*/ 13390 h 104556"/>
                      <a:gd name="connsiteX23" fmla="*/ 30637 w 64760"/>
                      <a:gd name="connsiteY23" fmla="*/ 8426 h 104556"/>
                      <a:gd name="connsiteX24" fmla="*/ 44891 w 64760"/>
                      <a:gd name="connsiteY24" fmla="*/ 13412 h 104556"/>
                      <a:gd name="connsiteX25" fmla="*/ 50083 w 64760"/>
                      <a:gd name="connsiteY25" fmla="*/ 27029 h 104556"/>
                      <a:gd name="connsiteX26" fmla="*/ 30637 w 64760"/>
                      <a:gd name="connsiteY26" fmla="*/ 91807 h 104556"/>
                      <a:gd name="connsiteX27" fmla="*/ 18284 w 64760"/>
                      <a:gd name="connsiteY27" fmla="*/ 87089 h 104556"/>
                      <a:gd name="connsiteX28" fmla="*/ 13562 w 64760"/>
                      <a:gd name="connsiteY28" fmla="*/ 74254 h 104556"/>
                      <a:gd name="connsiteX29" fmla="*/ 18217 w 64760"/>
                      <a:gd name="connsiteY29" fmla="*/ 61710 h 104556"/>
                      <a:gd name="connsiteX30" fmla="*/ 30637 w 64760"/>
                      <a:gd name="connsiteY30" fmla="*/ 56925 h 104556"/>
                      <a:gd name="connsiteX31" fmla="*/ 43034 w 64760"/>
                      <a:gd name="connsiteY31" fmla="*/ 61710 h 104556"/>
                      <a:gd name="connsiteX32" fmla="*/ 47688 w 64760"/>
                      <a:gd name="connsiteY32" fmla="*/ 74254 h 104556"/>
                      <a:gd name="connsiteX33" fmla="*/ 42855 w 64760"/>
                      <a:gd name="connsiteY33" fmla="*/ 86910 h 104556"/>
                      <a:gd name="connsiteX34" fmla="*/ 30637 w 64760"/>
                      <a:gd name="connsiteY34" fmla="*/ 9180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645" y="74478"/>
                        </a:moveTo>
                        <a:cubicBezTo>
                          <a:pt x="60645" y="69395"/>
                          <a:pt x="59302" y="64870"/>
                          <a:pt x="56617" y="60905"/>
                        </a:cubicBezTo>
                        <a:cubicBezTo>
                          <a:pt x="53932" y="56955"/>
                          <a:pt x="50306" y="53862"/>
                          <a:pt x="45741" y="51626"/>
                        </a:cubicBezTo>
                        <a:cubicBezTo>
                          <a:pt x="51052" y="49345"/>
                          <a:pt x="55259" y="46013"/>
                          <a:pt x="58362" y="41631"/>
                        </a:cubicBezTo>
                        <a:cubicBezTo>
                          <a:pt x="61466" y="37248"/>
                          <a:pt x="63017" y="32284"/>
                          <a:pt x="63017" y="26739"/>
                        </a:cubicBezTo>
                        <a:cubicBezTo>
                          <a:pt x="63017" y="17944"/>
                          <a:pt x="60041" y="10930"/>
                          <a:pt x="54088" y="5698"/>
                        </a:cubicBezTo>
                        <a:cubicBezTo>
                          <a:pt x="48151" y="480"/>
                          <a:pt x="40333" y="-2128"/>
                          <a:pt x="30637" y="-2128"/>
                        </a:cubicBezTo>
                        <a:cubicBezTo>
                          <a:pt x="20850" y="-2128"/>
                          <a:pt x="13003" y="495"/>
                          <a:pt x="7095" y="5742"/>
                        </a:cubicBezTo>
                        <a:cubicBezTo>
                          <a:pt x="1203" y="10990"/>
                          <a:pt x="-1744" y="17988"/>
                          <a:pt x="-1744" y="26739"/>
                        </a:cubicBezTo>
                        <a:cubicBezTo>
                          <a:pt x="-1744" y="32239"/>
                          <a:pt x="-245" y="37203"/>
                          <a:pt x="2754" y="41631"/>
                        </a:cubicBezTo>
                        <a:cubicBezTo>
                          <a:pt x="5768" y="46058"/>
                          <a:pt x="9930" y="49412"/>
                          <a:pt x="15241" y="51693"/>
                        </a:cubicBezTo>
                        <a:cubicBezTo>
                          <a:pt x="10720" y="53929"/>
                          <a:pt x="7155" y="57022"/>
                          <a:pt x="4544" y="60972"/>
                        </a:cubicBezTo>
                        <a:cubicBezTo>
                          <a:pt x="1934" y="64937"/>
                          <a:pt x="628" y="69439"/>
                          <a:pt x="628" y="74478"/>
                        </a:cubicBezTo>
                        <a:cubicBezTo>
                          <a:pt x="628" y="83049"/>
                          <a:pt x="3381" y="89847"/>
                          <a:pt x="8885" y="94870"/>
                        </a:cubicBezTo>
                        <a:cubicBezTo>
                          <a:pt x="14390" y="99909"/>
                          <a:pt x="21641" y="102428"/>
                          <a:pt x="30637" y="102428"/>
                        </a:cubicBezTo>
                        <a:cubicBezTo>
                          <a:pt x="39588" y="102428"/>
                          <a:pt x="46823" y="99909"/>
                          <a:pt x="52343" y="94870"/>
                        </a:cubicBezTo>
                        <a:cubicBezTo>
                          <a:pt x="57877" y="89847"/>
                          <a:pt x="60645" y="83049"/>
                          <a:pt x="60645" y="74478"/>
                        </a:cubicBezTo>
                        <a:close/>
                        <a:moveTo>
                          <a:pt x="50083" y="27029"/>
                        </a:moveTo>
                        <a:cubicBezTo>
                          <a:pt x="50083" y="32709"/>
                          <a:pt x="48270" y="37337"/>
                          <a:pt x="44645" y="40915"/>
                        </a:cubicBezTo>
                        <a:cubicBezTo>
                          <a:pt x="41035" y="44508"/>
                          <a:pt x="36313" y="46304"/>
                          <a:pt x="30480" y="46304"/>
                        </a:cubicBezTo>
                        <a:cubicBezTo>
                          <a:pt x="24662" y="46304"/>
                          <a:pt x="19992" y="44530"/>
                          <a:pt x="16472" y="40982"/>
                        </a:cubicBezTo>
                        <a:cubicBezTo>
                          <a:pt x="12951" y="37449"/>
                          <a:pt x="11190" y="32791"/>
                          <a:pt x="11190" y="27007"/>
                        </a:cubicBezTo>
                        <a:cubicBezTo>
                          <a:pt x="11190" y="21238"/>
                          <a:pt x="12906" y="16699"/>
                          <a:pt x="16337" y="13390"/>
                        </a:cubicBezTo>
                        <a:cubicBezTo>
                          <a:pt x="19768" y="10080"/>
                          <a:pt x="24535" y="8426"/>
                          <a:pt x="30637" y="8426"/>
                        </a:cubicBezTo>
                        <a:cubicBezTo>
                          <a:pt x="36693" y="8426"/>
                          <a:pt x="41445" y="10088"/>
                          <a:pt x="44891" y="13412"/>
                        </a:cubicBezTo>
                        <a:cubicBezTo>
                          <a:pt x="48352" y="16751"/>
                          <a:pt x="50083" y="21290"/>
                          <a:pt x="50083" y="27029"/>
                        </a:cubicBezTo>
                        <a:close/>
                        <a:moveTo>
                          <a:pt x="30637" y="91807"/>
                        </a:moveTo>
                        <a:cubicBezTo>
                          <a:pt x="25549" y="91807"/>
                          <a:pt x="21432" y="90234"/>
                          <a:pt x="18284" y="87089"/>
                        </a:cubicBezTo>
                        <a:cubicBezTo>
                          <a:pt x="15136" y="83943"/>
                          <a:pt x="13562" y="79665"/>
                          <a:pt x="13562" y="74254"/>
                        </a:cubicBezTo>
                        <a:cubicBezTo>
                          <a:pt x="13562" y="69082"/>
                          <a:pt x="15114" y="64900"/>
                          <a:pt x="18217" y="61710"/>
                        </a:cubicBezTo>
                        <a:cubicBezTo>
                          <a:pt x="21320" y="58520"/>
                          <a:pt x="25460" y="56925"/>
                          <a:pt x="30637" y="56925"/>
                        </a:cubicBezTo>
                        <a:cubicBezTo>
                          <a:pt x="35813" y="56925"/>
                          <a:pt x="39946" y="58520"/>
                          <a:pt x="43034" y="61710"/>
                        </a:cubicBezTo>
                        <a:cubicBezTo>
                          <a:pt x="46137" y="64900"/>
                          <a:pt x="47688" y="69082"/>
                          <a:pt x="47688" y="74254"/>
                        </a:cubicBezTo>
                        <a:cubicBezTo>
                          <a:pt x="47688" y="79427"/>
                          <a:pt x="46077" y="83645"/>
                          <a:pt x="42855" y="86910"/>
                        </a:cubicBezTo>
                        <a:cubicBezTo>
                          <a:pt x="39647" y="90175"/>
                          <a:pt x="35575" y="91807"/>
                          <a:pt x="30637" y="91807"/>
                        </a:cubicBezTo>
                        <a:close/>
                      </a:path>
                    </a:pathLst>
                  </a:custGeom>
                  <a:solidFill>
                    <a:srgbClr val="FFFFFF"/>
                  </a:solidFill>
                  <a:ln w="22" cap="flat">
                    <a:noFill/>
                    <a:prstDash val="solid"/>
                    <a:round/>
                  </a:ln>
                </p:spPr>
                <p:txBody>
                  <a:bodyPr rtlCol="0" anchor="ctr"/>
                  <a:lstStyle/>
                  <a:p>
                    <a:endParaRPr lang="en-GB"/>
                  </a:p>
                </p:txBody>
              </p:sp>
            </p:grpSp>
          </p:grpSp>
          <p:grpSp>
            <p:nvGrpSpPr>
              <p:cNvPr id="150" name="Graphic 2">
                <a:extLst>
                  <a:ext uri="{FF2B5EF4-FFF2-40B4-BE49-F238E27FC236}">
                    <a16:creationId xmlns:a16="http://schemas.microsoft.com/office/drawing/2014/main" id="{C38F5FFD-2040-614A-8C3B-F728ADE940AF}"/>
                  </a:ext>
                </a:extLst>
              </p:cNvPr>
              <p:cNvGrpSpPr/>
              <p:nvPr/>
            </p:nvGrpSpPr>
            <p:grpSpPr>
              <a:xfrm>
                <a:off x="6235196" y="4579973"/>
                <a:ext cx="333583" cy="104556"/>
                <a:chOff x="6235196" y="4579973"/>
                <a:chExt cx="333583" cy="104556"/>
              </a:xfrm>
            </p:grpSpPr>
            <p:sp>
              <p:nvSpPr>
                <p:cNvPr id="151" name="Freeform: Shape 150">
                  <a:extLst>
                    <a:ext uri="{FF2B5EF4-FFF2-40B4-BE49-F238E27FC236}">
                      <a16:creationId xmlns:a16="http://schemas.microsoft.com/office/drawing/2014/main" id="{8B7FD282-9193-01A0-5A5A-913346404910}"/>
                    </a:ext>
                  </a:extLst>
                </p:cNvPr>
                <p:cNvSpPr/>
                <p:nvPr/>
              </p:nvSpPr>
              <p:spPr>
                <a:xfrm>
                  <a:off x="6537451" y="4629457"/>
                  <a:ext cx="31328" cy="8944"/>
                </a:xfrm>
                <a:custGeom>
                  <a:avLst/>
                  <a:gdLst>
                    <a:gd name="connsiteX0" fmla="*/ 31393 w 31328"/>
                    <a:gd name="connsiteY0" fmla="*/ 103 h 8944"/>
                    <a:gd name="connsiteX1" fmla="*/ 65 w 31328"/>
                    <a:gd name="connsiteY1" fmla="*/ 103 h 8944"/>
                  </a:gdLst>
                  <a:ahLst/>
                  <a:cxnLst>
                    <a:cxn ang="0">
                      <a:pos x="connsiteX0" y="connsiteY0"/>
                    </a:cxn>
                    <a:cxn ang="0">
                      <a:pos x="connsiteX1" y="connsiteY1"/>
                    </a:cxn>
                  </a:cxnLst>
                  <a:rect l="l" t="t" r="r" b="b"/>
                  <a:pathLst>
                    <a:path w="31328" h="8944">
                      <a:moveTo>
                        <a:pt x="31393" y="103"/>
                      </a:moveTo>
                      <a:lnTo>
                        <a:pt x="65" y="103"/>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2" name="Graphic 2">
                  <a:extLst>
                    <a:ext uri="{FF2B5EF4-FFF2-40B4-BE49-F238E27FC236}">
                      <a16:creationId xmlns:a16="http://schemas.microsoft.com/office/drawing/2014/main" id="{D8F0EEDA-71B4-0A65-1CF7-E5718DBB5136}"/>
                    </a:ext>
                  </a:extLst>
                </p:cNvPr>
                <p:cNvGrpSpPr/>
                <p:nvPr/>
              </p:nvGrpSpPr>
              <p:grpSpPr>
                <a:xfrm>
                  <a:off x="6235196" y="4579973"/>
                  <a:ext cx="262799" cy="104556"/>
                  <a:chOff x="6235196" y="4579973"/>
                  <a:chExt cx="262799" cy="104556"/>
                </a:xfrm>
                <a:solidFill>
                  <a:srgbClr val="FFFFFF"/>
                </a:solidFill>
              </p:grpSpPr>
              <p:sp>
                <p:nvSpPr>
                  <p:cNvPr id="153" name="Freeform: Shape 152">
                    <a:extLst>
                      <a:ext uri="{FF2B5EF4-FFF2-40B4-BE49-F238E27FC236}">
                        <a16:creationId xmlns:a16="http://schemas.microsoft.com/office/drawing/2014/main" id="{09378471-487E-86C9-20C5-163CBB7A9AB2}"/>
                      </a:ext>
                    </a:extLst>
                  </p:cNvPr>
                  <p:cNvSpPr/>
                  <p:nvPr/>
                </p:nvSpPr>
                <p:spPr>
                  <a:xfrm flipV="1">
                    <a:off x="6235196" y="4579973"/>
                    <a:ext cx="64268" cy="104556"/>
                  </a:xfrm>
                  <a:custGeom>
                    <a:avLst/>
                    <a:gdLst>
                      <a:gd name="connsiteX0" fmla="*/ 62504 w 64268"/>
                      <a:gd name="connsiteY0" fmla="*/ 42638 h 104556"/>
                      <a:gd name="connsiteX1" fmla="*/ 54739 w 64268"/>
                      <a:gd name="connsiteY1" fmla="*/ 8874 h 104556"/>
                      <a:gd name="connsiteX2" fmla="*/ 30482 w 64268"/>
                      <a:gd name="connsiteY2" fmla="*/ -2172 h 104556"/>
                      <a:gd name="connsiteX3" fmla="*/ 6359 w 64268"/>
                      <a:gd name="connsiteY3" fmla="*/ 8628 h 104556"/>
                      <a:gd name="connsiteX4" fmla="*/ -1764 w 64268"/>
                      <a:gd name="connsiteY4" fmla="*/ 40894 h 104556"/>
                      <a:gd name="connsiteX5" fmla="*/ -1764 w 64268"/>
                      <a:gd name="connsiteY5" fmla="*/ 58134 h 104556"/>
                      <a:gd name="connsiteX6" fmla="*/ 6001 w 64268"/>
                      <a:gd name="connsiteY6" fmla="*/ 91473 h 104556"/>
                      <a:gd name="connsiteX7" fmla="*/ 30348 w 64268"/>
                      <a:gd name="connsiteY7" fmla="*/ 102385 h 104556"/>
                      <a:gd name="connsiteX8" fmla="*/ 54538 w 64268"/>
                      <a:gd name="connsiteY8" fmla="*/ 91853 h 104556"/>
                      <a:gd name="connsiteX9" fmla="*/ 62504 w 64268"/>
                      <a:gd name="connsiteY9" fmla="*/ 59408 h 104556"/>
                      <a:gd name="connsiteX10" fmla="*/ 62504 w 64268"/>
                      <a:gd name="connsiteY10" fmla="*/ 42638 h 104556"/>
                      <a:gd name="connsiteX11" fmla="*/ 49570 w 64268"/>
                      <a:gd name="connsiteY11" fmla="*/ 60303 h 104556"/>
                      <a:gd name="connsiteX12" fmla="*/ 44960 w 64268"/>
                      <a:gd name="connsiteY12" fmla="*/ 84250 h 104556"/>
                      <a:gd name="connsiteX13" fmla="*/ 30348 w 64268"/>
                      <a:gd name="connsiteY13" fmla="*/ 91763 h 104556"/>
                      <a:gd name="connsiteX14" fmla="*/ 15870 w 64268"/>
                      <a:gd name="connsiteY14" fmla="*/ 84273 h 104556"/>
                      <a:gd name="connsiteX15" fmla="*/ 11193 w 64268"/>
                      <a:gd name="connsiteY15" fmla="*/ 61286 h 104556"/>
                      <a:gd name="connsiteX16" fmla="*/ 11193 w 64268"/>
                      <a:gd name="connsiteY16" fmla="*/ 40603 h 104556"/>
                      <a:gd name="connsiteX17" fmla="*/ 15981 w 64268"/>
                      <a:gd name="connsiteY17" fmla="*/ 16253 h 104556"/>
                      <a:gd name="connsiteX18" fmla="*/ 30482 w 64268"/>
                      <a:gd name="connsiteY18" fmla="*/ 8382 h 104556"/>
                      <a:gd name="connsiteX19" fmla="*/ 44714 w 64268"/>
                      <a:gd name="connsiteY19" fmla="*/ 15783 h 104556"/>
                      <a:gd name="connsiteX20" fmla="*/ 49570 w 64268"/>
                      <a:gd name="connsiteY20" fmla="*/ 39127 h 104556"/>
                      <a:gd name="connsiteX21" fmla="*/ 49570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38"/>
                        </a:moveTo>
                        <a:cubicBezTo>
                          <a:pt x="62504" y="27493"/>
                          <a:pt x="59916" y="16238"/>
                          <a:pt x="54739" y="8874"/>
                        </a:cubicBezTo>
                        <a:cubicBezTo>
                          <a:pt x="49578" y="1510"/>
                          <a:pt x="41492" y="-2172"/>
                          <a:pt x="30482" y="-2172"/>
                        </a:cubicBezTo>
                        <a:cubicBezTo>
                          <a:pt x="19622" y="-2172"/>
                          <a:pt x="11580" y="1428"/>
                          <a:pt x="6359" y="8628"/>
                        </a:cubicBezTo>
                        <a:cubicBezTo>
                          <a:pt x="1138" y="15828"/>
                          <a:pt x="-1570" y="26583"/>
                          <a:pt x="-1764" y="40894"/>
                        </a:cubicBezTo>
                        <a:lnTo>
                          <a:pt x="-1764" y="58134"/>
                        </a:lnTo>
                        <a:cubicBezTo>
                          <a:pt x="-1764" y="73100"/>
                          <a:pt x="824" y="84213"/>
                          <a:pt x="6001" y="91473"/>
                        </a:cubicBezTo>
                        <a:cubicBezTo>
                          <a:pt x="11178" y="98747"/>
                          <a:pt x="19293" y="102385"/>
                          <a:pt x="30348" y="102385"/>
                        </a:cubicBezTo>
                        <a:cubicBezTo>
                          <a:pt x="41298" y="102385"/>
                          <a:pt x="49361" y="98874"/>
                          <a:pt x="54538" y="91853"/>
                        </a:cubicBezTo>
                        <a:cubicBezTo>
                          <a:pt x="59715" y="84847"/>
                          <a:pt x="62370" y="74032"/>
                          <a:pt x="62504" y="59408"/>
                        </a:cubicBezTo>
                        <a:lnTo>
                          <a:pt x="62504" y="42638"/>
                        </a:lnTo>
                        <a:close/>
                        <a:moveTo>
                          <a:pt x="49570" y="60303"/>
                        </a:moveTo>
                        <a:cubicBezTo>
                          <a:pt x="49570" y="71259"/>
                          <a:pt x="48034" y="79242"/>
                          <a:pt x="44960" y="84250"/>
                        </a:cubicBezTo>
                        <a:cubicBezTo>
                          <a:pt x="41887" y="89259"/>
                          <a:pt x="37016" y="91763"/>
                          <a:pt x="30348" y="91763"/>
                        </a:cubicBezTo>
                        <a:cubicBezTo>
                          <a:pt x="23724" y="91763"/>
                          <a:pt x="18898" y="89266"/>
                          <a:pt x="15870" y="84273"/>
                        </a:cubicBezTo>
                        <a:cubicBezTo>
                          <a:pt x="12841" y="79294"/>
                          <a:pt x="11282" y="71632"/>
                          <a:pt x="11193" y="61286"/>
                        </a:cubicBezTo>
                        <a:lnTo>
                          <a:pt x="11193" y="40603"/>
                        </a:lnTo>
                        <a:cubicBezTo>
                          <a:pt x="11193" y="29617"/>
                          <a:pt x="12789" y="21500"/>
                          <a:pt x="15981" y="16253"/>
                        </a:cubicBezTo>
                        <a:cubicBezTo>
                          <a:pt x="19174" y="11006"/>
                          <a:pt x="24008" y="8382"/>
                          <a:pt x="30482" y="8382"/>
                        </a:cubicBezTo>
                        <a:cubicBezTo>
                          <a:pt x="36867" y="8382"/>
                          <a:pt x="41611" y="10849"/>
                          <a:pt x="44714" y="15783"/>
                        </a:cubicBezTo>
                        <a:cubicBezTo>
                          <a:pt x="47817" y="20732"/>
                          <a:pt x="49436" y="28514"/>
                          <a:pt x="49570" y="39127"/>
                        </a:cubicBezTo>
                        <a:lnTo>
                          <a:pt x="49570" y="60303"/>
                        </a:lnTo>
                        <a:close/>
                      </a:path>
                    </a:pathLst>
                  </a:custGeom>
                  <a:solidFill>
                    <a:srgbClr val="FFFFFF"/>
                  </a:solidFill>
                  <a:ln w="22" cap="flat">
                    <a:noFill/>
                    <a:prstDash val="solid"/>
                    <a:round/>
                  </a:ln>
                </p:spPr>
                <p:txBody>
                  <a:bodyPr rtlCol="0" anchor="ctr"/>
                  <a:lstStyle/>
                  <a:p>
                    <a:endParaRPr lang="en-GB"/>
                  </a:p>
                </p:txBody>
              </p:sp>
              <p:sp>
                <p:nvSpPr>
                  <p:cNvPr id="154" name="Freeform: Shape 153">
                    <a:extLst>
                      <a:ext uri="{FF2B5EF4-FFF2-40B4-BE49-F238E27FC236}">
                        <a16:creationId xmlns:a16="http://schemas.microsoft.com/office/drawing/2014/main" id="{CE2EC682-475D-D3E4-365D-9F846F7DB745}"/>
                      </a:ext>
                    </a:extLst>
                  </p:cNvPr>
                  <p:cNvSpPr/>
                  <p:nvPr/>
                </p:nvSpPr>
                <p:spPr>
                  <a:xfrm flipV="1">
                    <a:off x="6317652" y="4668520"/>
                    <a:ext cx="16089" cy="15361"/>
                  </a:xfrm>
                  <a:custGeom>
                    <a:avLst/>
                    <a:gdLst>
                      <a:gd name="connsiteX0" fmla="*/ -772 w 16089"/>
                      <a:gd name="connsiteY0" fmla="*/ 7334 h 15361"/>
                      <a:gd name="connsiteX1" fmla="*/ 1220 w 16089"/>
                      <a:gd name="connsiteY1" fmla="*/ 12924 h 15361"/>
                      <a:gd name="connsiteX2" fmla="*/ 7194 w 16089"/>
                      <a:gd name="connsiteY2" fmla="*/ 15160 h 15361"/>
                      <a:gd name="connsiteX3" fmla="*/ 13236 w 16089"/>
                      <a:gd name="connsiteY3" fmla="*/ 12924 h 15361"/>
                      <a:gd name="connsiteX4" fmla="*/ 15317 w 16089"/>
                      <a:gd name="connsiteY4" fmla="*/ 7334 h 15361"/>
                      <a:gd name="connsiteX5" fmla="*/ 13236 w 16089"/>
                      <a:gd name="connsiteY5" fmla="*/ 1945 h 15361"/>
                      <a:gd name="connsiteX6" fmla="*/ 7194 w 16089"/>
                      <a:gd name="connsiteY6" fmla="*/ -202 h 15361"/>
                      <a:gd name="connsiteX7" fmla="*/ 1220 w 16089"/>
                      <a:gd name="connsiteY7" fmla="*/ 1945 h 15361"/>
                      <a:gd name="connsiteX8" fmla="*/ -772 w 16089"/>
                      <a:gd name="connsiteY8" fmla="*/ 7334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34"/>
                        </a:moveTo>
                        <a:cubicBezTo>
                          <a:pt x="-772" y="9570"/>
                          <a:pt x="-108" y="11433"/>
                          <a:pt x="1220" y="12924"/>
                        </a:cubicBezTo>
                        <a:cubicBezTo>
                          <a:pt x="2547" y="14415"/>
                          <a:pt x="4539" y="15160"/>
                          <a:pt x="7194" y="15160"/>
                        </a:cubicBezTo>
                        <a:cubicBezTo>
                          <a:pt x="9850" y="15160"/>
                          <a:pt x="11864" y="14415"/>
                          <a:pt x="13236" y="12924"/>
                        </a:cubicBezTo>
                        <a:cubicBezTo>
                          <a:pt x="14624" y="11433"/>
                          <a:pt x="15317" y="9570"/>
                          <a:pt x="15317" y="7334"/>
                        </a:cubicBezTo>
                        <a:cubicBezTo>
                          <a:pt x="15317" y="5187"/>
                          <a:pt x="14624" y="3391"/>
                          <a:pt x="13236" y="1945"/>
                        </a:cubicBezTo>
                        <a:cubicBezTo>
                          <a:pt x="11864" y="514"/>
                          <a:pt x="9850" y="-202"/>
                          <a:pt x="7194" y="-202"/>
                        </a:cubicBezTo>
                        <a:cubicBezTo>
                          <a:pt x="4539" y="-202"/>
                          <a:pt x="2547" y="514"/>
                          <a:pt x="1220" y="1945"/>
                        </a:cubicBezTo>
                        <a:cubicBezTo>
                          <a:pt x="-108" y="3391"/>
                          <a:pt x="-772" y="5187"/>
                          <a:pt x="-772" y="7334"/>
                        </a:cubicBezTo>
                        <a:close/>
                      </a:path>
                    </a:pathLst>
                  </a:custGeom>
                  <a:solidFill>
                    <a:srgbClr val="FFFFFF"/>
                  </a:solidFill>
                  <a:ln w="22" cap="flat">
                    <a:noFill/>
                    <a:prstDash val="solid"/>
                    <a:round/>
                  </a:ln>
                </p:spPr>
                <p:txBody>
                  <a:bodyPr rtlCol="0" anchor="ctr"/>
                  <a:lstStyle/>
                  <a:p>
                    <a:endParaRPr lang="en-GB"/>
                  </a:p>
                </p:txBody>
              </p:sp>
              <p:sp>
                <p:nvSpPr>
                  <p:cNvPr id="155" name="Freeform: Shape 154">
                    <a:extLst>
                      <a:ext uri="{FF2B5EF4-FFF2-40B4-BE49-F238E27FC236}">
                        <a16:creationId xmlns:a16="http://schemas.microsoft.com/office/drawing/2014/main" id="{3E31FCC2-609D-EDCB-0823-C449B6C2497F}"/>
                      </a:ext>
                    </a:extLst>
                  </p:cNvPr>
                  <p:cNvSpPr/>
                  <p:nvPr/>
                </p:nvSpPr>
                <p:spPr>
                  <a:xfrm flipV="1">
                    <a:off x="6352279" y="4579973"/>
                    <a:ext cx="64044" cy="103214"/>
                  </a:xfrm>
                  <a:custGeom>
                    <a:avLst/>
                    <a:gdLst>
                      <a:gd name="connsiteX0" fmla="*/ 49343 w 64044"/>
                      <a:gd name="connsiteY0" fmla="*/ 42585 h 103214"/>
                      <a:gd name="connsiteX1" fmla="*/ 39654 w 64044"/>
                      <a:gd name="connsiteY1" fmla="*/ 34826 h 103214"/>
                      <a:gd name="connsiteX2" fmla="*/ 27301 w 64044"/>
                      <a:gd name="connsiteY2" fmla="*/ 31897 h 103214"/>
                      <a:gd name="connsiteX3" fmla="*/ 11950 w 64044"/>
                      <a:gd name="connsiteY3" fmla="*/ 36213 h 103214"/>
                      <a:gd name="connsiteX4" fmla="*/ 1858 w 64044"/>
                      <a:gd name="connsiteY4" fmla="*/ 48422 h 103214"/>
                      <a:gd name="connsiteX5" fmla="*/ -1700 w 64044"/>
                      <a:gd name="connsiteY5" fmla="*/ 65795 h 103214"/>
                      <a:gd name="connsiteX6" fmla="*/ 2171 w 64044"/>
                      <a:gd name="connsiteY6" fmla="*/ 84153 h 103214"/>
                      <a:gd name="connsiteX7" fmla="*/ 13181 w 64044"/>
                      <a:gd name="connsiteY7" fmla="*/ 96675 h 103214"/>
                      <a:gd name="connsiteX8" fmla="*/ 29830 w 64044"/>
                      <a:gd name="connsiteY8" fmla="*/ 101013 h 103214"/>
                      <a:gd name="connsiteX9" fmla="*/ 53640 w 64044"/>
                      <a:gd name="connsiteY9" fmla="*/ 89721 h 103214"/>
                      <a:gd name="connsiteX10" fmla="*/ 62345 w 64044"/>
                      <a:gd name="connsiteY10" fmla="*/ 58931 h 103214"/>
                      <a:gd name="connsiteX11" fmla="*/ 62345 w 64044"/>
                      <a:gd name="connsiteY11" fmla="*/ 55174 h 103214"/>
                      <a:gd name="connsiteX12" fmla="*/ 50597 w 64044"/>
                      <a:gd name="connsiteY12" fmla="*/ 11795 h 103214"/>
                      <a:gd name="connsiteX13" fmla="*/ 15150 w 64044"/>
                      <a:gd name="connsiteY13" fmla="*/ -2202 h 103214"/>
                      <a:gd name="connsiteX14" fmla="*/ 12622 w 64044"/>
                      <a:gd name="connsiteY14" fmla="*/ -2202 h 103214"/>
                      <a:gd name="connsiteX15" fmla="*/ 12622 w 64044"/>
                      <a:gd name="connsiteY15" fmla="*/ 8687 h 103214"/>
                      <a:gd name="connsiteX16" fmla="*/ 15352 w 64044"/>
                      <a:gd name="connsiteY16" fmla="*/ 8687 h 103214"/>
                      <a:gd name="connsiteX17" fmla="*/ 39967 w 64044"/>
                      <a:gd name="connsiteY17" fmla="*/ 17050 h 103214"/>
                      <a:gd name="connsiteX18" fmla="*/ 49343 w 64044"/>
                      <a:gd name="connsiteY18" fmla="*/ 42585 h 103214"/>
                      <a:gd name="connsiteX19" fmla="*/ 29405 w 64044"/>
                      <a:gd name="connsiteY19" fmla="*/ 42585 h 103214"/>
                      <a:gd name="connsiteX20" fmla="*/ 41399 w 64044"/>
                      <a:gd name="connsiteY20" fmla="*/ 46566 h 103214"/>
                      <a:gd name="connsiteX21" fmla="*/ 49410 w 64044"/>
                      <a:gd name="connsiteY21" fmla="*/ 56426 h 103214"/>
                      <a:gd name="connsiteX22" fmla="*/ 49410 w 64044"/>
                      <a:gd name="connsiteY22" fmla="*/ 61592 h 103214"/>
                      <a:gd name="connsiteX23" fmla="*/ 43883 w 64044"/>
                      <a:gd name="connsiteY23" fmla="*/ 82275 h 103214"/>
                      <a:gd name="connsiteX24" fmla="*/ 29897 w 64044"/>
                      <a:gd name="connsiteY24" fmla="*/ 90235 h 103214"/>
                      <a:gd name="connsiteX25" fmla="*/ 16180 w 64044"/>
                      <a:gd name="connsiteY25" fmla="*/ 83706 h 103214"/>
                      <a:gd name="connsiteX26" fmla="*/ 11010 w 64044"/>
                      <a:gd name="connsiteY26" fmla="*/ 66489 h 103214"/>
                      <a:gd name="connsiteX27" fmla="*/ 16001 w 64044"/>
                      <a:gd name="connsiteY27" fmla="*/ 49316 h 103214"/>
                      <a:gd name="connsiteX28" fmla="*/ 29405 w 64044"/>
                      <a:gd name="connsiteY28" fmla="*/ 42585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85"/>
                        </a:moveTo>
                        <a:cubicBezTo>
                          <a:pt x="46643" y="39366"/>
                          <a:pt x="43413" y="36779"/>
                          <a:pt x="39654" y="34826"/>
                        </a:cubicBezTo>
                        <a:cubicBezTo>
                          <a:pt x="35894" y="32874"/>
                          <a:pt x="31777" y="31897"/>
                          <a:pt x="27301" y="31897"/>
                        </a:cubicBezTo>
                        <a:cubicBezTo>
                          <a:pt x="21438" y="31897"/>
                          <a:pt x="16321" y="33336"/>
                          <a:pt x="11950" y="36213"/>
                        </a:cubicBezTo>
                        <a:cubicBezTo>
                          <a:pt x="7594" y="39105"/>
                          <a:pt x="4230" y="43174"/>
                          <a:pt x="1858" y="48422"/>
                        </a:cubicBezTo>
                        <a:cubicBezTo>
                          <a:pt x="-514" y="53669"/>
                          <a:pt x="-1700" y="59460"/>
                          <a:pt x="-1700" y="65795"/>
                        </a:cubicBezTo>
                        <a:cubicBezTo>
                          <a:pt x="-1700" y="72593"/>
                          <a:pt x="-410" y="78712"/>
                          <a:pt x="2171" y="84153"/>
                        </a:cubicBezTo>
                        <a:cubicBezTo>
                          <a:pt x="4752" y="89609"/>
                          <a:pt x="8422" y="93783"/>
                          <a:pt x="13181" y="96675"/>
                        </a:cubicBezTo>
                        <a:cubicBezTo>
                          <a:pt x="17940" y="99567"/>
                          <a:pt x="23490" y="101013"/>
                          <a:pt x="29830" y="101013"/>
                        </a:cubicBezTo>
                        <a:cubicBezTo>
                          <a:pt x="39900" y="101013"/>
                          <a:pt x="47837" y="97249"/>
                          <a:pt x="53640" y="89721"/>
                        </a:cubicBezTo>
                        <a:cubicBezTo>
                          <a:pt x="59443" y="82193"/>
                          <a:pt x="62345" y="71930"/>
                          <a:pt x="62345" y="58931"/>
                        </a:cubicBezTo>
                        <a:lnTo>
                          <a:pt x="62345" y="55174"/>
                        </a:lnTo>
                        <a:cubicBezTo>
                          <a:pt x="62345" y="35363"/>
                          <a:pt x="58429" y="20903"/>
                          <a:pt x="50597" y="11795"/>
                        </a:cubicBezTo>
                        <a:cubicBezTo>
                          <a:pt x="42764" y="2702"/>
                          <a:pt x="30949" y="-1964"/>
                          <a:pt x="15150" y="-2202"/>
                        </a:cubicBezTo>
                        <a:lnTo>
                          <a:pt x="12622" y="-2202"/>
                        </a:lnTo>
                        <a:lnTo>
                          <a:pt x="12622" y="8687"/>
                        </a:lnTo>
                        <a:lnTo>
                          <a:pt x="15352" y="8687"/>
                        </a:lnTo>
                        <a:cubicBezTo>
                          <a:pt x="26033" y="8881"/>
                          <a:pt x="34238" y="11669"/>
                          <a:pt x="39967" y="17050"/>
                        </a:cubicBezTo>
                        <a:cubicBezTo>
                          <a:pt x="45696" y="22432"/>
                          <a:pt x="48821" y="30943"/>
                          <a:pt x="49343" y="42585"/>
                        </a:cubicBezTo>
                        <a:close/>
                        <a:moveTo>
                          <a:pt x="29405" y="42585"/>
                        </a:moveTo>
                        <a:cubicBezTo>
                          <a:pt x="33746" y="42585"/>
                          <a:pt x="37744" y="43912"/>
                          <a:pt x="41399" y="46566"/>
                        </a:cubicBezTo>
                        <a:cubicBezTo>
                          <a:pt x="45054" y="49219"/>
                          <a:pt x="47725" y="52506"/>
                          <a:pt x="49410" y="56426"/>
                        </a:cubicBezTo>
                        <a:lnTo>
                          <a:pt x="49410" y="61592"/>
                        </a:lnTo>
                        <a:cubicBezTo>
                          <a:pt x="49410" y="70074"/>
                          <a:pt x="47568" y="76968"/>
                          <a:pt x="43883" y="82275"/>
                        </a:cubicBezTo>
                        <a:cubicBezTo>
                          <a:pt x="40198" y="87582"/>
                          <a:pt x="35536" y="90235"/>
                          <a:pt x="29897" y="90235"/>
                        </a:cubicBezTo>
                        <a:cubicBezTo>
                          <a:pt x="24213" y="90235"/>
                          <a:pt x="19641" y="88059"/>
                          <a:pt x="16180" y="83706"/>
                        </a:cubicBezTo>
                        <a:cubicBezTo>
                          <a:pt x="12734" y="79353"/>
                          <a:pt x="11010" y="73614"/>
                          <a:pt x="11010" y="66489"/>
                        </a:cubicBezTo>
                        <a:cubicBezTo>
                          <a:pt x="11010" y="59542"/>
                          <a:pt x="12674" y="53818"/>
                          <a:pt x="16001" y="49316"/>
                        </a:cubicBezTo>
                        <a:cubicBezTo>
                          <a:pt x="19342" y="44829"/>
                          <a:pt x="23810" y="42585"/>
                          <a:pt x="29405" y="42585"/>
                        </a:cubicBezTo>
                        <a:close/>
                      </a:path>
                    </a:pathLst>
                  </a:custGeom>
                  <a:solidFill>
                    <a:srgbClr val="FFFFFF"/>
                  </a:solidFill>
                  <a:ln w="22" cap="flat">
                    <a:noFill/>
                    <a:prstDash val="solid"/>
                    <a:round/>
                  </a:ln>
                </p:spPr>
                <p:txBody>
                  <a:bodyPr rtlCol="0" anchor="ctr"/>
                  <a:lstStyle/>
                  <a:p>
                    <a:endParaRPr lang="en-GB"/>
                  </a:p>
                </p:txBody>
              </p:sp>
              <p:sp>
                <p:nvSpPr>
                  <p:cNvPr id="156" name="Freeform: Shape 155">
                    <a:extLst>
                      <a:ext uri="{FF2B5EF4-FFF2-40B4-BE49-F238E27FC236}">
                        <a16:creationId xmlns:a16="http://schemas.microsoft.com/office/drawing/2014/main" id="{2F17F1C7-A2A5-7355-5A1B-A41B1E018401}"/>
                      </a:ext>
                    </a:extLst>
                  </p:cNvPr>
                  <p:cNvSpPr/>
                  <p:nvPr/>
                </p:nvSpPr>
                <p:spPr>
                  <a:xfrm flipV="1">
                    <a:off x="6433728" y="4579973"/>
                    <a:ext cx="64268" cy="104556"/>
                  </a:xfrm>
                  <a:custGeom>
                    <a:avLst/>
                    <a:gdLst>
                      <a:gd name="connsiteX0" fmla="*/ 62527 w 64268"/>
                      <a:gd name="connsiteY0" fmla="*/ 42638 h 104556"/>
                      <a:gd name="connsiteX1" fmla="*/ 54762 w 64268"/>
                      <a:gd name="connsiteY1" fmla="*/ 8874 h 104556"/>
                      <a:gd name="connsiteX2" fmla="*/ 30504 w 64268"/>
                      <a:gd name="connsiteY2" fmla="*/ -2172 h 104556"/>
                      <a:gd name="connsiteX3" fmla="*/ 6381 w 64268"/>
                      <a:gd name="connsiteY3" fmla="*/ 8628 h 104556"/>
                      <a:gd name="connsiteX4" fmla="*/ -1742 w 64268"/>
                      <a:gd name="connsiteY4" fmla="*/ 40894 h 104556"/>
                      <a:gd name="connsiteX5" fmla="*/ -1742 w 64268"/>
                      <a:gd name="connsiteY5" fmla="*/ 58134 h 104556"/>
                      <a:gd name="connsiteX6" fmla="*/ 6023 w 64268"/>
                      <a:gd name="connsiteY6" fmla="*/ 91473 h 104556"/>
                      <a:gd name="connsiteX7" fmla="*/ 30370 w 64268"/>
                      <a:gd name="connsiteY7" fmla="*/ 102385 h 104556"/>
                      <a:gd name="connsiteX8" fmla="*/ 54560 w 64268"/>
                      <a:gd name="connsiteY8" fmla="*/ 91853 h 104556"/>
                      <a:gd name="connsiteX9" fmla="*/ 62527 w 64268"/>
                      <a:gd name="connsiteY9" fmla="*/ 59408 h 104556"/>
                      <a:gd name="connsiteX10" fmla="*/ 62527 w 64268"/>
                      <a:gd name="connsiteY10" fmla="*/ 42638 h 104556"/>
                      <a:gd name="connsiteX11" fmla="*/ 49592 w 64268"/>
                      <a:gd name="connsiteY11" fmla="*/ 60303 h 104556"/>
                      <a:gd name="connsiteX12" fmla="*/ 44983 w 64268"/>
                      <a:gd name="connsiteY12" fmla="*/ 84250 h 104556"/>
                      <a:gd name="connsiteX13" fmla="*/ 30370 w 64268"/>
                      <a:gd name="connsiteY13" fmla="*/ 91763 h 104556"/>
                      <a:gd name="connsiteX14" fmla="*/ 15892 w 64268"/>
                      <a:gd name="connsiteY14" fmla="*/ 84273 h 104556"/>
                      <a:gd name="connsiteX15" fmla="*/ 11215 w 64268"/>
                      <a:gd name="connsiteY15" fmla="*/ 61286 h 104556"/>
                      <a:gd name="connsiteX16" fmla="*/ 11215 w 64268"/>
                      <a:gd name="connsiteY16" fmla="*/ 40603 h 104556"/>
                      <a:gd name="connsiteX17" fmla="*/ 16004 w 64268"/>
                      <a:gd name="connsiteY17" fmla="*/ 16253 h 104556"/>
                      <a:gd name="connsiteX18" fmla="*/ 30504 w 64268"/>
                      <a:gd name="connsiteY18" fmla="*/ 8382 h 104556"/>
                      <a:gd name="connsiteX19" fmla="*/ 44736 w 64268"/>
                      <a:gd name="connsiteY19" fmla="*/ 15783 h 104556"/>
                      <a:gd name="connsiteX20" fmla="*/ 49592 w 64268"/>
                      <a:gd name="connsiteY20" fmla="*/ 39127 h 104556"/>
                      <a:gd name="connsiteX21" fmla="*/ 49592 w 64268"/>
                      <a:gd name="connsiteY21" fmla="*/ 60303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38"/>
                        </a:moveTo>
                        <a:cubicBezTo>
                          <a:pt x="62527" y="27493"/>
                          <a:pt x="59938" y="16238"/>
                          <a:pt x="54762" y="8874"/>
                        </a:cubicBezTo>
                        <a:cubicBezTo>
                          <a:pt x="49600" y="1510"/>
                          <a:pt x="41514" y="-2172"/>
                          <a:pt x="30504" y="-2172"/>
                        </a:cubicBezTo>
                        <a:cubicBezTo>
                          <a:pt x="19644" y="-2172"/>
                          <a:pt x="11603" y="1428"/>
                          <a:pt x="6381" y="8628"/>
                        </a:cubicBezTo>
                        <a:cubicBezTo>
                          <a:pt x="1160" y="15828"/>
                          <a:pt x="-1548" y="26583"/>
                          <a:pt x="-1742" y="40894"/>
                        </a:cubicBezTo>
                        <a:lnTo>
                          <a:pt x="-1742" y="58134"/>
                        </a:lnTo>
                        <a:cubicBezTo>
                          <a:pt x="-1742" y="73100"/>
                          <a:pt x="846" y="84213"/>
                          <a:pt x="6023" y="91473"/>
                        </a:cubicBezTo>
                        <a:cubicBezTo>
                          <a:pt x="11200" y="98747"/>
                          <a:pt x="19315" y="102385"/>
                          <a:pt x="30370" y="102385"/>
                        </a:cubicBezTo>
                        <a:cubicBezTo>
                          <a:pt x="41320" y="102385"/>
                          <a:pt x="49384" y="98874"/>
                          <a:pt x="54560" y="91853"/>
                        </a:cubicBezTo>
                        <a:cubicBezTo>
                          <a:pt x="59737" y="84847"/>
                          <a:pt x="62392" y="74032"/>
                          <a:pt x="62527" y="59408"/>
                        </a:cubicBezTo>
                        <a:lnTo>
                          <a:pt x="62527" y="42638"/>
                        </a:lnTo>
                        <a:close/>
                        <a:moveTo>
                          <a:pt x="49592" y="60303"/>
                        </a:moveTo>
                        <a:cubicBezTo>
                          <a:pt x="49592" y="71259"/>
                          <a:pt x="48056" y="79242"/>
                          <a:pt x="44983" y="84250"/>
                        </a:cubicBezTo>
                        <a:cubicBezTo>
                          <a:pt x="41909" y="89259"/>
                          <a:pt x="37039" y="91763"/>
                          <a:pt x="30370" y="91763"/>
                        </a:cubicBezTo>
                        <a:cubicBezTo>
                          <a:pt x="23746" y="91763"/>
                          <a:pt x="18920" y="89266"/>
                          <a:pt x="15892" y="84273"/>
                        </a:cubicBezTo>
                        <a:cubicBezTo>
                          <a:pt x="12863" y="79294"/>
                          <a:pt x="11304" y="71632"/>
                          <a:pt x="11215" y="61286"/>
                        </a:cubicBezTo>
                        <a:lnTo>
                          <a:pt x="11215" y="40603"/>
                        </a:lnTo>
                        <a:cubicBezTo>
                          <a:pt x="11215" y="29617"/>
                          <a:pt x="12811" y="21500"/>
                          <a:pt x="16004" y="16253"/>
                        </a:cubicBezTo>
                        <a:cubicBezTo>
                          <a:pt x="19196" y="11006"/>
                          <a:pt x="24030" y="8382"/>
                          <a:pt x="30504" y="8382"/>
                        </a:cubicBezTo>
                        <a:cubicBezTo>
                          <a:pt x="36889" y="8382"/>
                          <a:pt x="41633" y="10849"/>
                          <a:pt x="44736" y="15783"/>
                        </a:cubicBezTo>
                        <a:cubicBezTo>
                          <a:pt x="47840" y="20732"/>
                          <a:pt x="49458" y="28514"/>
                          <a:pt x="49592" y="39127"/>
                        </a:cubicBezTo>
                        <a:lnTo>
                          <a:pt x="49592" y="60303"/>
                        </a:lnTo>
                        <a:close/>
                      </a:path>
                    </a:pathLst>
                  </a:custGeom>
                  <a:solidFill>
                    <a:srgbClr val="FFFFFF"/>
                  </a:solidFill>
                  <a:ln w="22" cap="flat">
                    <a:noFill/>
                    <a:prstDash val="solid"/>
                    <a:round/>
                  </a:ln>
                </p:spPr>
                <p:txBody>
                  <a:bodyPr rtlCol="0" anchor="ctr"/>
                  <a:lstStyle/>
                  <a:p>
                    <a:endParaRPr lang="en-GB"/>
                  </a:p>
                </p:txBody>
              </p:sp>
            </p:grpSp>
          </p:grpSp>
          <p:grpSp>
            <p:nvGrpSpPr>
              <p:cNvPr id="157" name="Graphic 2">
                <a:extLst>
                  <a:ext uri="{FF2B5EF4-FFF2-40B4-BE49-F238E27FC236}">
                    <a16:creationId xmlns:a16="http://schemas.microsoft.com/office/drawing/2014/main" id="{A2FF8F9C-E2D6-CA8B-D877-BD9918C218B1}"/>
                  </a:ext>
                </a:extLst>
              </p:cNvPr>
              <p:cNvGrpSpPr/>
              <p:nvPr/>
            </p:nvGrpSpPr>
            <p:grpSpPr>
              <a:xfrm>
                <a:off x="6235196" y="4190695"/>
                <a:ext cx="333583" cy="104556"/>
                <a:chOff x="6235196" y="4190695"/>
                <a:chExt cx="333583" cy="104556"/>
              </a:xfrm>
            </p:grpSpPr>
            <p:sp>
              <p:nvSpPr>
                <p:cNvPr id="158" name="Freeform: Shape 157">
                  <a:extLst>
                    <a:ext uri="{FF2B5EF4-FFF2-40B4-BE49-F238E27FC236}">
                      <a16:creationId xmlns:a16="http://schemas.microsoft.com/office/drawing/2014/main" id="{E3FE25A8-C4EA-6877-0AE5-7587D4A4485B}"/>
                    </a:ext>
                  </a:extLst>
                </p:cNvPr>
                <p:cNvSpPr/>
                <p:nvPr/>
              </p:nvSpPr>
              <p:spPr>
                <a:xfrm>
                  <a:off x="6537451" y="4240178"/>
                  <a:ext cx="31328" cy="8944"/>
                </a:xfrm>
                <a:custGeom>
                  <a:avLst/>
                  <a:gdLst>
                    <a:gd name="connsiteX0" fmla="*/ 31393 w 31328"/>
                    <a:gd name="connsiteY0" fmla="*/ 59 h 8944"/>
                    <a:gd name="connsiteX1" fmla="*/ 65 w 31328"/>
                    <a:gd name="connsiteY1" fmla="*/ 59 h 8944"/>
                  </a:gdLst>
                  <a:ahLst/>
                  <a:cxnLst>
                    <a:cxn ang="0">
                      <a:pos x="connsiteX0" y="connsiteY0"/>
                    </a:cxn>
                    <a:cxn ang="0">
                      <a:pos x="connsiteX1" y="connsiteY1"/>
                    </a:cxn>
                  </a:cxnLst>
                  <a:rect l="l" t="t" r="r" b="b"/>
                  <a:pathLst>
                    <a:path w="31328" h="8944">
                      <a:moveTo>
                        <a:pt x="31393" y="59"/>
                      </a:moveTo>
                      <a:lnTo>
                        <a:pt x="65" y="59"/>
                      </a:lnTo>
                    </a:path>
                  </a:pathLst>
                </a:custGeom>
                <a:solidFill>
                  <a:srgbClr val="FFFFFF"/>
                </a:solidFill>
                <a:ln w="7158" cap="flat">
                  <a:solidFill>
                    <a:srgbClr val="FFFFFF"/>
                  </a:solidFill>
                  <a:prstDash val="solid"/>
                  <a:round/>
                </a:ln>
              </p:spPr>
              <p:txBody>
                <a:bodyPr rtlCol="0" anchor="ctr"/>
                <a:lstStyle/>
                <a:p>
                  <a:endParaRPr lang="en-GB"/>
                </a:p>
              </p:txBody>
            </p:sp>
            <p:grpSp>
              <p:nvGrpSpPr>
                <p:cNvPr id="159" name="Graphic 2">
                  <a:extLst>
                    <a:ext uri="{FF2B5EF4-FFF2-40B4-BE49-F238E27FC236}">
                      <a16:creationId xmlns:a16="http://schemas.microsoft.com/office/drawing/2014/main" id="{5CEE184D-CB03-C65E-A713-838E91083CFA}"/>
                    </a:ext>
                  </a:extLst>
                </p:cNvPr>
                <p:cNvGrpSpPr/>
                <p:nvPr/>
              </p:nvGrpSpPr>
              <p:grpSpPr>
                <a:xfrm>
                  <a:off x="6235196" y="4190695"/>
                  <a:ext cx="265664" cy="104556"/>
                  <a:chOff x="6235196" y="4190695"/>
                  <a:chExt cx="265664" cy="104556"/>
                </a:xfrm>
                <a:solidFill>
                  <a:srgbClr val="FFFFFF"/>
                </a:solidFill>
              </p:grpSpPr>
              <p:sp>
                <p:nvSpPr>
                  <p:cNvPr id="160" name="Freeform: Shape 159">
                    <a:extLst>
                      <a:ext uri="{FF2B5EF4-FFF2-40B4-BE49-F238E27FC236}">
                        <a16:creationId xmlns:a16="http://schemas.microsoft.com/office/drawing/2014/main" id="{1AF777FF-1085-A2C3-0529-75F3D74AB51B}"/>
                      </a:ext>
                    </a:extLst>
                  </p:cNvPr>
                  <p:cNvSpPr/>
                  <p:nvPr/>
                </p:nvSpPr>
                <p:spPr>
                  <a:xfrm flipV="1">
                    <a:off x="6235196" y="4190695"/>
                    <a:ext cx="64268" cy="104556"/>
                  </a:xfrm>
                  <a:custGeom>
                    <a:avLst/>
                    <a:gdLst>
                      <a:gd name="connsiteX0" fmla="*/ 62504 w 64268"/>
                      <a:gd name="connsiteY0" fmla="*/ 42594 h 104556"/>
                      <a:gd name="connsiteX1" fmla="*/ 54739 w 64268"/>
                      <a:gd name="connsiteY1" fmla="*/ 8830 h 104556"/>
                      <a:gd name="connsiteX2" fmla="*/ 30482 w 64268"/>
                      <a:gd name="connsiteY2" fmla="*/ -2216 h 104556"/>
                      <a:gd name="connsiteX3" fmla="*/ 6359 w 64268"/>
                      <a:gd name="connsiteY3" fmla="*/ 8584 h 104556"/>
                      <a:gd name="connsiteX4" fmla="*/ -1764 w 64268"/>
                      <a:gd name="connsiteY4" fmla="*/ 40850 h 104556"/>
                      <a:gd name="connsiteX5" fmla="*/ -1764 w 64268"/>
                      <a:gd name="connsiteY5" fmla="*/ 58090 h 104556"/>
                      <a:gd name="connsiteX6" fmla="*/ 6001 w 64268"/>
                      <a:gd name="connsiteY6" fmla="*/ 91429 h 104556"/>
                      <a:gd name="connsiteX7" fmla="*/ 30348 w 64268"/>
                      <a:gd name="connsiteY7" fmla="*/ 102341 h 104556"/>
                      <a:gd name="connsiteX8" fmla="*/ 54538 w 64268"/>
                      <a:gd name="connsiteY8" fmla="*/ 91809 h 104556"/>
                      <a:gd name="connsiteX9" fmla="*/ 62504 w 64268"/>
                      <a:gd name="connsiteY9" fmla="*/ 59365 h 104556"/>
                      <a:gd name="connsiteX10" fmla="*/ 62504 w 64268"/>
                      <a:gd name="connsiteY10" fmla="*/ 42594 h 104556"/>
                      <a:gd name="connsiteX11" fmla="*/ 49570 w 64268"/>
                      <a:gd name="connsiteY11" fmla="*/ 60259 h 104556"/>
                      <a:gd name="connsiteX12" fmla="*/ 44960 w 64268"/>
                      <a:gd name="connsiteY12" fmla="*/ 84207 h 104556"/>
                      <a:gd name="connsiteX13" fmla="*/ 30348 w 64268"/>
                      <a:gd name="connsiteY13" fmla="*/ 91720 h 104556"/>
                      <a:gd name="connsiteX14" fmla="*/ 15870 w 64268"/>
                      <a:gd name="connsiteY14" fmla="*/ 84229 h 104556"/>
                      <a:gd name="connsiteX15" fmla="*/ 11193 w 64268"/>
                      <a:gd name="connsiteY15" fmla="*/ 61243 h 104556"/>
                      <a:gd name="connsiteX16" fmla="*/ 11193 w 64268"/>
                      <a:gd name="connsiteY16" fmla="*/ 40560 h 104556"/>
                      <a:gd name="connsiteX17" fmla="*/ 15981 w 64268"/>
                      <a:gd name="connsiteY17" fmla="*/ 16209 h 104556"/>
                      <a:gd name="connsiteX18" fmla="*/ 30482 w 64268"/>
                      <a:gd name="connsiteY18" fmla="*/ 8339 h 104556"/>
                      <a:gd name="connsiteX19" fmla="*/ 44714 w 64268"/>
                      <a:gd name="connsiteY19" fmla="*/ 15740 h 104556"/>
                      <a:gd name="connsiteX20" fmla="*/ 49570 w 64268"/>
                      <a:gd name="connsiteY20" fmla="*/ 39084 h 104556"/>
                      <a:gd name="connsiteX21" fmla="*/ 49570 w 64268"/>
                      <a:gd name="connsiteY21" fmla="*/ 6025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94"/>
                        </a:moveTo>
                        <a:cubicBezTo>
                          <a:pt x="62504" y="27449"/>
                          <a:pt x="59916" y="16194"/>
                          <a:pt x="54739" y="8830"/>
                        </a:cubicBezTo>
                        <a:cubicBezTo>
                          <a:pt x="49578" y="1466"/>
                          <a:pt x="41492" y="-2216"/>
                          <a:pt x="30482" y="-2216"/>
                        </a:cubicBezTo>
                        <a:cubicBezTo>
                          <a:pt x="19622" y="-2216"/>
                          <a:pt x="11580" y="1384"/>
                          <a:pt x="6359" y="8584"/>
                        </a:cubicBezTo>
                        <a:cubicBezTo>
                          <a:pt x="1138" y="15784"/>
                          <a:pt x="-1570" y="26540"/>
                          <a:pt x="-1764" y="40850"/>
                        </a:cubicBezTo>
                        <a:lnTo>
                          <a:pt x="-1764" y="58090"/>
                        </a:lnTo>
                        <a:cubicBezTo>
                          <a:pt x="-1764" y="73056"/>
                          <a:pt x="824" y="84169"/>
                          <a:pt x="6001" y="91429"/>
                        </a:cubicBezTo>
                        <a:cubicBezTo>
                          <a:pt x="11178" y="98704"/>
                          <a:pt x="19293" y="102341"/>
                          <a:pt x="30348" y="102341"/>
                        </a:cubicBezTo>
                        <a:cubicBezTo>
                          <a:pt x="41298" y="102341"/>
                          <a:pt x="49361" y="98830"/>
                          <a:pt x="54538" y="91809"/>
                        </a:cubicBezTo>
                        <a:cubicBezTo>
                          <a:pt x="59715" y="84803"/>
                          <a:pt x="62370" y="73988"/>
                          <a:pt x="62504" y="59365"/>
                        </a:cubicBezTo>
                        <a:lnTo>
                          <a:pt x="62504" y="42594"/>
                        </a:lnTo>
                        <a:close/>
                        <a:moveTo>
                          <a:pt x="49570" y="60259"/>
                        </a:moveTo>
                        <a:cubicBezTo>
                          <a:pt x="49570" y="71216"/>
                          <a:pt x="48034" y="79198"/>
                          <a:pt x="44960" y="84207"/>
                        </a:cubicBezTo>
                        <a:cubicBezTo>
                          <a:pt x="41887" y="89216"/>
                          <a:pt x="37016" y="91720"/>
                          <a:pt x="30348" y="91720"/>
                        </a:cubicBezTo>
                        <a:cubicBezTo>
                          <a:pt x="23724" y="91720"/>
                          <a:pt x="18898" y="89223"/>
                          <a:pt x="15870" y="84229"/>
                        </a:cubicBezTo>
                        <a:cubicBezTo>
                          <a:pt x="12841" y="79250"/>
                          <a:pt x="11282" y="71588"/>
                          <a:pt x="11193" y="61243"/>
                        </a:cubicBezTo>
                        <a:lnTo>
                          <a:pt x="11193" y="40560"/>
                        </a:lnTo>
                        <a:cubicBezTo>
                          <a:pt x="11193" y="29573"/>
                          <a:pt x="12789" y="21457"/>
                          <a:pt x="15981" y="16209"/>
                        </a:cubicBezTo>
                        <a:cubicBezTo>
                          <a:pt x="19174" y="10962"/>
                          <a:pt x="24008" y="8339"/>
                          <a:pt x="30482" y="8339"/>
                        </a:cubicBezTo>
                        <a:cubicBezTo>
                          <a:pt x="36867" y="8339"/>
                          <a:pt x="41611" y="10806"/>
                          <a:pt x="44714" y="15740"/>
                        </a:cubicBezTo>
                        <a:cubicBezTo>
                          <a:pt x="47817" y="20689"/>
                          <a:pt x="49436" y="28470"/>
                          <a:pt x="49570" y="39084"/>
                        </a:cubicBezTo>
                        <a:lnTo>
                          <a:pt x="49570" y="60259"/>
                        </a:lnTo>
                        <a:close/>
                      </a:path>
                    </a:pathLst>
                  </a:custGeom>
                  <a:solidFill>
                    <a:srgbClr val="FFFFFF"/>
                  </a:solidFill>
                  <a:ln w="22" cap="flat">
                    <a:noFill/>
                    <a:prstDash val="solid"/>
                    <a:round/>
                  </a:ln>
                </p:spPr>
                <p:txBody>
                  <a:bodyPr rtlCol="0" anchor="ctr"/>
                  <a:lstStyle/>
                  <a:p>
                    <a:endParaRPr lang="en-GB"/>
                  </a:p>
                </p:txBody>
              </p:sp>
              <p:sp>
                <p:nvSpPr>
                  <p:cNvPr id="161" name="Freeform: Shape 160">
                    <a:extLst>
                      <a:ext uri="{FF2B5EF4-FFF2-40B4-BE49-F238E27FC236}">
                        <a16:creationId xmlns:a16="http://schemas.microsoft.com/office/drawing/2014/main" id="{F2DA1A90-11CA-9F3A-791F-D9091ABEBAB0}"/>
                      </a:ext>
                    </a:extLst>
                  </p:cNvPr>
                  <p:cNvSpPr/>
                  <p:nvPr/>
                </p:nvSpPr>
                <p:spPr>
                  <a:xfrm flipV="1">
                    <a:off x="6317652" y="4279241"/>
                    <a:ext cx="16089" cy="15361"/>
                  </a:xfrm>
                  <a:custGeom>
                    <a:avLst/>
                    <a:gdLst>
                      <a:gd name="connsiteX0" fmla="*/ -772 w 16089"/>
                      <a:gd name="connsiteY0" fmla="*/ 7290 h 15361"/>
                      <a:gd name="connsiteX1" fmla="*/ 1220 w 16089"/>
                      <a:gd name="connsiteY1" fmla="*/ 12880 h 15361"/>
                      <a:gd name="connsiteX2" fmla="*/ 7194 w 16089"/>
                      <a:gd name="connsiteY2" fmla="*/ 15116 h 15361"/>
                      <a:gd name="connsiteX3" fmla="*/ 13236 w 16089"/>
                      <a:gd name="connsiteY3" fmla="*/ 12880 h 15361"/>
                      <a:gd name="connsiteX4" fmla="*/ 15317 w 16089"/>
                      <a:gd name="connsiteY4" fmla="*/ 7290 h 15361"/>
                      <a:gd name="connsiteX5" fmla="*/ 13236 w 16089"/>
                      <a:gd name="connsiteY5" fmla="*/ 1901 h 15361"/>
                      <a:gd name="connsiteX6" fmla="*/ 7194 w 16089"/>
                      <a:gd name="connsiteY6" fmla="*/ -245 h 15361"/>
                      <a:gd name="connsiteX7" fmla="*/ 1220 w 16089"/>
                      <a:gd name="connsiteY7" fmla="*/ 1901 h 15361"/>
                      <a:gd name="connsiteX8" fmla="*/ -772 w 16089"/>
                      <a:gd name="connsiteY8" fmla="*/ 729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90"/>
                        </a:moveTo>
                        <a:cubicBezTo>
                          <a:pt x="-772" y="9526"/>
                          <a:pt x="-108" y="11390"/>
                          <a:pt x="1220" y="12880"/>
                        </a:cubicBezTo>
                        <a:cubicBezTo>
                          <a:pt x="2547" y="14371"/>
                          <a:pt x="4539" y="15116"/>
                          <a:pt x="7194" y="15116"/>
                        </a:cubicBezTo>
                        <a:cubicBezTo>
                          <a:pt x="9850" y="15116"/>
                          <a:pt x="11864" y="14371"/>
                          <a:pt x="13236" y="12880"/>
                        </a:cubicBezTo>
                        <a:cubicBezTo>
                          <a:pt x="14624" y="11390"/>
                          <a:pt x="15317" y="9526"/>
                          <a:pt x="15317" y="7290"/>
                        </a:cubicBezTo>
                        <a:cubicBezTo>
                          <a:pt x="15317" y="5144"/>
                          <a:pt x="14624" y="3347"/>
                          <a:pt x="13236" y="1901"/>
                        </a:cubicBezTo>
                        <a:cubicBezTo>
                          <a:pt x="11864" y="470"/>
                          <a:pt x="9850" y="-245"/>
                          <a:pt x="7194" y="-245"/>
                        </a:cubicBezTo>
                        <a:cubicBezTo>
                          <a:pt x="4539" y="-245"/>
                          <a:pt x="2547" y="470"/>
                          <a:pt x="1220" y="1901"/>
                        </a:cubicBezTo>
                        <a:cubicBezTo>
                          <a:pt x="-108" y="3347"/>
                          <a:pt x="-772" y="5144"/>
                          <a:pt x="-772" y="7290"/>
                        </a:cubicBezTo>
                        <a:close/>
                      </a:path>
                    </a:pathLst>
                  </a:custGeom>
                  <a:solidFill>
                    <a:srgbClr val="FFFFFF"/>
                  </a:solidFill>
                  <a:ln w="22" cap="flat">
                    <a:noFill/>
                    <a:prstDash val="solid"/>
                    <a:round/>
                  </a:ln>
                </p:spPr>
                <p:txBody>
                  <a:bodyPr rtlCol="0" anchor="ctr"/>
                  <a:lstStyle/>
                  <a:p>
                    <a:endParaRPr lang="en-GB"/>
                  </a:p>
                </p:txBody>
              </p:sp>
              <p:sp>
                <p:nvSpPr>
                  <p:cNvPr id="162" name="Freeform: Shape 161">
                    <a:extLst>
                      <a:ext uri="{FF2B5EF4-FFF2-40B4-BE49-F238E27FC236}">
                        <a16:creationId xmlns:a16="http://schemas.microsoft.com/office/drawing/2014/main" id="{D931B506-B09E-8DBC-086E-ADB0C4E5F124}"/>
                      </a:ext>
                    </a:extLst>
                  </p:cNvPr>
                  <p:cNvSpPr/>
                  <p:nvPr/>
                </p:nvSpPr>
                <p:spPr>
                  <a:xfrm flipV="1">
                    <a:off x="6352279" y="4190695"/>
                    <a:ext cx="64044" cy="103214"/>
                  </a:xfrm>
                  <a:custGeom>
                    <a:avLst/>
                    <a:gdLst>
                      <a:gd name="connsiteX0" fmla="*/ 49343 w 64044"/>
                      <a:gd name="connsiteY0" fmla="*/ 42542 h 103214"/>
                      <a:gd name="connsiteX1" fmla="*/ 39654 w 64044"/>
                      <a:gd name="connsiteY1" fmla="*/ 34783 h 103214"/>
                      <a:gd name="connsiteX2" fmla="*/ 27301 w 64044"/>
                      <a:gd name="connsiteY2" fmla="*/ 31854 h 103214"/>
                      <a:gd name="connsiteX3" fmla="*/ 11950 w 64044"/>
                      <a:gd name="connsiteY3" fmla="*/ 36169 h 103214"/>
                      <a:gd name="connsiteX4" fmla="*/ 1858 w 64044"/>
                      <a:gd name="connsiteY4" fmla="*/ 48378 h 103214"/>
                      <a:gd name="connsiteX5" fmla="*/ -1700 w 64044"/>
                      <a:gd name="connsiteY5" fmla="*/ 65752 h 103214"/>
                      <a:gd name="connsiteX6" fmla="*/ 2171 w 64044"/>
                      <a:gd name="connsiteY6" fmla="*/ 84110 h 103214"/>
                      <a:gd name="connsiteX7" fmla="*/ 13181 w 64044"/>
                      <a:gd name="connsiteY7" fmla="*/ 96631 h 103214"/>
                      <a:gd name="connsiteX8" fmla="*/ 29830 w 64044"/>
                      <a:gd name="connsiteY8" fmla="*/ 100969 h 103214"/>
                      <a:gd name="connsiteX9" fmla="*/ 53640 w 64044"/>
                      <a:gd name="connsiteY9" fmla="*/ 89677 h 103214"/>
                      <a:gd name="connsiteX10" fmla="*/ 62345 w 64044"/>
                      <a:gd name="connsiteY10" fmla="*/ 58887 h 103214"/>
                      <a:gd name="connsiteX11" fmla="*/ 62345 w 64044"/>
                      <a:gd name="connsiteY11" fmla="*/ 55131 h 103214"/>
                      <a:gd name="connsiteX12" fmla="*/ 50597 w 64044"/>
                      <a:gd name="connsiteY12" fmla="*/ 11752 h 103214"/>
                      <a:gd name="connsiteX13" fmla="*/ 15150 w 64044"/>
                      <a:gd name="connsiteY13" fmla="*/ -2246 h 103214"/>
                      <a:gd name="connsiteX14" fmla="*/ 12622 w 64044"/>
                      <a:gd name="connsiteY14" fmla="*/ -2246 h 103214"/>
                      <a:gd name="connsiteX15" fmla="*/ 12622 w 64044"/>
                      <a:gd name="connsiteY15" fmla="*/ 8644 h 103214"/>
                      <a:gd name="connsiteX16" fmla="*/ 15352 w 64044"/>
                      <a:gd name="connsiteY16" fmla="*/ 8644 h 103214"/>
                      <a:gd name="connsiteX17" fmla="*/ 39967 w 64044"/>
                      <a:gd name="connsiteY17" fmla="*/ 17007 h 103214"/>
                      <a:gd name="connsiteX18" fmla="*/ 49343 w 64044"/>
                      <a:gd name="connsiteY18" fmla="*/ 42542 h 103214"/>
                      <a:gd name="connsiteX19" fmla="*/ 29405 w 64044"/>
                      <a:gd name="connsiteY19" fmla="*/ 42542 h 103214"/>
                      <a:gd name="connsiteX20" fmla="*/ 41399 w 64044"/>
                      <a:gd name="connsiteY20" fmla="*/ 46522 h 103214"/>
                      <a:gd name="connsiteX21" fmla="*/ 49410 w 64044"/>
                      <a:gd name="connsiteY21" fmla="*/ 56383 h 103214"/>
                      <a:gd name="connsiteX22" fmla="*/ 49410 w 64044"/>
                      <a:gd name="connsiteY22" fmla="*/ 61548 h 103214"/>
                      <a:gd name="connsiteX23" fmla="*/ 43883 w 64044"/>
                      <a:gd name="connsiteY23" fmla="*/ 82231 h 103214"/>
                      <a:gd name="connsiteX24" fmla="*/ 29897 w 64044"/>
                      <a:gd name="connsiteY24" fmla="*/ 90192 h 103214"/>
                      <a:gd name="connsiteX25" fmla="*/ 16180 w 64044"/>
                      <a:gd name="connsiteY25" fmla="*/ 83662 h 103214"/>
                      <a:gd name="connsiteX26" fmla="*/ 11010 w 64044"/>
                      <a:gd name="connsiteY26" fmla="*/ 66445 h 103214"/>
                      <a:gd name="connsiteX27" fmla="*/ 16001 w 64044"/>
                      <a:gd name="connsiteY27" fmla="*/ 49272 h 103214"/>
                      <a:gd name="connsiteX28" fmla="*/ 29405 w 64044"/>
                      <a:gd name="connsiteY28" fmla="*/ 42542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542"/>
                        </a:moveTo>
                        <a:cubicBezTo>
                          <a:pt x="46643" y="39322"/>
                          <a:pt x="43413" y="36736"/>
                          <a:pt x="39654" y="34783"/>
                        </a:cubicBezTo>
                        <a:cubicBezTo>
                          <a:pt x="35894" y="32830"/>
                          <a:pt x="31777" y="31854"/>
                          <a:pt x="27301" y="31854"/>
                        </a:cubicBezTo>
                        <a:cubicBezTo>
                          <a:pt x="21438" y="31854"/>
                          <a:pt x="16321" y="33292"/>
                          <a:pt x="11950" y="36169"/>
                        </a:cubicBezTo>
                        <a:cubicBezTo>
                          <a:pt x="7594" y="39061"/>
                          <a:pt x="4230" y="43131"/>
                          <a:pt x="1858" y="48378"/>
                        </a:cubicBezTo>
                        <a:cubicBezTo>
                          <a:pt x="-514" y="53625"/>
                          <a:pt x="-1700" y="59417"/>
                          <a:pt x="-1700" y="65752"/>
                        </a:cubicBezTo>
                        <a:cubicBezTo>
                          <a:pt x="-1700" y="72549"/>
                          <a:pt x="-410" y="78669"/>
                          <a:pt x="2171" y="84110"/>
                        </a:cubicBezTo>
                        <a:cubicBezTo>
                          <a:pt x="4752" y="89566"/>
                          <a:pt x="8422" y="93740"/>
                          <a:pt x="13181" y="96631"/>
                        </a:cubicBezTo>
                        <a:cubicBezTo>
                          <a:pt x="17940" y="99523"/>
                          <a:pt x="23490" y="100969"/>
                          <a:pt x="29830" y="100969"/>
                        </a:cubicBezTo>
                        <a:cubicBezTo>
                          <a:pt x="39900" y="100969"/>
                          <a:pt x="47837" y="97205"/>
                          <a:pt x="53640" y="89677"/>
                        </a:cubicBezTo>
                        <a:cubicBezTo>
                          <a:pt x="59443" y="82149"/>
                          <a:pt x="62345" y="71886"/>
                          <a:pt x="62345" y="58887"/>
                        </a:cubicBezTo>
                        <a:lnTo>
                          <a:pt x="62345" y="55131"/>
                        </a:lnTo>
                        <a:cubicBezTo>
                          <a:pt x="62345" y="35320"/>
                          <a:pt x="58429" y="20860"/>
                          <a:pt x="50597" y="11752"/>
                        </a:cubicBezTo>
                        <a:cubicBezTo>
                          <a:pt x="42764" y="2659"/>
                          <a:pt x="30949" y="-2007"/>
                          <a:pt x="15150" y="-2246"/>
                        </a:cubicBezTo>
                        <a:lnTo>
                          <a:pt x="12622" y="-2246"/>
                        </a:lnTo>
                        <a:lnTo>
                          <a:pt x="12622" y="8644"/>
                        </a:lnTo>
                        <a:lnTo>
                          <a:pt x="15352" y="8644"/>
                        </a:lnTo>
                        <a:cubicBezTo>
                          <a:pt x="26033" y="8838"/>
                          <a:pt x="34238" y="11625"/>
                          <a:pt x="39967" y="17007"/>
                        </a:cubicBezTo>
                        <a:cubicBezTo>
                          <a:pt x="45696" y="22388"/>
                          <a:pt x="48821" y="30900"/>
                          <a:pt x="49343" y="42542"/>
                        </a:cubicBezTo>
                        <a:close/>
                        <a:moveTo>
                          <a:pt x="29405" y="42542"/>
                        </a:moveTo>
                        <a:cubicBezTo>
                          <a:pt x="33746" y="42542"/>
                          <a:pt x="37744" y="43869"/>
                          <a:pt x="41399" y="46522"/>
                        </a:cubicBezTo>
                        <a:cubicBezTo>
                          <a:pt x="45054" y="49176"/>
                          <a:pt x="47725" y="52463"/>
                          <a:pt x="49410" y="56383"/>
                        </a:cubicBezTo>
                        <a:lnTo>
                          <a:pt x="49410" y="61548"/>
                        </a:lnTo>
                        <a:cubicBezTo>
                          <a:pt x="49410" y="70030"/>
                          <a:pt x="47568" y="76925"/>
                          <a:pt x="43883" y="82231"/>
                        </a:cubicBezTo>
                        <a:cubicBezTo>
                          <a:pt x="40198" y="87538"/>
                          <a:pt x="35536" y="90192"/>
                          <a:pt x="29897" y="90192"/>
                        </a:cubicBezTo>
                        <a:cubicBezTo>
                          <a:pt x="24213" y="90192"/>
                          <a:pt x="19641" y="88015"/>
                          <a:pt x="16180" y="83662"/>
                        </a:cubicBezTo>
                        <a:cubicBezTo>
                          <a:pt x="12734" y="79310"/>
                          <a:pt x="11010" y="73571"/>
                          <a:pt x="11010" y="66445"/>
                        </a:cubicBezTo>
                        <a:cubicBezTo>
                          <a:pt x="11010" y="59498"/>
                          <a:pt x="12674" y="53774"/>
                          <a:pt x="16001" y="49272"/>
                        </a:cubicBezTo>
                        <a:cubicBezTo>
                          <a:pt x="19342" y="44785"/>
                          <a:pt x="23810" y="42542"/>
                          <a:pt x="29405" y="42542"/>
                        </a:cubicBezTo>
                        <a:close/>
                      </a:path>
                    </a:pathLst>
                  </a:custGeom>
                  <a:solidFill>
                    <a:srgbClr val="FFFFFF"/>
                  </a:solidFill>
                  <a:ln w="22" cap="flat">
                    <a:noFill/>
                    <a:prstDash val="solid"/>
                    <a:round/>
                  </a:ln>
                </p:spPr>
                <p:txBody>
                  <a:bodyPr rtlCol="0" anchor="ctr"/>
                  <a:lstStyle/>
                  <a:p>
                    <a:endParaRPr lang="en-GB"/>
                  </a:p>
                </p:txBody>
              </p:sp>
              <p:sp>
                <p:nvSpPr>
                  <p:cNvPr id="163" name="Freeform: Shape 162">
                    <a:extLst>
                      <a:ext uri="{FF2B5EF4-FFF2-40B4-BE49-F238E27FC236}">
                        <a16:creationId xmlns:a16="http://schemas.microsoft.com/office/drawing/2014/main" id="{BFB91948-0E8E-9C9F-1116-428941080747}"/>
                      </a:ext>
                    </a:extLst>
                  </p:cNvPr>
                  <p:cNvSpPr/>
                  <p:nvPr/>
                </p:nvSpPr>
                <p:spPr>
                  <a:xfrm flipV="1">
                    <a:off x="6432206" y="4190695"/>
                    <a:ext cx="68654" cy="103147"/>
                  </a:xfrm>
                  <a:custGeom>
                    <a:avLst/>
                    <a:gdLst>
                      <a:gd name="connsiteX0" fmla="*/ 66883 w 68654"/>
                      <a:gd name="connsiteY0" fmla="*/ -2247 h 103147"/>
                      <a:gd name="connsiteX1" fmla="*/ 175 w 68654"/>
                      <a:gd name="connsiteY1" fmla="*/ -2247 h 103147"/>
                      <a:gd name="connsiteX2" fmla="*/ 175 w 68654"/>
                      <a:gd name="connsiteY2" fmla="*/ 7055 h 103147"/>
                      <a:gd name="connsiteX3" fmla="*/ 35420 w 68654"/>
                      <a:gd name="connsiteY3" fmla="*/ 46185 h 103147"/>
                      <a:gd name="connsiteX4" fmla="*/ 46228 w 68654"/>
                      <a:gd name="connsiteY4" fmla="*/ 60608 h 103147"/>
                      <a:gd name="connsiteX5" fmla="*/ 49204 w 68654"/>
                      <a:gd name="connsiteY5" fmla="*/ 72101 h 103147"/>
                      <a:gd name="connsiteX6" fmla="*/ 44371 w 68654"/>
                      <a:gd name="connsiteY6" fmla="*/ 85159 h 103147"/>
                      <a:gd name="connsiteX7" fmla="*/ 31504 w 68654"/>
                      <a:gd name="connsiteY7" fmla="*/ 90280 h 103147"/>
                      <a:gd name="connsiteX8" fmla="*/ 16511 w 68654"/>
                      <a:gd name="connsiteY8" fmla="*/ 84779 h 103147"/>
                      <a:gd name="connsiteX9" fmla="*/ 11162 w 68654"/>
                      <a:gd name="connsiteY9" fmla="*/ 69507 h 103147"/>
                      <a:gd name="connsiteX10" fmla="*/ -1772 w 68654"/>
                      <a:gd name="connsiteY10" fmla="*/ 69507 h 103147"/>
                      <a:gd name="connsiteX11" fmla="*/ 7269 w 68654"/>
                      <a:gd name="connsiteY11" fmla="*/ 92225 h 103147"/>
                      <a:gd name="connsiteX12" fmla="*/ 31504 w 68654"/>
                      <a:gd name="connsiteY12" fmla="*/ 100901 h 103147"/>
                      <a:gd name="connsiteX13" fmla="*/ 53948 w 68654"/>
                      <a:gd name="connsiteY13" fmla="*/ 93455 h 103147"/>
                      <a:gd name="connsiteX14" fmla="*/ 62206 w 68654"/>
                      <a:gd name="connsiteY14" fmla="*/ 73644 h 103147"/>
                      <a:gd name="connsiteX15" fmla="*/ 43051 w 68654"/>
                      <a:gd name="connsiteY15" fmla="*/ 37867 h 103147"/>
                      <a:gd name="connsiteX16" fmla="*/ 15772 w 68654"/>
                      <a:gd name="connsiteY16" fmla="*/ 8307 h 103147"/>
                      <a:gd name="connsiteX17" fmla="*/ 66883 w 68654"/>
                      <a:gd name="connsiteY17" fmla="*/ 8307 h 103147"/>
                      <a:gd name="connsiteX18" fmla="*/ 66883 w 68654"/>
                      <a:gd name="connsiteY18" fmla="*/ -224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83" y="-2247"/>
                        </a:moveTo>
                        <a:lnTo>
                          <a:pt x="175" y="-2247"/>
                        </a:lnTo>
                        <a:lnTo>
                          <a:pt x="175" y="7055"/>
                        </a:lnTo>
                        <a:lnTo>
                          <a:pt x="35420" y="46185"/>
                        </a:lnTo>
                        <a:cubicBezTo>
                          <a:pt x="40641" y="52103"/>
                          <a:pt x="44244" y="56911"/>
                          <a:pt x="46228" y="60608"/>
                        </a:cubicBezTo>
                        <a:cubicBezTo>
                          <a:pt x="48212" y="64304"/>
                          <a:pt x="49204" y="68136"/>
                          <a:pt x="49204" y="72101"/>
                        </a:cubicBezTo>
                        <a:cubicBezTo>
                          <a:pt x="49204" y="77407"/>
                          <a:pt x="47593" y="81760"/>
                          <a:pt x="44371" y="85159"/>
                        </a:cubicBezTo>
                        <a:cubicBezTo>
                          <a:pt x="41163" y="88573"/>
                          <a:pt x="36874" y="90280"/>
                          <a:pt x="31504" y="90280"/>
                        </a:cubicBezTo>
                        <a:cubicBezTo>
                          <a:pt x="25074" y="90280"/>
                          <a:pt x="20076" y="88446"/>
                          <a:pt x="16511" y="84779"/>
                        </a:cubicBezTo>
                        <a:cubicBezTo>
                          <a:pt x="12945" y="81127"/>
                          <a:pt x="11162" y="76036"/>
                          <a:pt x="11162" y="69507"/>
                        </a:cubicBezTo>
                        <a:lnTo>
                          <a:pt x="-1772" y="69507"/>
                        </a:lnTo>
                        <a:cubicBezTo>
                          <a:pt x="-1772" y="78883"/>
                          <a:pt x="1242" y="86456"/>
                          <a:pt x="7269" y="92225"/>
                        </a:cubicBezTo>
                        <a:cubicBezTo>
                          <a:pt x="13311" y="98009"/>
                          <a:pt x="21389" y="100901"/>
                          <a:pt x="31504" y="100901"/>
                        </a:cubicBezTo>
                        <a:cubicBezTo>
                          <a:pt x="40977" y="100901"/>
                          <a:pt x="48459" y="98419"/>
                          <a:pt x="53948" y="93455"/>
                        </a:cubicBezTo>
                        <a:cubicBezTo>
                          <a:pt x="59453" y="88491"/>
                          <a:pt x="62206" y="81887"/>
                          <a:pt x="62206" y="73644"/>
                        </a:cubicBezTo>
                        <a:cubicBezTo>
                          <a:pt x="62206" y="63626"/>
                          <a:pt x="55821" y="51701"/>
                          <a:pt x="43051" y="37867"/>
                        </a:cubicBezTo>
                        <a:lnTo>
                          <a:pt x="15772" y="8307"/>
                        </a:lnTo>
                        <a:lnTo>
                          <a:pt x="66883" y="8307"/>
                        </a:lnTo>
                        <a:lnTo>
                          <a:pt x="66883" y="-2247"/>
                        </a:lnTo>
                        <a:close/>
                      </a:path>
                    </a:pathLst>
                  </a:custGeom>
                  <a:solidFill>
                    <a:srgbClr val="FFFFFF"/>
                  </a:solidFill>
                  <a:ln w="22" cap="flat">
                    <a:noFill/>
                    <a:prstDash val="solid"/>
                    <a:round/>
                  </a:ln>
                </p:spPr>
                <p:txBody>
                  <a:bodyPr rtlCol="0" anchor="ctr"/>
                  <a:lstStyle/>
                  <a:p>
                    <a:endParaRPr lang="en-GB"/>
                  </a:p>
                </p:txBody>
              </p:sp>
            </p:grpSp>
          </p:grpSp>
          <p:grpSp>
            <p:nvGrpSpPr>
              <p:cNvPr id="164" name="Graphic 2">
                <a:extLst>
                  <a:ext uri="{FF2B5EF4-FFF2-40B4-BE49-F238E27FC236}">
                    <a16:creationId xmlns:a16="http://schemas.microsoft.com/office/drawing/2014/main" id="{6E42D9C5-7397-83C7-0807-C042692013D6}"/>
                  </a:ext>
                </a:extLst>
              </p:cNvPr>
              <p:cNvGrpSpPr/>
              <p:nvPr/>
            </p:nvGrpSpPr>
            <p:grpSpPr>
              <a:xfrm>
                <a:off x="6235196" y="3801414"/>
                <a:ext cx="333583" cy="104556"/>
                <a:chOff x="6235196" y="3801414"/>
                <a:chExt cx="333583" cy="104556"/>
              </a:xfrm>
            </p:grpSpPr>
            <p:sp>
              <p:nvSpPr>
                <p:cNvPr id="165" name="Freeform: Shape 164">
                  <a:extLst>
                    <a:ext uri="{FF2B5EF4-FFF2-40B4-BE49-F238E27FC236}">
                      <a16:creationId xmlns:a16="http://schemas.microsoft.com/office/drawing/2014/main" id="{E2515F52-23FD-B99D-9085-F928BE033ADB}"/>
                    </a:ext>
                  </a:extLst>
                </p:cNvPr>
                <p:cNvSpPr/>
                <p:nvPr/>
              </p:nvSpPr>
              <p:spPr>
                <a:xfrm>
                  <a:off x="6537451" y="3850897"/>
                  <a:ext cx="31328" cy="8944"/>
                </a:xfrm>
                <a:custGeom>
                  <a:avLst/>
                  <a:gdLst>
                    <a:gd name="connsiteX0" fmla="*/ 31393 w 31328"/>
                    <a:gd name="connsiteY0" fmla="*/ 16 h 8944"/>
                    <a:gd name="connsiteX1" fmla="*/ 65 w 31328"/>
                    <a:gd name="connsiteY1" fmla="*/ 16 h 8944"/>
                  </a:gdLst>
                  <a:ahLst/>
                  <a:cxnLst>
                    <a:cxn ang="0">
                      <a:pos x="connsiteX0" y="connsiteY0"/>
                    </a:cxn>
                    <a:cxn ang="0">
                      <a:pos x="connsiteX1" y="connsiteY1"/>
                    </a:cxn>
                  </a:cxnLst>
                  <a:rect l="l" t="t" r="r" b="b"/>
                  <a:pathLst>
                    <a:path w="31328" h="8944">
                      <a:moveTo>
                        <a:pt x="31393" y="16"/>
                      </a:moveTo>
                      <a:lnTo>
                        <a:pt x="65" y="16"/>
                      </a:lnTo>
                    </a:path>
                  </a:pathLst>
                </a:custGeom>
                <a:solidFill>
                  <a:srgbClr val="FFFFFF"/>
                </a:solidFill>
                <a:ln w="7158" cap="flat">
                  <a:solidFill>
                    <a:srgbClr val="FFFFFF"/>
                  </a:solidFill>
                  <a:prstDash val="solid"/>
                  <a:round/>
                </a:ln>
              </p:spPr>
              <p:txBody>
                <a:bodyPr rtlCol="0" anchor="ctr"/>
                <a:lstStyle/>
                <a:p>
                  <a:endParaRPr lang="en-GB"/>
                </a:p>
              </p:txBody>
            </p:sp>
            <p:grpSp>
              <p:nvGrpSpPr>
                <p:cNvPr id="166" name="Graphic 2">
                  <a:extLst>
                    <a:ext uri="{FF2B5EF4-FFF2-40B4-BE49-F238E27FC236}">
                      <a16:creationId xmlns:a16="http://schemas.microsoft.com/office/drawing/2014/main" id="{C626A9A4-7169-0AFF-78F7-CAB728ADF91D}"/>
                    </a:ext>
                  </a:extLst>
                </p:cNvPr>
                <p:cNvGrpSpPr/>
                <p:nvPr/>
              </p:nvGrpSpPr>
              <p:grpSpPr>
                <a:xfrm>
                  <a:off x="6235196" y="3801414"/>
                  <a:ext cx="267700" cy="104556"/>
                  <a:chOff x="6235196" y="3801414"/>
                  <a:chExt cx="267700" cy="104556"/>
                </a:xfrm>
                <a:solidFill>
                  <a:srgbClr val="FFFFFF"/>
                </a:solidFill>
              </p:grpSpPr>
              <p:sp>
                <p:nvSpPr>
                  <p:cNvPr id="167" name="Freeform: Shape 166">
                    <a:extLst>
                      <a:ext uri="{FF2B5EF4-FFF2-40B4-BE49-F238E27FC236}">
                        <a16:creationId xmlns:a16="http://schemas.microsoft.com/office/drawing/2014/main" id="{F9F0ACBB-7C75-1522-4614-5EB1471E21E5}"/>
                      </a:ext>
                    </a:extLst>
                  </p:cNvPr>
                  <p:cNvSpPr/>
                  <p:nvPr/>
                </p:nvSpPr>
                <p:spPr>
                  <a:xfrm flipV="1">
                    <a:off x="6235196" y="3801414"/>
                    <a:ext cx="64268" cy="104556"/>
                  </a:xfrm>
                  <a:custGeom>
                    <a:avLst/>
                    <a:gdLst>
                      <a:gd name="connsiteX0" fmla="*/ 62504 w 64268"/>
                      <a:gd name="connsiteY0" fmla="*/ 42551 h 104556"/>
                      <a:gd name="connsiteX1" fmla="*/ 54739 w 64268"/>
                      <a:gd name="connsiteY1" fmla="*/ 8787 h 104556"/>
                      <a:gd name="connsiteX2" fmla="*/ 30482 w 64268"/>
                      <a:gd name="connsiteY2" fmla="*/ -2259 h 104556"/>
                      <a:gd name="connsiteX3" fmla="*/ 6359 w 64268"/>
                      <a:gd name="connsiteY3" fmla="*/ 8541 h 104556"/>
                      <a:gd name="connsiteX4" fmla="*/ -1764 w 64268"/>
                      <a:gd name="connsiteY4" fmla="*/ 40807 h 104556"/>
                      <a:gd name="connsiteX5" fmla="*/ -1764 w 64268"/>
                      <a:gd name="connsiteY5" fmla="*/ 58047 h 104556"/>
                      <a:gd name="connsiteX6" fmla="*/ 6001 w 64268"/>
                      <a:gd name="connsiteY6" fmla="*/ 91386 h 104556"/>
                      <a:gd name="connsiteX7" fmla="*/ 30348 w 64268"/>
                      <a:gd name="connsiteY7" fmla="*/ 102297 h 104556"/>
                      <a:gd name="connsiteX8" fmla="*/ 54538 w 64268"/>
                      <a:gd name="connsiteY8" fmla="*/ 91766 h 104556"/>
                      <a:gd name="connsiteX9" fmla="*/ 62504 w 64268"/>
                      <a:gd name="connsiteY9" fmla="*/ 59321 h 104556"/>
                      <a:gd name="connsiteX10" fmla="*/ 62504 w 64268"/>
                      <a:gd name="connsiteY10" fmla="*/ 42551 h 104556"/>
                      <a:gd name="connsiteX11" fmla="*/ 49570 w 64268"/>
                      <a:gd name="connsiteY11" fmla="*/ 60215 h 104556"/>
                      <a:gd name="connsiteX12" fmla="*/ 44960 w 64268"/>
                      <a:gd name="connsiteY12" fmla="*/ 84163 h 104556"/>
                      <a:gd name="connsiteX13" fmla="*/ 30348 w 64268"/>
                      <a:gd name="connsiteY13" fmla="*/ 91676 h 104556"/>
                      <a:gd name="connsiteX14" fmla="*/ 15870 w 64268"/>
                      <a:gd name="connsiteY14" fmla="*/ 84186 h 104556"/>
                      <a:gd name="connsiteX15" fmla="*/ 11193 w 64268"/>
                      <a:gd name="connsiteY15" fmla="*/ 61199 h 104556"/>
                      <a:gd name="connsiteX16" fmla="*/ 11193 w 64268"/>
                      <a:gd name="connsiteY16" fmla="*/ 40516 h 104556"/>
                      <a:gd name="connsiteX17" fmla="*/ 15981 w 64268"/>
                      <a:gd name="connsiteY17" fmla="*/ 16166 h 104556"/>
                      <a:gd name="connsiteX18" fmla="*/ 30482 w 64268"/>
                      <a:gd name="connsiteY18" fmla="*/ 8295 h 104556"/>
                      <a:gd name="connsiteX19" fmla="*/ 44714 w 64268"/>
                      <a:gd name="connsiteY19" fmla="*/ 15696 h 104556"/>
                      <a:gd name="connsiteX20" fmla="*/ 49570 w 64268"/>
                      <a:gd name="connsiteY20" fmla="*/ 39040 h 104556"/>
                      <a:gd name="connsiteX21" fmla="*/ 49570 w 64268"/>
                      <a:gd name="connsiteY21" fmla="*/ 6021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51"/>
                        </a:moveTo>
                        <a:cubicBezTo>
                          <a:pt x="62504" y="27406"/>
                          <a:pt x="59916" y="16151"/>
                          <a:pt x="54739" y="8787"/>
                        </a:cubicBezTo>
                        <a:cubicBezTo>
                          <a:pt x="49578" y="1423"/>
                          <a:pt x="41492" y="-2259"/>
                          <a:pt x="30482" y="-2259"/>
                        </a:cubicBezTo>
                        <a:cubicBezTo>
                          <a:pt x="19622" y="-2259"/>
                          <a:pt x="11580" y="1341"/>
                          <a:pt x="6359" y="8541"/>
                        </a:cubicBezTo>
                        <a:cubicBezTo>
                          <a:pt x="1138" y="15741"/>
                          <a:pt x="-1570" y="26496"/>
                          <a:pt x="-1764" y="40807"/>
                        </a:cubicBezTo>
                        <a:lnTo>
                          <a:pt x="-1764" y="58047"/>
                        </a:lnTo>
                        <a:cubicBezTo>
                          <a:pt x="-1764" y="73013"/>
                          <a:pt x="824" y="84126"/>
                          <a:pt x="6001" y="91386"/>
                        </a:cubicBezTo>
                        <a:cubicBezTo>
                          <a:pt x="11178" y="98660"/>
                          <a:pt x="19293" y="102297"/>
                          <a:pt x="30348" y="102297"/>
                        </a:cubicBezTo>
                        <a:cubicBezTo>
                          <a:pt x="41298" y="102297"/>
                          <a:pt x="49361" y="98787"/>
                          <a:pt x="54538" y="91766"/>
                        </a:cubicBezTo>
                        <a:cubicBezTo>
                          <a:pt x="59715" y="84760"/>
                          <a:pt x="62370" y="73945"/>
                          <a:pt x="62504" y="59321"/>
                        </a:cubicBezTo>
                        <a:lnTo>
                          <a:pt x="62504" y="42551"/>
                        </a:lnTo>
                        <a:close/>
                        <a:moveTo>
                          <a:pt x="49570" y="60215"/>
                        </a:moveTo>
                        <a:cubicBezTo>
                          <a:pt x="49570" y="71172"/>
                          <a:pt x="48034" y="79155"/>
                          <a:pt x="44960" y="84163"/>
                        </a:cubicBezTo>
                        <a:cubicBezTo>
                          <a:pt x="41887" y="89172"/>
                          <a:pt x="37016" y="91676"/>
                          <a:pt x="30348" y="91676"/>
                        </a:cubicBezTo>
                        <a:cubicBezTo>
                          <a:pt x="23724" y="91676"/>
                          <a:pt x="18898" y="89179"/>
                          <a:pt x="15870" y="84186"/>
                        </a:cubicBezTo>
                        <a:cubicBezTo>
                          <a:pt x="12841" y="79207"/>
                          <a:pt x="11282" y="71545"/>
                          <a:pt x="11193" y="61199"/>
                        </a:cubicBezTo>
                        <a:lnTo>
                          <a:pt x="11193" y="40516"/>
                        </a:lnTo>
                        <a:cubicBezTo>
                          <a:pt x="11193" y="29530"/>
                          <a:pt x="12789" y="21413"/>
                          <a:pt x="15981" y="16166"/>
                        </a:cubicBezTo>
                        <a:cubicBezTo>
                          <a:pt x="19174" y="10919"/>
                          <a:pt x="24008" y="8295"/>
                          <a:pt x="30482" y="8295"/>
                        </a:cubicBezTo>
                        <a:cubicBezTo>
                          <a:pt x="36867" y="8295"/>
                          <a:pt x="41611" y="10762"/>
                          <a:pt x="44714" y="15696"/>
                        </a:cubicBezTo>
                        <a:cubicBezTo>
                          <a:pt x="47817" y="20645"/>
                          <a:pt x="49436" y="28427"/>
                          <a:pt x="49570" y="39040"/>
                        </a:cubicBezTo>
                        <a:lnTo>
                          <a:pt x="49570" y="60215"/>
                        </a:lnTo>
                        <a:close/>
                      </a:path>
                    </a:pathLst>
                  </a:custGeom>
                  <a:solidFill>
                    <a:srgbClr val="FFFFFF"/>
                  </a:solidFill>
                  <a:ln w="22" cap="flat">
                    <a:noFill/>
                    <a:prstDash val="solid"/>
                    <a:round/>
                  </a:ln>
                </p:spPr>
                <p:txBody>
                  <a:bodyPr rtlCol="0" anchor="ctr"/>
                  <a:lstStyle/>
                  <a:p>
                    <a:endParaRPr lang="en-GB"/>
                  </a:p>
                </p:txBody>
              </p:sp>
              <p:sp>
                <p:nvSpPr>
                  <p:cNvPr id="168" name="Freeform: Shape 167">
                    <a:extLst>
                      <a:ext uri="{FF2B5EF4-FFF2-40B4-BE49-F238E27FC236}">
                        <a16:creationId xmlns:a16="http://schemas.microsoft.com/office/drawing/2014/main" id="{FE11EF02-2A44-4DE0-B7BA-4F0518DABAB5}"/>
                      </a:ext>
                    </a:extLst>
                  </p:cNvPr>
                  <p:cNvSpPr/>
                  <p:nvPr/>
                </p:nvSpPr>
                <p:spPr>
                  <a:xfrm flipV="1">
                    <a:off x="6317652" y="3889960"/>
                    <a:ext cx="16089" cy="15361"/>
                  </a:xfrm>
                  <a:custGeom>
                    <a:avLst/>
                    <a:gdLst>
                      <a:gd name="connsiteX0" fmla="*/ -772 w 16089"/>
                      <a:gd name="connsiteY0" fmla="*/ 7247 h 15361"/>
                      <a:gd name="connsiteX1" fmla="*/ 1220 w 16089"/>
                      <a:gd name="connsiteY1" fmla="*/ 12837 h 15361"/>
                      <a:gd name="connsiteX2" fmla="*/ 7194 w 16089"/>
                      <a:gd name="connsiteY2" fmla="*/ 15073 h 15361"/>
                      <a:gd name="connsiteX3" fmla="*/ 13236 w 16089"/>
                      <a:gd name="connsiteY3" fmla="*/ 12837 h 15361"/>
                      <a:gd name="connsiteX4" fmla="*/ 15317 w 16089"/>
                      <a:gd name="connsiteY4" fmla="*/ 7247 h 15361"/>
                      <a:gd name="connsiteX5" fmla="*/ 13236 w 16089"/>
                      <a:gd name="connsiteY5" fmla="*/ 1858 h 15361"/>
                      <a:gd name="connsiteX6" fmla="*/ 7194 w 16089"/>
                      <a:gd name="connsiteY6" fmla="*/ -289 h 15361"/>
                      <a:gd name="connsiteX7" fmla="*/ 1220 w 16089"/>
                      <a:gd name="connsiteY7" fmla="*/ 1858 h 15361"/>
                      <a:gd name="connsiteX8" fmla="*/ -772 w 16089"/>
                      <a:gd name="connsiteY8" fmla="*/ 724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47"/>
                        </a:moveTo>
                        <a:cubicBezTo>
                          <a:pt x="-772" y="9483"/>
                          <a:pt x="-108" y="11346"/>
                          <a:pt x="1220" y="12837"/>
                        </a:cubicBezTo>
                        <a:cubicBezTo>
                          <a:pt x="2547" y="14328"/>
                          <a:pt x="4539" y="15073"/>
                          <a:pt x="7194" y="15073"/>
                        </a:cubicBezTo>
                        <a:cubicBezTo>
                          <a:pt x="9850" y="15073"/>
                          <a:pt x="11864" y="14328"/>
                          <a:pt x="13236" y="12837"/>
                        </a:cubicBezTo>
                        <a:cubicBezTo>
                          <a:pt x="14624" y="11346"/>
                          <a:pt x="15317" y="9483"/>
                          <a:pt x="15317" y="7247"/>
                        </a:cubicBezTo>
                        <a:cubicBezTo>
                          <a:pt x="15317" y="5100"/>
                          <a:pt x="14624" y="3304"/>
                          <a:pt x="13236" y="1858"/>
                        </a:cubicBezTo>
                        <a:cubicBezTo>
                          <a:pt x="11864" y="427"/>
                          <a:pt x="9850" y="-289"/>
                          <a:pt x="7194" y="-289"/>
                        </a:cubicBezTo>
                        <a:cubicBezTo>
                          <a:pt x="4539" y="-289"/>
                          <a:pt x="2547" y="427"/>
                          <a:pt x="1220" y="1858"/>
                        </a:cubicBezTo>
                        <a:cubicBezTo>
                          <a:pt x="-108" y="3304"/>
                          <a:pt x="-772" y="5100"/>
                          <a:pt x="-772" y="7247"/>
                        </a:cubicBezTo>
                        <a:close/>
                      </a:path>
                    </a:pathLst>
                  </a:custGeom>
                  <a:solidFill>
                    <a:srgbClr val="FFFFFF"/>
                  </a:solidFill>
                  <a:ln w="22" cap="flat">
                    <a:noFill/>
                    <a:prstDash val="solid"/>
                    <a:round/>
                  </a:ln>
                </p:spPr>
                <p:txBody>
                  <a:bodyPr rtlCol="0" anchor="ctr"/>
                  <a:lstStyle/>
                  <a:p>
                    <a:endParaRPr lang="en-GB"/>
                  </a:p>
                </p:txBody>
              </p:sp>
              <p:sp>
                <p:nvSpPr>
                  <p:cNvPr id="169" name="Freeform: Shape 168">
                    <a:extLst>
                      <a:ext uri="{FF2B5EF4-FFF2-40B4-BE49-F238E27FC236}">
                        <a16:creationId xmlns:a16="http://schemas.microsoft.com/office/drawing/2014/main" id="{46F3AEFD-43CB-D066-ECAB-B2EBFDE03EC0}"/>
                      </a:ext>
                    </a:extLst>
                  </p:cNvPr>
                  <p:cNvSpPr/>
                  <p:nvPr/>
                </p:nvSpPr>
                <p:spPr>
                  <a:xfrm flipV="1">
                    <a:off x="6352279" y="3801414"/>
                    <a:ext cx="64044" cy="103214"/>
                  </a:xfrm>
                  <a:custGeom>
                    <a:avLst/>
                    <a:gdLst>
                      <a:gd name="connsiteX0" fmla="*/ 49343 w 64044"/>
                      <a:gd name="connsiteY0" fmla="*/ 42498 h 103214"/>
                      <a:gd name="connsiteX1" fmla="*/ 39654 w 64044"/>
                      <a:gd name="connsiteY1" fmla="*/ 34739 h 103214"/>
                      <a:gd name="connsiteX2" fmla="*/ 27301 w 64044"/>
                      <a:gd name="connsiteY2" fmla="*/ 31810 h 103214"/>
                      <a:gd name="connsiteX3" fmla="*/ 11950 w 64044"/>
                      <a:gd name="connsiteY3" fmla="*/ 36126 h 103214"/>
                      <a:gd name="connsiteX4" fmla="*/ 1858 w 64044"/>
                      <a:gd name="connsiteY4" fmla="*/ 48334 h 103214"/>
                      <a:gd name="connsiteX5" fmla="*/ -1700 w 64044"/>
                      <a:gd name="connsiteY5" fmla="*/ 65708 h 103214"/>
                      <a:gd name="connsiteX6" fmla="*/ 2171 w 64044"/>
                      <a:gd name="connsiteY6" fmla="*/ 84066 h 103214"/>
                      <a:gd name="connsiteX7" fmla="*/ 13181 w 64044"/>
                      <a:gd name="connsiteY7" fmla="*/ 96588 h 103214"/>
                      <a:gd name="connsiteX8" fmla="*/ 29830 w 64044"/>
                      <a:gd name="connsiteY8" fmla="*/ 100926 h 103214"/>
                      <a:gd name="connsiteX9" fmla="*/ 53640 w 64044"/>
                      <a:gd name="connsiteY9" fmla="*/ 89634 h 103214"/>
                      <a:gd name="connsiteX10" fmla="*/ 62345 w 64044"/>
                      <a:gd name="connsiteY10" fmla="*/ 58844 h 103214"/>
                      <a:gd name="connsiteX11" fmla="*/ 62345 w 64044"/>
                      <a:gd name="connsiteY11" fmla="*/ 55087 h 103214"/>
                      <a:gd name="connsiteX12" fmla="*/ 50597 w 64044"/>
                      <a:gd name="connsiteY12" fmla="*/ 11708 h 103214"/>
                      <a:gd name="connsiteX13" fmla="*/ 15150 w 64044"/>
                      <a:gd name="connsiteY13" fmla="*/ -2289 h 103214"/>
                      <a:gd name="connsiteX14" fmla="*/ 12622 w 64044"/>
                      <a:gd name="connsiteY14" fmla="*/ -2289 h 103214"/>
                      <a:gd name="connsiteX15" fmla="*/ 12622 w 64044"/>
                      <a:gd name="connsiteY15" fmla="*/ 8600 h 103214"/>
                      <a:gd name="connsiteX16" fmla="*/ 15352 w 64044"/>
                      <a:gd name="connsiteY16" fmla="*/ 8600 h 103214"/>
                      <a:gd name="connsiteX17" fmla="*/ 39967 w 64044"/>
                      <a:gd name="connsiteY17" fmla="*/ 16963 h 103214"/>
                      <a:gd name="connsiteX18" fmla="*/ 49343 w 64044"/>
                      <a:gd name="connsiteY18" fmla="*/ 42498 h 103214"/>
                      <a:gd name="connsiteX19" fmla="*/ 29405 w 64044"/>
                      <a:gd name="connsiteY19" fmla="*/ 42498 h 103214"/>
                      <a:gd name="connsiteX20" fmla="*/ 41399 w 64044"/>
                      <a:gd name="connsiteY20" fmla="*/ 46479 h 103214"/>
                      <a:gd name="connsiteX21" fmla="*/ 49410 w 64044"/>
                      <a:gd name="connsiteY21" fmla="*/ 56339 h 103214"/>
                      <a:gd name="connsiteX22" fmla="*/ 49410 w 64044"/>
                      <a:gd name="connsiteY22" fmla="*/ 61505 h 103214"/>
                      <a:gd name="connsiteX23" fmla="*/ 43883 w 64044"/>
                      <a:gd name="connsiteY23" fmla="*/ 82188 h 103214"/>
                      <a:gd name="connsiteX24" fmla="*/ 29897 w 64044"/>
                      <a:gd name="connsiteY24" fmla="*/ 90148 h 103214"/>
                      <a:gd name="connsiteX25" fmla="*/ 16180 w 64044"/>
                      <a:gd name="connsiteY25" fmla="*/ 83619 h 103214"/>
                      <a:gd name="connsiteX26" fmla="*/ 11010 w 64044"/>
                      <a:gd name="connsiteY26" fmla="*/ 66402 h 103214"/>
                      <a:gd name="connsiteX27" fmla="*/ 16001 w 64044"/>
                      <a:gd name="connsiteY27" fmla="*/ 49229 h 103214"/>
                      <a:gd name="connsiteX28" fmla="*/ 29405 w 64044"/>
                      <a:gd name="connsiteY28" fmla="*/ 4249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044" h="103214">
                        <a:moveTo>
                          <a:pt x="49343" y="42498"/>
                        </a:moveTo>
                        <a:cubicBezTo>
                          <a:pt x="46643" y="39279"/>
                          <a:pt x="43413" y="36692"/>
                          <a:pt x="39654" y="34739"/>
                        </a:cubicBezTo>
                        <a:cubicBezTo>
                          <a:pt x="35894" y="32787"/>
                          <a:pt x="31777" y="31810"/>
                          <a:pt x="27301" y="31810"/>
                        </a:cubicBezTo>
                        <a:cubicBezTo>
                          <a:pt x="21438" y="31810"/>
                          <a:pt x="16321" y="33249"/>
                          <a:pt x="11950" y="36126"/>
                        </a:cubicBezTo>
                        <a:cubicBezTo>
                          <a:pt x="7594" y="39018"/>
                          <a:pt x="4230" y="43087"/>
                          <a:pt x="1858" y="48334"/>
                        </a:cubicBezTo>
                        <a:cubicBezTo>
                          <a:pt x="-514" y="53582"/>
                          <a:pt x="-1700" y="59373"/>
                          <a:pt x="-1700" y="65708"/>
                        </a:cubicBezTo>
                        <a:cubicBezTo>
                          <a:pt x="-1700" y="72506"/>
                          <a:pt x="-410" y="78625"/>
                          <a:pt x="2171" y="84066"/>
                        </a:cubicBezTo>
                        <a:cubicBezTo>
                          <a:pt x="4752" y="89522"/>
                          <a:pt x="8422" y="93696"/>
                          <a:pt x="13181" y="96588"/>
                        </a:cubicBezTo>
                        <a:cubicBezTo>
                          <a:pt x="17940" y="99480"/>
                          <a:pt x="23490" y="100926"/>
                          <a:pt x="29830" y="100926"/>
                        </a:cubicBezTo>
                        <a:cubicBezTo>
                          <a:pt x="39900" y="100926"/>
                          <a:pt x="47837" y="97162"/>
                          <a:pt x="53640" y="89634"/>
                        </a:cubicBezTo>
                        <a:cubicBezTo>
                          <a:pt x="59443" y="82106"/>
                          <a:pt x="62345" y="71842"/>
                          <a:pt x="62345" y="58844"/>
                        </a:cubicBezTo>
                        <a:lnTo>
                          <a:pt x="62345" y="55087"/>
                        </a:lnTo>
                        <a:cubicBezTo>
                          <a:pt x="62345" y="35276"/>
                          <a:pt x="58429" y="20816"/>
                          <a:pt x="50597" y="11708"/>
                        </a:cubicBezTo>
                        <a:cubicBezTo>
                          <a:pt x="42764" y="2615"/>
                          <a:pt x="30949" y="-2051"/>
                          <a:pt x="15150" y="-2289"/>
                        </a:cubicBezTo>
                        <a:lnTo>
                          <a:pt x="12622" y="-2289"/>
                        </a:lnTo>
                        <a:lnTo>
                          <a:pt x="12622" y="8600"/>
                        </a:lnTo>
                        <a:lnTo>
                          <a:pt x="15352" y="8600"/>
                        </a:lnTo>
                        <a:cubicBezTo>
                          <a:pt x="26033" y="8794"/>
                          <a:pt x="34238" y="11582"/>
                          <a:pt x="39967" y="16963"/>
                        </a:cubicBezTo>
                        <a:cubicBezTo>
                          <a:pt x="45696" y="22344"/>
                          <a:pt x="48821" y="30856"/>
                          <a:pt x="49343" y="42498"/>
                        </a:cubicBezTo>
                        <a:close/>
                        <a:moveTo>
                          <a:pt x="29405" y="42498"/>
                        </a:moveTo>
                        <a:cubicBezTo>
                          <a:pt x="33746" y="42498"/>
                          <a:pt x="37744" y="43825"/>
                          <a:pt x="41399" y="46479"/>
                        </a:cubicBezTo>
                        <a:cubicBezTo>
                          <a:pt x="45054" y="49132"/>
                          <a:pt x="47725" y="52419"/>
                          <a:pt x="49410" y="56339"/>
                        </a:cubicBezTo>
                        <a:lnTo>
                          <a:pt x="49410" y="61505"/>
                        </a:lnTo>
                        <a:cubicBezTo>
                          <a:pt x="49410" y="69987"/>
                          <a:pt x="47568" y="76881"/>
                          <a:pt x="43883" y="82188"/>
                        </a:cubicBezTo>
                        <a:cubicBezTo>
                          <a:pt x="40198" y="87495"/>
                          <a:pt x="35536" y="90148"/>
                          <a:pt x="29897" y="90148"/>
                        </a:cubicBezTo>
                        <a:cubicBezTo>
                          <a:pt x="24213" y="90148"/>
                          <a:pt x="19641" y="87972"/>
                          <a:pt x="16180" y="83619"/>
                        </a:cubicBezTo>
                        <a:cubicBezTo>
                          <a:pt x="12734" y="79266"/>
                          <a:pt x="11010" y="73527"/>
                          <a:pt x="11010" y="66402"/>
                        </a:cubicBezTo>
                        <a:cubicBezTo>
                          <a:pt x="11010" y="59455"/>
                          <a:pt x="12674" y="53731"/>
                          <a:pt x="16001" y="49229"/>
                        </a:cubicBezTo>
                        <a:cubicBezTo>
                          <a:pt x="19342" y="44742"/>
                          <a:pt x="23810" y="42498"/>
                          <a:pt x="29405" y="42498"/>
                        </a:cubicBezTo>
                        <a:close/>
                      </a:path>
                    </a:pathLst>
                  </a:custGeom>
                  <a:solidFill>
                    <a:srgbClr val="FFFFFF"/>
                  </a:solidFill>
                  <a:ln w="22" cap="flat">
                    <a:noFill/>
                    <a:prstDash val="solid"/>
                    <a:round/>
                  </a:ln>
                </p:spPr>
                <p:txBody>
                  <a:bodyPr rtlCol="0" anchor="ctr"/>
                  <a:lstStyle/>
                  <a:p>
                    <a:endParaRPr lang="en-GB"/>
                  </a:p>
                </p:txBody>
              </p:sp>
              <p:sp>
                <p:nvSpPr>
                  <p:cNvPr id="170" name="Freeform: Shape 169">
                    <a:extLst>
                      <a:ext uri="{FF2B5EF4-FFF2-40B4-BE49-F238E27FC236}">
                        <a16:creationId xmlns:a16="http://schemas.microsoft.com/office/drawing/2014/main" id="{CBA8BC15-2851-7C92-2011-CBD4B750E545}"/>
                      </a:ext>
                    </a:extLst>
                  </p:cNvPr>
                  <p:cNvSpPr/>
                  <p:nvPr/>
                </p:nvSpPr>
                <p:spPr>
                  <a:xfrm flipV="1">
                    <a:off x="6429409" y="3802822"/>
                    <a:ext cx="73488" cy="101739"/>
                  </a:xfrm>
                  <a:custGeom>
                    <a:avLst/>
                    <a:gdLst>
                      <a:gd name="connsiteX0" fmla="*/ 57613 w 73488"/>
                      <a:gd name="connsiteY0" fmla="*/ 31907 h 101739"/>
                      <a:gd name="connsiteX1" fmla="*/ 71733 w 73488"/>
                      <a:gd name="connsiteY1" fmla="*/ 31907 h 101739"/>
                      <a:gd name="connsiteX2" fmla="*/ 71733 w 73488"/>
                      <a:gd name="connsiteY2" fmla="*/ 21353 h 101739"/>
                      <a:gd name="connsiteX3" fmla="*/ 57613 w 73488"/>
                      <a:gd name="connsiteY3" fmla="*/ 21353 h 101739"/>
                      <a:gd name="connsiteX4" fmla="*/ 57613 w 73488"/>
                      <a:gd name="connsiteY4" fmla="*/ -2259 h 101739"/>
                      <a:gd name="connsiteX5" fmla="*/ 44612 w 73488"/>
                      <a:gd name="connsiteY5" fmla="*/ -2259 h 101739"/>
                      <a:gd name="connsiteX6" fmla="*/ 44612 w 73488"/>
                      <a:gd name="connsiteY6" fmla="*/ 21353 h 101739"/>
                      <a:gd name="connsiteX7" fmla="*/ -1755 w 73488"/>
                      <a:gd name="connsiteY7" fmla="*/ 21353 h 101739"/>
                      <a:gd name="connsiteX8" fmla="*/ -1755 w 73488"/>
                      <a:gd name="connsiteY8" fmla="*/ 28978 h 101739"/>
                      <a:gd name="connsiteX9" fmla="*/ 43828 w 73488"/>
                      <a:gd name="connsiteY9" fmla="*/ 99480 h 101739"/>
                      <a:gd name="connsiteX10" fmla="*/ 57613 w 73488"/>
                      <a:gd name="connsiteY10" fmla="*/ 99480 h 101739"/>
                      <a:gd name="connsiteX11" fmla="*/ 57613 w 73488"/>
                      <a:gd name="connsiteY11" fmla="*/ 31907 h 101739"/>
                      <a:gd name="connsiteX12" fmla="*/ 12925 w 73488"/>
                      <a:gd name="connsiteY12" fmla="*/ 31907 h 101739"/>
                      <a:gd name="connsiteX13" fmla="*/ 44612 w 73488"/>
                      <a:gd name="connsiteY13" fmla="*/ 31907 h 101739"/>
                      <a:gd name="connsiteX14" fmla="*/ 44612 w 73488"/>
                      <a:gd name="connsiteY14" fmla="*/ 81793 h 101739"/>
                      <a:gd name="connsiteX15" fmla="*/ 43068 w 73488"/>
                      <a:gd name="connsiteY15" fmla="*/ 78998 h 101739"/>
                      <a:gd name="connsiteX16" fmla="*/ 12925 w 73488"/>
                      <a:gd name="connsiteY16" fmla="*/ 3190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13" y="31907"/>
                        </a:moveTo>
                        <a:lnTo>
                          <a:pt x="71733" y="31907"/>
                        </a:lnTo>
                        <a:lnTo>
                          <a:pt x="71733" y="21353"/>
                        </a:lnTo>
                        <a:lnTo>
                          <a:pt x="57613" y="21353"/>
                        </a:lnTo>
                        <a:lnTo>
                          <a:pt x="57613" y="-2259"/>
                        </a:lnTo>
                        <a:lnTo>
                          <a:pt x="44612" y="-2259"/>
                        </a:lnTo>
                        <a:lnTo>
                          <a:pt x="44612" y="21353"/>
                        </a:lnTo>
                        <a:lnTo>
                          <a:pt x="-1755" y="21353"/>
                        </a:lnTo>
                        <a:lnTo>
                          <a:pt x="-1755" y="28978"/>
                        </a:lnTo>
                        <a:lnTo>
                          <a:pt x="43828" y="99480"/>
                        </a:lnTo>
                        <a:lnTo>
                          <a:pt x="57613" y="99480"/>
                        </a:lnTo>
                        <a:lnTo>
                          <a:pt x="57613" y="31907"/>
                        </a:lnTo>
                        <a:close/>
                        <a:moveTo>
                          <a:pt x="12925" y="31907"/>
                        </a:moveTo>
                        <a:lnTo>
                          <a:pt x="44612" y="31907"/>
                        </a:lnTo>
                        <a:lnTo>
                          <a:pt x="44612" y="81793"/>
                        </a:lnTo>
                        <a:lnTo>
                          <a:pt x="43068" y="78998"/>
                        </a:lnTo>
                        <a:lnTo>
                          <a:pt x="12925" y="31907"/>
                        </a:lnTo>
                        <a:close/>
                      </a:path>
                    </a:pathLst>
                  </a:custGeom>
                  <a:solidFill>
                    <a:srgbClr val="FFFFFF"/>
                  </a:solidFill>
                  <a:ln w="22" cap="flat">
                    <a:noFill/>
                    <a:prstDash val="solid"/>
                    <a:round/>
                  </a:ln>
                </p:spPr>
                <p:txBody>
                  <a:bodyPr rtlCol="0" anchor="ctr"/>
                  <a:lstStyle/>
                  <a:p>
                    <a:endParaRPr lang="en-GB"/>
                  </a:p>
                </p:txBody>
              </p:sp>
            </p:grpSp>
          </p:grpSp>
          <p:grpSp>
            <p:nvGrpSpPr>
              <p:cNvPr id="171" name="Graphic 2">
                <a:extLst>
                  <a:ext uri="{FF2B5EF4-FFF2-40B4-BE49-F238E27FC236}">
                    <a16:creationId xmlns:a16="http://schemas.microsoft.com/office/drawing/2014/main" id="{C2E464DA-192D-6238-96F8-34E913257D9D}"/>
                  </a:ext>
                </a:extLst>
              </p:cNvPr>
              <p:cNvGrpSpPr/>
              <p:nvPr/>
            </p:nvGrpSpPr>
            <p:grpSpPr>
              <a:xfrm>
                <a:off x="6058973" y="4668151"/>
                <a:ext cx="132386" cy="594583"/>
                <a:chOff x="6058973" y="4668151"/>
                <a:chExt cx="132386" cy="594583"/>
              </a:xfrm>
              <a:solidFill>
                <a:srgbClr val="FFFFFF"/>
              </a:solidFill>
            </p:grpSpPr>
            <p:sp>
              <p:nvSpPr>
                <p:cNvPr id="172" name="Freeform: Shape 171">
                  <a:extLst>
                    <a:ext uri="{FF2B5EF4-FFF2-40B4-BE49-F238E27FC236}">
                      <a16:creationId xmlns:a16="http://schemas.microsoft.com/office/drawing/2014/main" id="{A983E6DE-9520-EACF-08EC-3CAF34F55255}"/>
                    </a:ext>
                  </a:extLst>
                </p:cNvPr>
                <p:cNvSpPr/>
                <p:nvPr/>
              </p:nvSpPr>
              <p:spPr>
                <a:xfrm rot="-5400000" flipV="1">
                  <a:off x="6063448" y="5165468"/>
                  <a:ext cx="92867" cy="101739"/>
                </a:xfrm>
                <a:custGeom>
                  <a:avLst/>
                  <a:gdLst>
                    <a:gd name="connsiteX0" fmla="*/ 63963 w 92867"/>
                    <a:gd name="connsiteY0" fmla="*/ 21573 h 101739"/>
                    <a:gd name="connsiteX1" fmla="*/ 24534 w 92867"/>
                    <a:gd name="connsiteY1" fmla="*/ 21573 h 101739"/>
                    <a:gd name="connsiteX2" fmla="*/ 16277 w 92867"/>
                    <a:gd name="connsiteY2" fmla="*/ -2107 h 101739"/>
                    <a:gd name="connsiteX3" fmla="*/ -2118 w 92867"/>
                    <a:gd name="connsiteY3" fmla="*/ -2107 h 101739"/>
                    <a:gd name="connsiteX4" fmla="*/ 36349 w 92867"/>
                    <a:gd name="connsiteY4" fmla="*/ 99632 h 101739"/>
                    <a:gd name="connsiteX5" fmla="*/ 52215 w 92867"/>
                    <a:gd name="connsiteY5" fmla="*/ 99632 h 101739"/>
                    <a:gd name="connsiteX6" fmla="*/ 90749 w 92867"/>
                    <a:gd name="connsiteY6" fmla="*/ -2107 h 101739"/>
                    <a:gd name="connsiteX7" fmla="*/ 72288 w 92867"/>
                    <a:gd name="connsiteY7" fmla="*/ -2107 h 101739"/>
                    <a:gd name="connsiteX8" fmla="*/ 63963 w 92867"/>
                    <a:gd name="connsiteY8" fmla="*/ 21573 h 101739"/>
                    <a:gd name="connsiteX9" fmla="*/ 29502 w 92867"/>
                    <a:gd name="connsiteY9" fmla="*/ 35839 h 101739"/>
                    <a:gd name="connsiteX10" fmla="*/ 59018 w 92867"/>
                    <a:gd name="connsiteY10" fmla="*/ 35839 h 101739"/>
                    <a:gd name="connsiteX11" fmla="*/ 44249 w 92867"/>
                    <a:gd name="connsiteY11" fmla="*/ 78032 h 101739"/>
                    <a:gd name="connsiteX12" fmla="*/ 29502 w 92867"/>
                    <a:gd name="connsiteY12" fmla="*/ 35839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867" h="101739">
                      <a:moveTo>
                        <a:pt x="63963" y="21573"/>
                      </a:moveTo>
                      <a:lnTo>
                        <a:pt x="24534" y="21573"/>
                      </a:lnTo>
                      <a:lnTo>
                        <a:pt x="16277" y="-2107"/>
                      </a:lnTo>
                      <a:lnTo>
                        <a:pt x="-2118" y="-2107"/>
                      </a:lnTo>
                      <a:lnTo>
                        <a:pt x="36349" y="99632"/>
                      </a:lnTo>
                      <a:lnTo>
                        <a:pt x="52215" y="99632"/>
                      </a:lnTo>
                      <a:lnTo>
                        <a:pt x="90749" y="-2107"/>
                      </a:lnTo>
                      <a:lnTo>
                        <a:pt x="72288" y="-2107"/>
                      </a:lnTo>
                      <a:lnTo>
                        <a:pt x="63963" y="21573"/>
                      </a:lnTo>
                      <a:close/>
                      <a:moveTo>
                        <a:pt x="29502" y="35839"/>
                      </a:moveTo>
                      <a:lnTo>
                        <a:pt x="59018" y="35839"/>
                      </a:lnTo>
                      <a:lnTo>
                        <a:pt x="44249" y="78032"/>
                      </a:lnTo>
                      <a:lnTo>
                        <a:pt x="29502" y="35839"/>
                      </a:lnTo>
                      <a:close/>
                    </a:path>
                  </a:pathLst>
                </a:custGeom>
                <a:solidFill>
                  <a:srgbClr val="FFFFFF"/>
                </a:solidFill>
                <a:ln w="22" cap="flat">
                  <a:noFill/>
                  <a:prstDash val="solid"/>
                  <a:round/>
                </a:ln>
              </p:spPr>
              <p:txBody>
                <a:bodyPr rtlCol="0" anchor="ctr"/>
                <a:lstStyle/>
                <a:p>
                  <a:endParaRPr lang="en-GB"/>
                </a:p>
              </p:txBody>
            </p:sp>
            <p:sp>
              <p:nvSpPr>
                <p:cNvPr id="173" name="Freeform: Shape 172">
                  <a:extLst>
                    <a:ext uri="{FF2B5EF4-FFF2-40B4-BE49-F238E27FC236}">
                      <a16:creationId xmlns:a16="http://schemas.microsoft.com/office/drawing/2014/main" id="{BA651C7D-6162-31CB-EACA-E13FEF18388B}"/>
                    </a:ext>
                  </a:extLst>
                </p:cNvPr>
                <p:cNvSpPr/>
                <p:nvPr/>
              </p:nvSpPr>
              <p:spPr>
                <a:xfrm rot="-5400000" flipV="1">
                  <a:off x="6090301" y="5091380"/>
                  <a:ext cx="65320" cy="78417"/>
                </a:xfrm>
                <a:custGeom>
                  <a:avLst/>
                  <a:gdLst>
                    <a:gd name="connsiteX0" fmla="*/ 32568 w 65320"/>
                    <a:gd name="connsiteY0" fmla="*/ 12041 h 78417"/>
                    <a:gd name="connsiteX1" fmla="*/ 43131 w 65320"/>
                    <a:gd name="connsiteY1" fmla="*/ 15730 h 78417"/>
                    <a:gd name="connsiteX2" fmla="*/ 47606 w 65320"/>
                    <a:gd name="connsiteY2" fmla="*/ 24898 h 78417"/>
                    <a:gd name="connsiteX3" fmla="*/ 63629 w 65320"/>
                    <a:gd name="connsiteY3" fmla="*/ 24898 h 78417"/>
                    <a:gd name="connsiteX4" fmla="*/ 59198 w 65320"/>
                    <a:gd name="connsiteY4" fmla="*/ 11705 h 78417"/>
                    <a:gd name="connsiteX5" fmla="*/ 48009 w 65320"/>
                    <a:gd name="connsiteY5" fmla="*/ 2023 h 78417"/>
                    <a:gd name="connsiteX6" fmla="*/ 32792 w 65320"/>
                    <a:gd name="connsiteY6" fmla="*/ -1532 h 78417"/>
                    <a:gd name="connsiteX7" fmla="*/ 7595 w 65320"/>
                    <a:gd name="connsiteY7" fmla="*/ 8732 h 78417"/>
                    <a:gd name="connsiteX8" fmla="*/ -1692 w 65320"/>
                    <a:gd name="connsiteY8" fmla="*/ 37129 h 78417"/>
                    <a:gd name="connsiteX9" fmla="*/ -1692 w 65320"/>
                    <a:gd name="connsiteY9" fmla="*/ 38873 h 78417"/>
                    <a:gd name="connsiteX10" fmla="*/ 7528 w 65320"/>
                    <a:gd name="connsiteY10" fmla="*/ 66510 h 78417"/>
                    <a:gd name="connsiteX11" fmla="*/ 32703 w 65320"/>
                    <a:gd name="connsiteY11" fmla="*/ 76886 h 78417"/>
                    <a:gd name="connsiteX12" fmla="*/ 54700 w 65320"/>
                    <a:gd name="connsiteY12" fmla="*/ 69015 h 78417"/>
                    <a:gd name="connsiteX13" fmla="*/ 63629 w 65320"/>
                    <a:gd name="connsiteY13" fmla="*/ 48376 h 78417"/>
                    <a:gd name="connsiteX14" fmla="*/ 47606 w 65320"/>
                    <a:gd name="connsiteY14" fmla="*/ 48376 h 78417"/>
                    <a:gd name="connsiteX15" fmla="*/ 43175 w 65320"/>
                    <a:gd name="connsiteY15" fmla="*/ 59042 h 78417"/>
                    <a:gd name="connsiteX16" fmla="*/ 32568 w 65320"/>
                    <a:gd name="connsiteY16" fmla="*/ 63246 h 78417"/>
                    <a:gd name="connsiteX17" fmla="*/ 19836 w 65320"/>
                    <a:gd name="connsiteY17" fmla="*/ 57276 h 78417"/>
                    <a:gd name="connsiteX18" fmla="*/ 15293 w 65320"/>
                    <a:gd name="connsiteY18" fmla="*/ 39142 h 78417"/>
                    <a:gd name="connsiteX19" fmla="*/ 15293 w 65320"/>
                    <a:gd name="connsiteY19" fmla="*/ 36414 h 78417"/>
                    <a:gd name="connsiteX20" fmla="*/ 19724 w 65320"/>
                    <a:gd name="connsiteY20" fmla="*/ 18078 h 78417"/>
                    <a:gd name="connsiteX21" fmla="*/ 32568 w 65320"/>
                    <a:gd name="connsiteY21" fmla="*/ 1204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41"/>
                      </a:moveTo>
                      <a:cubicBezTo>
                        <a:pt x="36820" y="12041"/>
                        <a:pt x="40341" y="13271"/>
                        <a:pt x="43131" y="15730"/>
                      </a:cubicBezTo>
                      <a:cubicBezTo>
                        <a:pt x="45935" y="18205"/>
                        <a:pt x="47427" y="21261"/>
                        <a:pt x="47606" y="24898"/>
                      </a:cubicBezTo>
                      <a:lnTo>
                        <a:pt x="63629" y="24898"/>
                      </a:lnTo>
                      <a:cubicBezTo>
                        <a:pt x="63435" y="20187"/>
                        <a:pt x="61958" y="15790"/>
                        <a:pt x="59198" y="11705"/>
                      </a:cubicBezTo>
                      <a:cubicBezTo>
                        <a:pt x="56453" y="7636"/>
                        <a:pt x="52723" y="4409"/>
                        <a:pt x="48009" y="2023"/>
                      </a:cubicBezTo>
                      <a:cubicBezTo>
                        <a:pt x="43310" y="-347"/>
                        <a:pt x="38237" y="-1532"/>
                        <a:pt x="32792" y="-1532"/>
                      </a:cubicBezTo>
                      <a:cubicBezTo>
                        <a:pt x="22200" y="-1532"/>
                        <a:pt x="13801" y="1889"/>
                        <a:pt x="7595" y="8732"/>
                      </a:cubicBezTo>
                      <a:cubicBezTo>
                        <a:pt x="1404" y="15589"/>
                        <a:pt x="-1692" y="25055"/>
                        <a:pt x="-1692" y="37129"/>
                      </a:cubicBezTo>
                      <a:lnTo>
                        <a:pt x="-1692" y="38873"/>
                      </a:lnTo>
                      <a:cubicBezTo>
                        <a:pt x="-1692" y="50381"/>
                        <a:pt x="1381" y="59594"/>
                        <a:pt x="7528" y="66510"/>
                      </a:cubicBezTo>
                      <a:cubicBezTo>
                        <a:pt x="13689" y="73427"/>
                        <a:pt x="22081" y="76886"/>
                        <a:pt x="32703" y="76886"/>
                      </a:cubicBezTo>
                      <a:cubicBezTo>
                        <a:pt x="41714" y="76886"/>
                        <a:pt x="49046" y="74262"/>
                        <a:pt x="54700" y="69015"/>
                      </a:cubicBezTo>
                      <a:cubicBezTo>
                        <a:pt x="60369" y="63782"/>
                        <a:pt x="63345" y="56903"/>
                        <a:pt x="63629" y="48376"/>
                      </a:cubicBezTo>
                      <a:lnTo>
                        <a:pt x="47606" y="48376"/>
                      </a:lnTo>
                      <a:cubicBezTo>
                        <a:pt x="47427" y="52699"/>
                        <a:pt x="45950" y="56254"/>
                        <a:pt x="43175" y="59042"/>
                      </a:cubicBezTo>
                      <a:cubicBezTo>
                        <a:pt x="40401" y="61845"/>
                        <a:pt x="36865" y="63246"/>
                        <a:pt x="32568" y="63246"/>
                      </a:cubicBezTo>
                      <a:cubicBezTo>
                        <a:pt x="27064" y="63246"/>
                        <a:pt x="22819" y="61256"/>
                        <a:pt x="19836" y="57276"/>
                      </a:cubicBezTo>
                      <a:cubicBezTo>
                        <a:pt x="16852" y="53296"/>
                        <a:pt x="15338" y="47251"/>
                        <a:pt x="15293" y="39142"/>
                      </a:cubicBezTo>
                      <a:lnTo>
                        <a:pt x="15293" y="36414"/>
                      </a:lnTo>
                      <a:cubicBezTo>
                        <a:pt x="15293" y="28215"/>
                        <a:pt x="16770" y="22103"/>
                        <a:pt x="19724" y="18078"/>
                      </a:cubicBezTo>
                      <a:cubicBezTo>
                        <a:pt x="22693" y="14053"/>
                        <a:pt x="26974" y="12041"/>
                        <a:pt x="32568" y="12041"/>
                      </a:cubicBezTo>
                      <a:close/>
                    </a:path>
                  </a:pathLst>
                </a:custGeom>
                <a:solidFill>
                  <a:srgbClr val="FFFFFF"/>
                </a:solidFill>
                <a:ln w="22" cap="flat">
                  <a:noFill/>
                  <a:prstDash val="solid"/>
                  <a:round/>
                </a:ln>
              </p:spPr>
              <p:txBody>
                <a:bodyPr rtlCol="0" anchor="ctr"/>
                <a:lstStyle/>
                <a:p>
                  <a:endParaRPr lang="en-GB"/>
                </a:p>
              </p:txBody>
            </p:sp>
            <p:sp>
              <p:nvSpPr>
                <p:cNvPr id="174" name="Freeform: Shape 173">
                  <a:extLst>
                    <a:ext uri="{FF2B5EF4-FFF2-40B4-BE49-F238E27FC236}">
                      <a16:creationId xmlns:a16="http://schemas.microsoft.com/office/drawing/2014/main" id="{E7BCC47C-9E0C-9BE3-80BB-125AF9FC0199}"/>
                    </a:ext>
                  </a:extLst>
                </p:cNvPr>
                <p:cNvSpPr/>
                <p:nvPr/>
              </p:nvSpPr>
              <p:spPr>
                <a:xfrm rot="-5400000" flipV="1">
                  <a:off x="6090301" y="5016474"/>
                  <a:ext cx="65320" cy="78417"/>
                </a:xfrm>
                <a:custGeom>
                  <a:avLst/>
                  <a:gdLst>
                    <a:gd name="connsiteX0" fmla="*/ 32568 w 65320"/>
                    <a:gd name="connsiteY0" fmla="*/ 12033 h 78417"/>
                    <a:gd name="connsiteX1" fmla="*/ 43131 w 65320"/>
                    <a:gd name="connsiteY1" fmla="*/ 15722 h 78417"/>
                    <a:gd name="connsiteX2" fmla="*/ 47606 w 65320"/>
                    <a:gd name="connsiteY2" fmla="*/ 24890 h 78417"/>
                    <a:gd name="connsiteX3" fmla="*/ 63629 w 65320"/>
                    <a:gd name="connsiteY3" fmla="*/ 24890 h 78417"/>
                    <a:gd name="connsiteX4" fmla="*/ 59198 w 65320"/>
                    <a:gd name="connsiteY4" fmla="*/ 11697 h 78417"/>
                    <a:gd name="connsiteX5" fmla="*/ 48009 w 65320"/>
                    <a:gd name="connsiteY5" fmla="*/ 2015 h 78417"/>
                    <a:gd name="connsiteX6" fmla="*/ 32792 w 65320"/>
                    <a:gd name="connsiteY6" fmla="*/ -1540 h 78417"/>
                    <a:gd name="connsiteX7" fmla="*/ 7595 w 65320"/>
                    <a:gd name="connsiteY7" fmla="*/ 8723 h 78417"/>
                    <a:gd name="connsiteX8" fmla="*/ -1692 w 65320"/>
                    <a:gd name="connsiteY8" fmla="*/ 37121 h 78417"/>
                    <a:gd name="connsiteX9" fmla="*/ -1692 w 65320"/>
                    <a:gd name="connsiteY9" fmla="*/ 38865 h 78417"/>
                    <a:gd name="connsiteX10" fmla="*/ 7528 w 65320"/>
                    <a:gd name="connsiteY10" fmla="*/ 66502 h 78417"/>
                    <a:gd name="connsiteX11" fmla="*/ 32703 w 65320"/>
                    <a:gd name="connsiteY11" fmla="*/ 76877 h 78417"/>
                    <a:gd name="connsiteX12" fmla="*/ 54700 w 65320"/>
                    <a:gd name="connsiteY12" fmla="*/ 69006 h 78417"/>
                    <a:gd name="connsiteX13" fmla="*/ 63629 w 65320"/>
                    <a:gd name="connsiteY13" fmla="*/ 48368 h 78417"/>
                    <a:gd name="connsiteX14" fmla="*/ 47606 w 65320"/>
                    <a:gd name="connsiteY14" fmla="*/ 48368 h 78417"/>
                    <a:gd name="connsiteX15" fmla="*/ 43175 w 65320"/>
                    <a:gd name="connsiteY15" fmla="*/ 59034 h 78417"/>
                    <a:gd name="connsiteX16" fmla="*/ 32568 w 65320"/>
                    <a:gd name="connsiteY16" fmla="*/ 63237 h 78417"/>
                    <a:gd name="connsiteX17" fmla="*/ 19836 w 65320"/>
                    <a:gd name="connsiteY17" fmla="*/ 57267 h 78417"/>
                    <a:gd name="connsiteX18" fmla="*/ 15293 w 65320"/>
                    <a:gd name="connsiteY18" fmla="*/ 39133 h 78417"/>
                    <a:gd name="connsiteX19" fmla="*/ 15293 w 65320"/>
                    <a:gd name="connsiteY19" fmla="*/ 36405 h 78417"/>
                    <a:gd name="connsiteX20" fmla="*/ 19724 w 65320"/>
                    <a:gd name="connsiteY20" fmla="*/ 18070 h 78417"/>
                    <a:gd name="connsiteX21" fmla="*/ 32568 w 65320"/>
                    <a:gd name="connsiteY21" fmla="*/ 1203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33"/>
                      </a:moveTo>
                      <a:cubicBezTo>
                        <a:pt x="36820" y="12033"/>
                        <a:pt x="40341" y="13262"/>
                        <a:pt x="43131" y="15722"/>
                      </a:cubicBezTo>
                      <a:cubicBezTo>
                        <a:pt x="45935" y="18196"/>
                        <a:pt x="47427" y="21252"/>
                        <a:pt x="47606" y="24890"/>
                      </a:cubicBezTo>
                      <a:lnTo>
                        <a:pt x="63629" y="24890"/>
                      </a:lnTo>
                      <a:cubicBezTo>
                        <a:pt x="63435" y="20179"/>
                        <a:pt x="61958" y="15782"/>
                        <a:pt x="59198" y="11697"/>
                      </a:cubicBezTo>
                      <a:cubicBezTo>
                        <a:pt x="56453" y="7628"/>
                        <a:pt x="52723" y="4400"/>
                        <a:pt x="48009" y="2015"/>
                      </a:cubicBezTo>
                      <a:cubicBezTo>
                        <a:pt x="43310" y="-355"/>
                        <a:pt x="38237" y="-1540"/>
                        <a:pt x="32792" y="-1540"/>
                      </a:cubicBezTo>
                      <a:cubicBezTo>
                        <a:pt x="22200" y="-1540"/>
                        <a:pt x="13801" y="1881"/>
                        <a:pt x="7595" y="8723"/>
                      </a:cubicBezTo>
                      <a:cubicBezTo>
                        <a:pt x="1404" y="15580"/>
                        <a:pt x="-1692" y="25046"/>
                        <a:pt x="-1692" y="37121"/>
                      </a:cubicBezTo>
                      <a:lnTo>
                        <a:pt x="-1692" y="38865"/>
                      </a:lnTo>
                      <a:cubicBezTo>
                        <a:pt x="-1692" y="50373"/>
                        <a:pt x="1381" y="59585"/>
                        <a:pt x="7528" y="66502"/>
                      </a:cubicBezTo>
                      <a:cubicBezTo>
                        <a:pt x="13689" y="73419"/>
                        <a:pt x="22081" y="76877"/>
                        <a:pt x="32703" y="76877"/>
                      </a:cubicBezTo>
                      <a:cubicBezTo>
                        <a:pt x="41714" y="76877"/>
                        <a:pt x="49046" y="74254"/>
                        <a:pt x="54700" y="69006"/>
                      </a:cubicBezTo>
                      <a:cubicBezTo>
                        <a:pt x="60369" y="63774"/>
                        <a:pt x="63345" y="56895"/>
                        <a:pt x="63629" y="48368"/>
                      </a:cubicBezTo>
                      <a:lnTo>
                        <a:pt x="47606" y="48368"/>
                      </a:lnTo>
                      <a:cubicBezTo>
                        <a:pt x="47427" y="52691"/>
                        <a:pt x="45950" y="56246"/>
                        <a:pt x="43175" y="59034"/>
                      </a:cubicBezTo>
                      <a:cubicBezTo>
                        <a:pt x="40401" y="61836"/>
                        <a:pt x="36865" y="63237"/>
                        <a:pt x="32568" y="63237"/>
                      </a:cubicBezTo>
                      <a:cubicBezTo>
                        <a:pt x="27064" y="63237"/>
                        <a:pt x="22819" y="61247"/>
                        <a:pt x="19836" y="57267"/>
                      </a:cubicBezTo>
                      <a:cubicBezTo>
                        <a:pt x="16852" y="53287"/>
                        <a:pt x="15338" y="47243"/>
                        <a:pt x="15293" y="39133"/>
                      </a:cubicBezTo>
                      <a:lnTo>
                        <a:pt x="15293" y="36405"/>
                      </a:lnTo>
                      <a:cubicBezTo>
                        <a:pt x="15293" y="28206"/>
                        <a:pt x="16770" y="22095"/>
                        <a:pt x="19724" y="18070"/>
                      </a:cubicBezTo>
                      <a:cubicBezTo>
                        <a:pt x="22693" y="14045"/>
                        <a:pt x="26974" y="12033"/>
                        <a:pt x="32568" y="12033"/>
                      </a:cubicBezTo>
                      <a:close/>
                    </a:path>
                  </a:pathLst>
                </a:custGeom>
                <a:solidFill>
                  <a:srgbClr val="FFFFFF"/>
                </a:solidFill>
                <a:ln w="22" cap="flat">
                  <a:noFill/>
                  <a:prstDash val="solid"/>
                  <a:round/>
                </a:ln>
              </p:spPr>
              <p:txBody>
                <a:bodyPr rtlCol="0" anchor="ctr"/>
                <a:lstStyle/>
                <a:p>
                  <a:endParaRPr lang="en-GB"/>
                </a:p>
              </p:txBody>
            </p:sp>
            <p:sp>
              <p:nvSpPr>
                <p:cNvPr id="175" name="Freeform: Shape 174">
                  <a:extLst>
                    <a:ext uri="{FF2B5EF4-FFF2-40B4-BE49-F238E27FC236}">
                      <a16:creationId xmlns:a16="http://schemas.microsoft.com/office/drawing/2014/main" id="{6D9EA33B-04A4-866F-F022-A5537E318816}"/>
                    </a:ext>
                  </a:extLst>
                </p:cNvPr>
                <p:cNvSpPr/>
                <p:nvPr/>
              </p:nvSpPr>
              <p:spPr>
                <a:xfrm rot="-5400000" flipV="1">
                  <a:off x="6092338" y="4940806"/>
                  <a:ext cx="62657" cy="77008"/>
                </a:xfrm>
                <a:custGeom>
                  <a:avLst/>
                  <a:gdLst>
                    <a:gd name="connsiteX0" fmla="*/ 44475 w 62657"/>
                    <a:gd name="connsiteY0" fmla="*/ 7293 h 77008"/>
                    <a:gd name="connsiteX1" fmla="*/ 23216 w 62657"/>
                    <a:gd name="connsiteY1" fmla="*/ -1517 h 77008"/>
                    <a:gd name="connsiteX2" fmla="*/ 4576 w 62657"/>
                    <a:gd name="connsiteY2" fmla="*/ 5683 h 77008"/>
                    <a:gd name="connsiteX3" fmla="*/ -1757 w 62657"/>
                    <a:gd name="connsiteY3" fmla="*/ 26523 h 77008"/>
                    <a:gd name="connsiteX4" fmla="*/ -1757 w 62657"/>
                    <a:gd name="connsiteY4" fmla="*/ 75491 h 77008"/>
                    <a:gd name="connsiteX5" fmla="*/ 15228 w 62657"/>
                    <a:gd name="connsiteY5" fmla="*/ 75491 h 77008"/>
                    <a:gd name="connsiteX6" fmla="*/ 15228 w 62657"/>
                    <a:gd name="connsiteY6" fmla="*/ 26724 h 77008"/>
                    <a:gd name="connsiteX7" fmla="*/ 27200 w 62657"/>
                    <a:gd name="connsiteY7" fmla="*/ 12324 h 77008"/>
                    <a:gd name="connsiteX8" fmla="*/ 43916 w 62657"/>
                    <a:gd name="connsiteY8" fmla="*/ 21201 h 77008"/>
                    <a:gd name="connsiteX9" fmla="*/ 43916 w 62657"/>
                    <a:gd name="connsiteY9" fmla="*/ 75491 h 77008"/>
                    <a:gd name="connsiteX10" fmla="*/ 60900 w 62657"/>
                    <a:gd name="connsiteY10" fmla="*/ 75491 h 77008"/>
                    <a:gd name="connsiteX11" fmla="*/ 60900 w 62657"/>
                    <a:gd name="connsiteY11" fmla="*/ -109 h 77008"/>
                    <a:gd name="connsiteX12" fmla="*/ 44878 w 62657"/>
                    <a:gd name="connsiteY12" fmla="*/ -109 h 77008"/>
                    <a:gd name="connsiteX13" fmla="*/ 44475 w 62657"/>
                    <a:gd name="connsiteY13" fmla="*/ 7293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57" h="77008">
                      <a:moveTo>
                        <a:pt x="44475" y="7293"/>
                      </a:moveTo>
                      <a:cubicBezTo>
                        <a:pt x="39477" y="1419"/>
                        <a:pt x="32391" y="-1517"/>
                        <a:pt x="23216" y="-1517"/>
                      </a:cubicBezTo>
                      <a:cubicBezTo>
                        <a:pt x="15011" y="-1517"/>
                        <a:pt x="8798" y="883"/>
                        <a:pt x="4576" y="5683"/>
                      </a:cubicBezTo>
                      <a:cubicBezTo>
                        <a:pt x="354" y="10483"/>
                        <a:pt x="-1757" y="17429"/>
                        <a:pt x="-1757" y="26523"/>
                      </a:cubicBezTo>
                      <a:lnTo>
                        <a:pt x="-1757" y="75491"/>
                      </a:lnTo>
                      <a:lnTo>
                        <a:pt x="15228" y="75491"/>
                      </a:lnTo>
                      <a:lnTo>
                        <a:pt x="15228" y="26724"/>
                      </a:lnTo>
                      <a:cubicBezTo>
                        <a:pt x="15228" y="17124"/>
                        <a:pt x="19218" y="12324"/>
                        <a:pt x="27200" y="12324"/>
                      </a:cubicBezTo>
                      <a:cubicBezTo>
                        <a:pt x="35449" y="12324"/>
                        <a:pt x="41022" y="15283"/>
                        <a:pt x="43916" y="21201"/>
                      </a:cubicBezTo>
                      <a:lnTo>
                        <a:pt x="43916" y="75491"/>
                      </a:lnTo>
                      <a:lnTo>
                        <a:pt x="60900" y="75491"/>
                      </a:lnTo>
                      <a:lnTo>
                        <a:pt x="60900" y="-109"/>
                      </a:lnTo>
                      <a:lnTo>
                        <a:pt x="44878" y="-109"/>
                      </a:lnTo>
                      <a:lnTo>
                        <a:pt x="44475" y="7293"/>
                      </a:lnTo>
                      <a:close/>
                    </a:path>
                  </a:pathLst>
                </a:custGeom>
                <a:solidFill>
                  <a:srgbClr val="FFFFFF"/>
                </a:solidFill>
                <a:ln w="22" cap="flat">
                  <a:noFill/>
                  <a:prstDash val="solid"/>
                  <a:round/>
                </a:ln>
              </p:spPr>
              <p:txBody>
                <a:bodyPr rtlCol="0" anchor="ctr"/>
                <a:lstStyle/>
                <a:p>
                  <a:endParaRPr lang="en-GB"/>
                </a:p>
              </p:txBody>
            </p:sp>
            <p:sp>
              <p:nvSpPr>
                <p:cNvPr id="176" name="Freeform: Shape 175">
                  <a:extLst>
                    <a:ext uri="{FF2B5EF4-FFF2-40B4-BE49-F238E27FC236}">
                      <a16:creationId xmlns:a16="http://schemas.microsoft.com/office/drawing/2014/main" id="{62E72D5E-62F7-66A4-225D-7D77B57E5B0F}"/>
                    </a:ext>
                  </a:extLst>
                </p:cNvPr>
                <p:cNvSpPr/>
                <p:nvPr/>
              </p:nvSpPr>
              <p:spPr>
                <a:xfrm rot="-5400000" flipV="1">
                  <a:off x="6102396" y="4872388"/>
                  <a:ext cx="39720" cy="77008"/>
                </a:xfrm>
                <a:custGeom>
                  <a:avLst/>
                  <a:gdLst>
                    <a:gd name="connsiteX0" fmla="*/ 38370 w 39720"/>
                    <a:gd name="connsiteY0" fmla="*/ 58516 h 77008"/>
                    <a:gd name="connsiteX1" fmla="*/ 31455 w 39720"/>
                    <a:gd name="connsiteY1" fmla="*/ 59076 h 77008"/>
                    <a:gd name="connsiteX2" fmla="*/ 15724 w 39720"/>
                    <a:gd name="connsiteY2" fmla="*/ 50131 h 77008"/>
                    <a:gd name="connsiteX3" fmla="*/ 15724 w 39720"/>
                    <a:gd name="connsiteY3" fmla="*/ -1588 h 77008"/>
                    <a:gd name="connsiteX4" fmla="*/ -1261 w 39720"/>
                    <a:gd name="connsiteY4" fmla="*/ -1588 h 77008"/>
                    <a:gd name="connsiteX5" fmla="*/ -1261 w 39720"/>
                    <a:gd name="connsiteY5" fmla="*/ 74012 h 77008"/>
                    <a:gd name="connsiteX6" fmla="*/ 14963 w 39720"/>
                    <a:gd name="connsiteY6" fmla="*/ 74012 h 77008"/>
                    <a:gd name="connsiteX7" fmla="*/ 15366 w 39720"/>
                    <a:gd name="connsiteY7" fmla="*/ 65560 h 77008"/>
                    <a:gd name="connsiteX8" fmla="*/ 32440 w 39720"/>
                    <a:gd name="connsiteY8" fmla="*/ 75421 h 77008"/>
                    <a:gd name="connsiteX9" fmla="*/ 38460 w 39720"/>
                    <a:gd name="connsiteY9" fmla="*/ 74437 h 77008"/>
                    <a:gd name="connsiteX10" fmla="*/ 38370 w 39720"/>
                    <a:gd name="connsiteY10" fmla="*/ 5851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0" h="77008">
                      <a:moveTo>
                        <a:pt x="38370" y="58516"/>
                      </a:moveTo>
                      <a:cubicBezTo>
                        <a:pt x="36132" y="58889"/>
                        <a:pt x="33827" y="59076"/>
                        <a:pt x="31455" y="59076"/>
                      </a:cubicBezTo>
                      <a:cubicBezTo>
                        <a:pt x="23668" y="59076"/>
                        <a:pt x="18424" y="56094"/>
                        <a:pt x="15724" y="50131"/>
                      </a:cubicBezTo>
                      <a:lnTo>
                        <a:pt x="15724" y="-1588"/>
                      </a:lnTo>
                      <a:lnTo>
                        <a:pt x="-1261" y="-1588"/>
                      </a:lnTo>
                      <a:lnTo>
                        <a:pt x="-1261" y="74012"/>
                      </a:lnTo>
                      <a:lnTo>
                        <a:pt x="14963" y="74012"/>
                      </a:lnTo>
                      <a:lnTo>
                        <a:pt x="15366" y="65560"/>
                      </a:lnTo>
                      <a:cubicBezTo>
                        <a:pt x="19468" y="72134"/>
                        <a:pt x="25160" y="75421"/>
                        <a:pt x="32440" y="75421"/>
                      </a:cubicBezTo>
                      <a:cubicBezTo>
                        <a:pt x="34857" y="75421"/>
                        <a:pt x="36863" y="75093"/>
                        <a:pt x="38460" y="74437"/>
                      </a:cubicBezTo>
                      <a:lnTo>
                        <a:pt x="38370" y="58516"/>
                      </a:lnTo>
                      <a:close/>
                    </a:path>
                  </a:pathLst>
                </a:custGeom>
                <a:solidFill>
                  <a:srgbClr val="FFFFFF"/>
                </a:solidFill>
                <a:ln w="22" cap="flat">
                  <a:noFill/>
                  <a:prstDash val="solid"/>
                  <a:round/>
                </a:ln>
              </p:spPr>
              <p:txBody>
                <a:bodyPr rtlCol="0" anchor="ctr"/>
                <a:lstStyle/>
                <a:p>
                  <a:endParaRPr lang="en-GB"/>
                </a:p>
              </p:txBody>
            </p:sp>
            <p:sp>
              <p:nvSpPr>
                <p:cNvPr id="177" name="Freeform: Shape 176">
                  <a:extLst>
                    <a:ext uri="{FF2B5EF4-FFF2-40B4-BE49-F238E27FC236}">
                      <a16:creationId xmlns:a16="http://schemas.microsoft.com/office/drawing/2014/main" id="{B199DD3E-9F82-581B-52DB-D2A123E7E5C0}"/>
                    </a:ext>
                  </a:extLst>
                </p:cNvPr>
                <p:cNvSpPr/>
                <p:nvPr/>
              </p:nvSpPr>
              <p:spPr>
                <a:xfrm rot="-5400000" flipV="1">
                  <a:off x="6090480" y="4811155"/>
                  <a:ext cx="64962" cy="78417"/>
                </a:xfrm>
                <a:custGeom>
                  <a:avLst/>
                  <a:gdLst>
                    <a:gd name="connsiteX0" fmla="*/ 45902 w 64962"/>
                    <a:gd name="connsiteY0" fmla="*/ -154 h 78417"/>
                    <a:gd name="connsiteX1" fmla="*/ 43955 w 64962"/>
                    <a:gd name="connsiteY1" fmla="*/ 6911 h 78417"/>
                    <a:gd name="connsiteX2" fmla="*/ 24084 w 64962"/>
                    <a:gd name="connsiteY2" fmla="*/ -1563 h 78417"/>
                    <a:gd name="connsiteX3" fmla="*/ 5488 w 64962"/>
                    <a:gd name="connsiteY3" fmla="*/ 4944 h 78417"/>
                    <a:gd name="connsiteX4" fmla="*/ -1718 w 64962"/>
                    <a:gd name="connsiteY4" fmla="*/ 21021 h 78417"/>
                    <a:gd name="connsiteX5" fmla="*/ 7256 w 64962"/>
                    <a:gd name="connsiteY5" fmla="*/ 39580 h 78417"/>
                    <a:gd name="connsiteX6" fmla="*/ 32968 w 64962"/>
                    <a:gd name="connsiteY6" fmla="*/ 46042 h 78417"/>
                    <a:gd name="connsiteX7" fmla="*/ 43396 w 64962"/>
                    <a:gd name="connsiteY7" fmla="*/ 46042 h 78417"/>
                    <a:gd name="connsiteX8" fmla="*/ 43396 w 64962"/>
                    <a:gd name="connsiteY8" fmla="*/ 51006 h 78417"/>
                    <a:gd name="connsiteX9" fmla="*/ 40106 w 64962"/>
                    <a:gd name="connsiteY9" fmla="*/ 60397 h 78417"/>
                    <a:gd name="connsiteX10" fmla="*/ 30103 w 64962"/>
                    <a:gd name="connsiteY10" fmla="*/ 63930 h 78417"/>
                    <a:gd name="connsiteX11" fmla="*/ 20593 w 64962"/>
                    <a:gd name="connsiteY11" fmla="*/ 61023 h 78417"/>
                    <a:gd name="connsiteX12" fmla="*/ 16900 w 64962"/>
                    <a:gd name="connsiteY12" fmla="*/ 53644 h 78417"/>
                    <a:gd name="connsiteX13" fmla="*/ -107 w 64962"/>
                    <a:gd name="connsiteY13" fmla="*/ 53644 h 78417"/>
                    <a:gd name="connsiteX14" fmla="*/ 4011 w 64962"/>
                    <a:gd name="connsiteY14" fmla="*/ 65272 h 78417"/>
                    <a:gd name="connsiteX15" fmla="*/ 15245 w 64962"/>
                    <a:gd name="connsiteY15" fmla="*/ 73769 h 78417"/>
                    <a:gd name="connsiteX16" fmla="*/ 31088 w 64962"/>
                    <a:gd name="connsiteY16" fmla="*/ 76854 h 78417"/>
                    <a:gd name="connsiteX17" fmla="*/ 52280 w 64962"/>
                    <a:gd name="connsiteY17" fmla="*/ 70169 h 78417"/>
                    <a:gd name="connsiteX18" fmla="*/ 60380 w 64962"/>
                    <a:gd name="connsiteY18" fmla="*/ 51408 h 78417"/>
                    <a:gd name="connsiteX19" fmla="*/ 60380 w 64962"/>
                    <a:gd name="connsiteY19" fmla="*/ 17309 h 78417"/>
                    <a:gd name="connsiteX20" fmla="*/ 63245 w 64962"/>
                    <a:gd name="connsiteY20" fmla="*/ 1031 h 78417"/>
                    <a:gd name="connsiteX21" fmla="*/ 63245 w 64962"/>
                    <a:gd name="connsiteY21" fmla="*/ -154 h 78417"/>
                    <a:gd name="connsiteX22" fmla="*/ 45902 w 64962"/>
                    <a:gd name="connsiteY22" fmla="*/ -154 h 78417"/>
                    <a:gd name="connsiteX23" fmla="*/ 27239 w 64962"/>
                    <a:gd name="connsiteY23" fmla="*/ 12077 h 78417"/>
                    <a:gd name="connsiteX24" fmla="*/ 36705 w 64962"/>
                    <a:gd name="connsiteY24" fmla="*/ 14514 h 78417"/>
                    <a:gd name="connsiteX25" fmla="*/ 43396 w 64962"/>
                    <a:gd name="connsiteY25" fmla="*/ 21088 h 78417"/>
                    <a:gd name="connsiteX26" fmla="*/ 43396 w 64962"/>
                    <a:gd name="connsiteY26" fmla="*/ 35354 h 78417"/>
                    <a:gd name="connsiteX27" fmla="*/ 34243 w 64962"/>
                    <a:gd name="connsiteY27" fmla="*/ 35354 h 78417"/>
                    <a:gd name="connsiteX28" fmla="*/ 20033 w 64962"/>
                    <a:gd name="connsiteY28" fmla="*/ 32067 h 78417"/>
                    <a:gd name="connsiteX29" fmla="*/ 15289 w 64962"/>
                    <a:gd name="connsiteY29" fmla="*/ 22765 h 78417"/>
                    <a:gd name="connsiteX30" fmla="*/ 18534 w 64962"/>
                    <a:gd name="connsiteY30" fmla="*/ 14961 h 78417"/>
                    <a:gd name="connsiteX31" fmla="*/ 27239 w 64962"/>
                    <a:gd name="connsiteY31" fmla="*/ 1207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4962" h="78417">
                      <a:moveTo>
                        <a:pt x="45902" y="-154"/>
                      </a:moveTo>
                      <a:cubicBezTo>
                        <a:pt x="45156" y="1292"/>
                        <a:pt x="44507" y="3647"/>
                        <a:pt x="43955" y="6911"/>
                      </a:cubicBezTo>
                      <a:cubicBezTo>
                        <a:pt x="38540" y="1262"/>
                        <a:pt x="31916" y="-1563"/>
                        <a:pt x="24084" y="-1563"/>
                      </a:cubicBezTo>
                      <a:cubicBezTo>
                        <a:pt x="16490" y="-1563"/>
                        <a:pt x="10292" y="606"/>
                        <a:pt x="5488" y="4944"/>
                      </a:cubicBezTo>
                      <a:cubicBezTo>
                        <a:pt x="684" y="9282"/>
                        <a:pt x="-1718" y="14641"/>
                        <a:pt x="-1718" y="21021"/>
                      </a:cubicBezTo>
                      <a:cubicBezTo>
                        <a:pt x="-1718" y="29085"/>
                        <a:pt x="1273" y="35272"/>
                        <a:pt x="7256" y="39580"/>
                      </a:cubicBezTo>
                      <a:cubicBezTo>
                        <a:pt x="13253" y="43888"/>
                        <a:pt x="21824" y="46042"/>
                        <a:pt x="32968" y="46042"/>
                      </a:cubicBezTo>
                      <a:lnTo>
                        <a:pt x="43396" y="46042"/>
                      </a:lnTo>
                      <a:lnTo>
                        <a:pt x="43396" y="51006"/>
                      </a:lnTo>
                      <a:cubicBezTo>
                        <a:pt x="43396" y="54911"/>
                        <a:pt x="42299" y="58042"/>
                        <a:pt x="40106" y="60397"/>
                      </a:cubicBezTo>
                      <a:cubicBezTo>
                        <a:pt x="37913" y="62752"/>
                        <a:pt x="34579" y="63930"/>
                        <a:pt x="30103" y="63930"/>
                      </a:cubicBezTo>
                      <a:cubicBezTo>
                        <a:pt x="26239" y="63930"/>
                        <a:pt x="23069" y="62961"/>
                        <a:pt x="20593" y="61023"/>
                      </a:cubicBezTo>
                      <a:cubicBezTo>
                        <a:pt x="18131" y="59085"/>
                        <a:pt x="16900" y="56626"/>
                        <a:pt x="16900" y="53644"/>
                      </a:cubicBezTo>
                      <a:lnTo>
                        <a:pt x="-107" y="53644"/>
                      </a:lnTo>
                      <a:cubicBezTo>
                        <a:pt x="-107" y="57788"/>
                        <a:pt x="1266" y="61664"/>
                        <a:pt x="4011" y="65272"/>
                      </a:cubicBezTo>
                      <a:cubicBezTo>
                        <a:pt x="6771" y="68894"/>
                        <a:pt x="10515" y="71726"/>
                        <a:pt x="15245" y="73769"/>
                      </a:cubicBezTo>
                      <a:cubicBezTo>
                        <a:pt x="19974" y="75826"/>
                        <a:pt x="25255" y="76854"/>
                        <a:pt x="31088" y="76854"/>
                      </a:cubicBezTo>
                      <a:cubicBezTo>
                        <a:pt x="39949" y="76854"/>
                        <a:pt x="47013" y="74626"/>
                        <a:pt x="52280" y="70169"/>
                      </a:cubicBezTo>
                      <a:cubicBezTo>
                        <a:pt x="57546" y="65726"/>
                        <a:pt x="60246" y="59473"/>
                        <a:pt x="60380" y="51408"/>
                      </a:cubicBezTo>
                      <a:lnTo>
                        <a:pt x="60380" y="17309"/>
                      </a:lnTo>
                      <a:cubicBezTo>
                        <a:pt x="60380" y="10511"/>
                        <a:pt x="61335" y="5085"/>
                        <a:pt x="63245" y="1031"/>
                      </a:cubicBezTo>
                      <a:lnTo>
                        <a:pt x="63245" y="-154"/>
                      </a:lnTo>
                      <a:lnTo>
                        <a:pt x="45902" y="-154"/>
                      </a:lnTo>
                      <a:close/>
                      <a:moveTo>
                        <a:pt x="27239" y="12077"/>
                      </a:moveTo>
                      <a:cubicBezTo>
                        <a:pt x="30596" y="12077"/>
                        <a:pt x="33751" y="12889"/>
                        <a:pt x="36705" y="14514"/>
                      </a:cubicBezTo>
                      <a:cubicBezTo>
                        <a:pt x="39674" y="16154"/>
                        <a:pt x="41904" y="18345"/>
                        <a:pt x="43396" y="21088"/>
                      </a:cubicBezTo>
                      <a:lnTo>
                        <a:pt x="43396" y="35354"/>
                      </a:lnTo>
                      <a:lnTo>
                        <a:pt x="34243" y="35354"/>
                      </a:lnTo>
                      <a:cubicBezTo>
                        <a:pt x="27948" y="35354"/>
                        <a:pt x="23211" y="34258"/>
                        <a:pt x="20033" y="32067"/>
                      </a:cubicBezTo>
                      <a:cubicBezTo>
                        <a:pt x="16871" y="29875"/>
                        <a:pt x="15289" y="26775"/>
                        <a:pt x="15289" y="22765"/>
                      </a:cubicBezTo>
                      <a:cubicBezTo>
                        <a:pt x="15289" y="19500"/>
                        <a:pt x="16371" y="16899"/>
                        <a:pt x="18534" y="14961"/>
                      </a:cubicBezTo>
                      <a:cubicBezTo>
                        <a:pt x="20697" y="13038"/>
                        <a:pt x="23599" y="12077"/>
                        <a:pt x="27239" y="12077"/>
                      </a:cubicBezTo>
                      <a:close/>
                    </a:path>
                  </a:pathLst>
                </a:custGeom>
                <a:solidFill>
                  <a:srgbClr val="FFFFFF"/>
                </a:solidFill>
                <a:ln w="22" cap="flat">
                  <a:noFill/>
                  <a:prstDash val="solid"/>
                  <a:round/>
                </a:ln>
              </p:spPr>
              <p:txBody>
                <a:bodyPr rtlCol="0" anchor="ctr"/>
                <a:lstStyle/>
                <a:p>
                  <a:endParaRPr lang="en-GB"/>
                </a:p>
              </p:txBody>
            </p:sp>
            <p:sp>
              <p:nvSpPr>
                <p:cNvPr id="178" name="Freeform: Shape 177">
                  <a:extLst>
                    <a:ext uri="{FF2B5EF4-FFF2-40B4-BE49-F238E27FC236}">
                      <a16:creationId xmlns:a16="http://schemas.microsoft.com/office/drawing/2014/main" id="{3585A318-9E75-59C2-00E2-7E99DD17FE44}"/>
                    </a:ext>
                  </a:extLst>
                </p:cNvPr>
                <p:cNvSpPr/>
                <p:nvPr/>
              </p:nvSpPr>
              <p:spPr>
                <a:xfrm rot="-5400000" flipV="1">
                  <a:off x="6090301" y="4734315"/>
                  <a:ext cx="65320" cy="78417"/>
                </a:xfrm>
                <a:custGeom>
                  <a:avLst/>
                  <a:gdLst>
                    <a:gd name="connsiteX0" fmla="*/ 32568 w 65320"/>
                    <a:gd name="connsiteY0" fmla="*/ 12001 h 78417"/>
                    <a:gd name="connsiteX1" fmla="*/ 43131 w 65320"/>
                    <a:gd name="connsiteY1" fmla="*/ 15690 h 78417"/>
                    <a:gd name="connsiteX2" fmla="*/ 47606 w 65320"/>
                    <a:gd name="connsiteY2" fmla="*/ 24858 h 78417"/>
                    <a:gd name="connsiteX3" fmla="*/ 63629 w 65320"/>
                    <a:gd name="connsiteY3" fmla="*/ 24858 h 78417"/>
                    <a:gd name="connsiteX4" fmla="*/ 59198 w 65320"/>
                    <a:gd name="connsiteY4" fmla="*/ 11666 h 78417"/>
                    <a:gd name="connsiteX5" fmla="*/ 48009 w 65320"/>
                    <a:gd name="connsiteY5" fmla="*/ 1984 h 78417"/>
                    <a:gd name="connsiteX6" fmla="*/ 32792 w 65320"/>
                    <a:gd name="connsiteY6" fmla="*/ -1572 h 78417"/>
                    <a:gd name="connsiteX7" fmla="*/ 7595 w 65320"/>
                    <a:gd name="connsiteY7" fmla="*/ 8692 h 78417"/>
                    <a:gd name="connsiteX8" fmla="*/ -1692 w 65320"/>
                    <a:gd name="connsiteY8" fmla="*/ 37089 h 78417"/>
                    <a:gd name="connsiteX9" fmla="*/ -1692 w 65320"/>
                    <a:gd name="connsiteY9" fmla="*/ 38833 h 78417"/>
                    <a:gd name="connsiteX10" fmla="*/ 7528 w 65320"/>
                    <a:gd name="connsiteY10" fmla="*/ 66471 h 78417"/>
                    <a:gd name="connsiteX11" fmla="*/ 32703 w 65320"/>
                    <a:gd name="connsiteY11" fmla="*/ 76846 h 78417"/>
                    <a:gd name="connsiteX12" fmla="*/ 54700 w 65320"/>
                    <a:gd name="connsiteY12" fmla="*/ 68975 h 78417"/>
                    <a:gd name="connsiteX13" fmla="*/ 63629 w 65320"/>
                    <a:gd name="connsiteY13" fmla="*/ 48336 h 78417"/>
                    <a:gd name="connsiteX14" fmla="*/ 47606 w 65320"/>
                    <a:gd name="connsiteY14" fmla="*/ 48336 h 78417"/>
                    <a:gd name="connsiteX15" fmla="*/ 43175 w 65320"/>
                    <a:gd name="connsiteY15" fmla="*/ 59002 h 78417"/>
                    <a:gd name="connsiteX16" fmla="*/ 32568 w 65320"/>
                    <a:gd name="connsiteY16" fmla="*/ 63206 h 78417"/>
                    <a:gd name="connsiteX17" fmla="*/ 19836 w 65320"/>
                    <a:gd name="connsiteY17" fmla="*/ 57236 h 78417"/>
                    <a:gd name="connsiteX18" fmla="*/ 15293 w 65320"/>
                    <a:gd name="connsiteY18" fmla="*/ 39102 h 78417"/>
                    <a:gd name="connsiteX19" fmla="*/ 15293 w 65320"/>
                    <a:gd name="connsiteY19" fmla="*/ 36374 h 78417"/>
                    <a:gd name="connsiteX20" fmla="*/ 19724 w 65320"/>
                    <a:gd name="connsiteY20" fmla="*/ 18038 h 78417"/>
                    <a:gd name="connsiteX21" fmla="*/ 32568 w 65320"/>
                    <a:gd name="connsiteY21" fmla="*/ 1200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568" y="12001"/>
                      </a:moveTo>
                      <a:cubicBezTo>
                        <a:pt x="36820" y="12001"/>
                        <a:pt x="40341" y="13231"/>
                        <a:pt x="43131" y="15690"/>
                      </a:cubicBezTo>
                      <a:cubicBezTo>
                        <a:pt x="45935" y="18165"/>
                        <a:pt x="47427" y="21221"/>
                        <a:pt x="47606" y="24858"/>
                      </a:cubicBezTo>
                      <a:lnTo>
                        <a:pt x="63629" y="24858"/>
                      </a:lnTo>
                      <a:cubicBezTo>
                        <a:pt x="63435" y="20148"/>
                        <a:pt x="61958" y="15750"/>
                        <a:pt x="59198" y="11666"/>
                      </a:cubicBezTo>
                      <a:cubicBezTo>
                        <a:pt x="56453" y="7596"/>
                        <a:pt x="52723" y="4369"/>
                        <a:pt x="48009" y="1984"/>
                      </a:cubicBezTo>
                      <a:cubicBezTo>
                        <a:pt x="43310" y="-387"/>
                        <a:pt x="38237" y="-1572"/>
                        <a:pt x="32792" y="-1572"/>
                      </a:cubicBezTo>
                      <a:cubicBezTo>
                        <a:pt x="22200" y="-1572"/>
                        <a:pt x="13801" y="1849"/>
                        <a:pt x="7595" y="8692"/>
                      </a:cubicBezTo>
                      <a:cubicBezTo>
                        <a:pt x="1404" y="15549"/>
                        <a:pt x="-1692" y="25015"/>
                        <a:pt x="-1692" y="37089"/>
                      </a:cubicBezTo>
                      <a:lnTo>
                        <a:pt x="-1692" y="38833"/>
                      </a:lnTo>
                      <a:cubicBezTo>
                        <a:pt x="-1692" y="50341"/>
                        <a:pt x="1381" y="59554"/>
                        <a:pt x="7528" y="66471"/>
                      </a:cubicBezTo>
                      <a:cubicBezTo>
                        <a:pt x="13689" y="73387"/>
                        <a:pt x="22081" y="76846"/>
                        <a:pt x="32703" y="76846"/>
                      </a:cubicBezTo>
                      <a:cubicBezTo>
                        <a:pt x="41714" y="76846"/>
                        <a:pt x="49046" y="74222"/>
                        <a:pt x="54700" y="68975"/>
                      </a:cubicBezTo>
                      <a:cubicBezTo>
                        <a:pt x="60369" y="63743"/>
                        <a:pt x="63345" y="56863"/>
                        <a:pt x="63629" y="48336"/>
                      </a:cubicBezTo>
                      <a:lnTo>
                        <a:pt x="47606" y="48336"/>
                      </a:lnTo>
                      <a:cubicBezTo>
                        <a:pt x="47427" y="52659"/>
                        <a:pt x="45950" y="56215"/>
                        <a:pt x="43175" y="59002"/>
                      </a:cubicBezTo>
                      <a:cubicBezTo>
                        <a:pt x="40401" y="61805"/>
                        <a:pt x="36865" y="63206"/>
                        <a:pt x="32568" y="63206"/>
                      </a:cubicBezTo>
                      <a:cubicBezTo>
                        <a:pt x="27064" y="63206"/>
                        <a:pt x="22819" y="61216"/>
                        <a:pt x="19836" y="57236"/>
                      </a:cubicBezTo>
                      <a:cubicBezTo>
                        <a:pt x="16852" y="53256"/>
                        <a:pt x="15338" y="47211"/>
                        <a:pt x="15293" y="39102"/>
                      </a:cubicBezTo>
                      <a:lnTo>
                        <a:pt x="15293" y="36374"/>
                      </a:lnTo>
                      <a:cubicBezTo>
                        <a:pt x="15293" y="28175"/>
                        <a:pt x="16770" y="22063"/>
                        <a:pt x="19724" y="18038"/>
                      </a:cubicBezTo>
                      <a:cubicBezTo>
                        <a:pt x="22693" y="14013"/>
                        <a:pt x="26974" y="12001"/>
                        <a:pt x="32568" y="12001"/>
                      </a:cubicBezTo>
                      <a:close/>
                    </a:path>
                  </a:pathLst>
                </a:custGeom>
                <a:solidFill>
                  <a:srgbClr val="FFFFFF"/>
                </a:solidFill>
                <a:ln w="22" cap="flat">
                  <a:noFill/>
                  <a:prstDash val="solid"/>
                  <a:round/>
                </a:ln>
              </p:spPr>
              <p:txBody>
                <a:bodyPr rtlCol="0" anchor="ctr"/>
                <a:lstStyle/>
                <a:p>
                  <a:endParaRPr lang="en-GB"/>
                </a:p>
              </p:txBody>
            </p:sp>
            <p:sp>
              <p:nvSpPr>
                <p:cNvPr id="179" name="Freeform: Shape 178">
                  <a:extLst>
                    <a:ext uri="{FF2B5EF4-FFF2-40B4-BE49-F238E27FC236}">
                      <a16:creationId xmlns:a16="http://schemas.microsoft.com/office/drawing/2014/main" id="{613EEA6B-3E44-3182-AB3E-E9123A296698}"/>
                    </a:ext>
                  </a:extLst>
                </p:cNvPr>
                <p:cNvSpPr/>
                <p:nvPr/>
              </p:nvSpPr>
              <p:spPr>
                <a:xfrm rot="-5400000" flipV="1">
                  <a:off x="6104332" y="4648966"/>
                  <a:ext cx="67826" cy="106144"/>
                </a:xfrm>
                <a:custGeom>
                  <a:avLst/>
                  <a:gdLst>
                    <a:gd name="connsiteX0" fmla="*/ 32790 w 67826"/>
                    <a:gd name="connsiteY0" fmla="*/ 53975 h 106144"/>
                    <a:gd name="connsiteX1" fmla="*/ 48164 w 67826"/>
                    <a:gd name="connsiteY1" fmla="*/ 105247 h 106144"/>
                    <a:gd name="connsiteX2" fmla="*/ 66290 w 67826"/>
                    <a:gd name="connsiteY2" fmla="*/ 105247 h 106144"/>
                    <a:gd name="connsiteX3" fmla="*/ 36214 w 67826"/>
                    <a:gd name="connsiteY3" fmla="*/ 18177 h 106144"/>
                    <a:gd name="connsiteX4" fmla="*/ 12718 w 67826"/>
                    <a:gd name="connsiteY4" fmla="*/ -897 h 106144"/>
                    <a:gd name="connsiteX5" fmla="*/ 4527 w 67826"/>
                    <a:gd name="connsiteY5" fmla="*/ 378 h 106144"/>
                    <a:gd name="connsiteX6" fmla="*/ 4527 w 67826"/>
                    <a:gd name="connsiteY6" fmla="*/ 13503 h 106144"/>
                    <a:gd name="connsiteX7" fmla="*/ 7750 w 67826"/>
                    <a:gd name="connsiteY7" fmla="*/ 13302 h 106144"/>
                    <a:gd name="connsiteX8" fmla="*/ 17439 w 67826"/>
                    <a:gd name="connsiteY8" fmla="*/ 15650 h 106144"/>
                    <a:gd name="connsiteX9" fmla="*/ 22586 w 67826"/>
                    <a:gd name="connsiteY9" fmla="*/ 23498 h 106144"/>
                    <a:gd name="connsiteX10" fmla="*/ 25025 w 67826"/>
                    <a:gd name="connsiteY10" fmla="*/ 30005 h 106144"/>
                    <a:gd name="connsiteX11" fmla="*/ -1537 w 67826"/>
                    <a:gd name="connsiteY11" fmla="*/ 105247 h 106144"/>
                    <a:gd name="connsiteX12" fmla="*/ 16768 w 67826"/>
                    <a:gd name="connsiteY12" fmla="*/ 105247 h 106144"/>
                    <a:gd name="connsiteX13" fmla="*/ 32790 w 67826"/>
                    <a:gd name="connsiteY13" fmla="*/ 53975 h 106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26" h="106144">
                      <a:moveTo>
                        <a:pt x="32790" y="53975"/>
                      </a:moveTo>
                      <a:lnTo>
                        <a:pt x="48164" y="105247"/>
                      </a:lnTo>
                      <a:lnTo>
                        <a:pt x="66290" y="105247"/>
                      </a:lnTo>
                      <a:lnTo>
                        <a:pt x="36214" y="18177"/>
                      </a:lnTo>
                      <a:cubicBezTo>
                        <a:pt x="31604" y="5461"/>
                        <a:pt x="23772" y="-897"/>
                        <a:pt x="12718" y="-897"/>
                      </a:cubicBezTo>
                      <a:cubicBezTo>
                        <a:pt x="10241" y="-897"/>
                        <a:pt x="7511" y="-472"/>
                        <a:pt x="4527" y="378"/>
                      </a:cubicBezTo>
                      <a:lnTo>
                        <a:pt x="4527" y="13503"/>
                      </a:lnTo>
                      <a:lnTo>
                        <a:pt x="7750" y="13302"/>
                      </a:lnTo>
                      <a:cubicBezTo>
                        <a:pt x="12046" y="13302"/>
                        <a:pt x="15276" y="14085"/>
                        <a:pt x="17439" y="15650"/>
                      </a:cubicBezTo>
                      <a:cubicBezTo>
                        <a:pt x="19602" y="17200"/>
                        <a:pt x="21318" y="19816"/>
                        <a:pt x="22586" y="23498"/>
                      </a:cubicBezTo>
                      <a:lnTo>
                        <a:pt x="25025" y="30005"/>
                      </a:lnTo>
                      <a:lnTo>
                        <a:pt x="-1537" y="105247"/>
                      </a:lnTo>
                      <a:lnTo>
                        <a:pt x="16768" y="105247"/>
                      </a:lnTo>
                      <a:lnTo>
                        <a:pt x="32790" y="53975"/>
                      </a:lnTo>
                      <a:close/>
                    </a:path>
                  </a:pathLst>
                </a:custGeom>
                <a:solidFill>
                  <a:srgbClr val="FFFFFF"/>
                </a:solidFill>
                <a:ln w="22" cap="flat">
                  <a:noFill/>
                  <a:prstDash val="solid"/>
                  <a:round/>
                </a:ln>
              </p:spPr>
              <p:txBody>
                <a:bodyPr rtlCol="0" anchor="ctr"/>
                <a:lstStyle/>
                <a:p>
                  <a:endParaRPr lang="en-GB"/>
                </a:p>
              </p:txBody>
            </p:sp>
          </p:grpSp>
        </p:grpSp>
        <p:sp>
          <p:nvSpPr>
            <p:cNvPr id="182" name="Freeform: Shape 181">
              <a:extLst>
                <a:ext uri="{FF2B5EF4-FFF2-40B4-BE49-F238E27FC236}">
                  <a16:creationId xmlns:a16="http://schemas.microsoft.com/office/drawing/2014/main" id="{4D4B3EC8-267D-B1A2-6BCD-C1EB873D5349}"/>
                </a:ext>
              </a:extLst>
            </p:cNvPr>
            <p:cNvSpPr/>
            <p:nvPr/>
          </p:nvSpPr>
          <p:spPr>
            <a:xfrm>
              <a:off x="6568780"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50CB2F83-B9CE-3C5B-3D4D-3A5E2AF2D460}"/>
                </a:ext>
              </a:extLst>
            </p:cNvPr>
            <p:cNvSpPr/>
            <p:nvPr/>
          </p:nvSpPr>
          <p:spPr>
            <a:xfrm>
              <a:off x="9765378"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9085FE9C-D9CA-1446-95DB-E67DF01E709D}"/>
                </a:ext>
              </a:extLst>
            </p:cNvPr>
            <p:cNvSpPr/>
            <p:nvPr/>
          </p:nvSpPr>
          <p:spPr>
            <a:xfrm>
              <a:off x="6568780"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36E2F4C1-63F7-2DD8-D69D-B26AA4FE00D0}"/>
                </a:ext>
              </a:extLst>
            </p:cNvPr>
            <p:cNvSpPr/>
            <p:nvPr/>
          </p:nvSpPr>
          <p:spPr>
            <a:xfrm>
              <a:off x="6568780"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186" name="Graphic 2">
              <a:extLst>
                <a:ext uri="{FF2B5EF4-FFF2-40B4-BE49-F238E27FC236}">
                  <a16:creationId xmlns:a16="http://schemas.microsoft.com/office/drawing/2014/main" id="{704CE1D9-6B44-F6BC-4640-A174E8AED91B}"/>
                </a:ext>
              </a:extLst>
            </p:cNvPr>
            <p:cNvGrpSpPr/>
            <p:nvPr/>
          </p:nvGrpSpPr>
          <p:grpSpPr>
            <a:xfrm>
              <a:off x="8891263" y="5625221"/>
              <a:ext cx="802506" cy="458832"/>
              <a:chOff x="8891263" y="5625221"/>
              <a:chExt cx="802506" cy="458832"/>
            </a:xfrm>
          </p:grpSpPr>
          <p:sp>
            <p:nvSpPr>
              <p:cNvPr id="187" name="Freeform: Shape 186">
                <a:extLst>
                  <a:ext uri="{FF2B5EF4-FFF2-40B4-BE49-F238E27FC236}">
                    <a16:creationId xmlns:a16="http://schemas.microsoft.com/office/drawing/2014/main" id="{4A2B7557-5085-1C32-5300-B121CB646035}"/>
                  </a:ext>
                </a:extLst>
              </p:cNvPr>
              <p:cNvSpPr/>
              <p:nvPr/>
            </p:nvSpPr>
            <p:spPr>
              <a:xfrm>
                <a:off x="8891263" y="5625221"/>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89"/>
                      <a:pt x="802506" y="430211"/>
                    </a:cubicBezTo>
                    <a:lnTo>
                      <a:pt x="802506" y="28621"/>
                    </a:lnTo>
                    <a:cubicBezTo>
                      <a:pt x="802506" y="9543"/>
                      <a:pt x="792956" y="0"/>
                      <a:pt x="773863" y="0"/>
                    </a:cubicBezTo>
                    <a:lnTo>
                      <a:pt x="28643" y="0"/>
                    </a:lnTo>
                    <a:cubicBezTo>
                      <a:pt x="9551" y="0"/>
                      <a:pt x="0" y="9543"/>
                      <a:pt x="0" y="28621"/>
                    </a:cubicBezTo>
                    <a:lnTo>
                      <a:pt x="0" y="430211"/>
                    </a:lnTo>
                    <a:cubicBezTo>
                      <a:pt x="0" y="449289"/>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641961E4-6526-BE9D-4C10-402D2A357D10}"/>
                  </a:ext>
                </a:extLst>
              </p:cNvPr>
              <p:cNvSpPr/>
              <p:nvPr/>
            </p:nvSpPr>
            <p:spPr>
              <a:xfrm>
                <a:off x="8948550" y="573970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189" name="Graphic 2">
                <a:extLst>
                  <a:ext uri="{FF2B5EF4-FFF2-40B4-BE49-F238E27FC236}">
                    <a16:creationId xmlns:a16="http://schemas.microsoft.com/office/drawing/2014/main" id="{16AEA4BA-8E90-0D96-4E26-3D2CC4FD2A2F}"/>
                  </a:ext>
                </a:extLst>
              </p:cNvPr>
              <p:cNvGrpSpPr/>
              <p:nvPr/>
            </p:nvGrpSpPr>
            <p:grpSpPr>
              <a:xfrm>
                <a:off x="9350184" y="5686645"/>
                <a:ext cx="276578" cy="104556"/>
                <a:chOff x="9350184" y="5686645"/>
                <a:chExt cx="276578" cy="104556"/>
              </a:xfrm>
              <a:solidFill>
                <a:srgbClr val="FFFFFF"/>
              </a:solidFill>
            </p:grpSpPr>
            <p:sp>
              <p:nvSpPr>
                <p:cNvPr id="190" name="Freeform: Shape 189">
                  <a:extLst>
                    <a:ext uri="{FF2B5EF4-FFF2-40B4-BE49-F238E27FC236}">
                      <a16:creationId xmlns:a16="http://schemas.microsoft.com/office/drawing/2014/main" id="{87E25717-9A1B-C825-9DCE-242680490B24}"/>
                    </a:ext>
                  </a:extLst>
                </p:cNvPr>
                <p:cNvSpPr/>
                <p:nvPr/>
              </p:nvSpPr>
              <p:spPr>
                <a:xfrm flipV="1">
                  <a:off x="9350184" y="5695879"/>
                  <a:ext cx="41197" cy="95321"/>
                </a:xfrm>
                <a:custGeom>
                  <a:avLst/>
                  <a:gdLst>
                    <a:gd name="connsiteX0" fmla="*/ 26148 w 41197"/>
                    <a:gd name="connsiteY0" fmla="*/ 93480 h 95321"/>
                    <a:gd name="connsiteX1" fmla="*/ 26148 w 41197"/>
                    <a:gd name="connsiteY1" fmla="*/ 75167 h 95321"/>
                    <a:gd name="connsiteX2" fmla="*/ 40268 w 41197"/>
                    <a:gd name="connsiteY2" fmla="*/ 75167 h 95321"/>
                    <a:gd name="connsiteX3" fmla="*/ 40268 w 41197"/>
                    <a:gd name="connsiteY3" fmla="*/ 65172 h 95321"/>
                    <a:gd name="connsiteX4" fmla="*/ 26148 w 41197"/>
                    <a:gd name="connsiteY4" fmla="*/ 65172 h 95321"/>
                    <a:gd name="connsiteX5" fmla="*/ 26148 w 41197"/>
                    <a:gd name="connsiteY5" fmla="*/ 18305 h 95321"/>
                    <a:gd name="connsiteX6" fmla="*/ 28028 w 41197"/>
                    <a:gd name="connsiteY6" fmla="*/ 11463 h 95321"/>
                    <a:gd name="connsiteX7" fmla="*/ 34473 w 41197"/>
                    <a:gd name="connsiteY7" fmla="*/ 9205 h 95321"/>
                    <a:gd name="connsiteX8" fmla="*/ 40626 w 41197"/>
                    <a:gd name="connsiteY8" fmla="*/ 10054 h 95321"/>
                    <a:gd name="connsiteX9" fmla="*/ 40626 w 41197"/>
                    <a:gd name="connsiteY9" fmla="*/ -433 h 95321"/>
                    <a:gd name="connsiteX10" fmla="*/ 30691 w 41197"/>
                    <a:gd name="connsiteY10" fmla="*/ -1841 h 95321"/>
                    <a:gd name="connsiteX11" fmla="*/ 17622 w 41197"/>
                    <a:gd name="connsiteY11" fmla="*/ 3391 h 95321"/>
                    <a:gd name="connsiteX12" fmla="*/ 13214 w 41197"/>
                    <a:gd name="connsiteY12" fmla="*/ 18305 h 95321"/>
                    <a:gd name="connsiteX13" fmla="*/ 13214 w 41197"/>
                    <a:gd name="connsiteY13" fmla="*/ 65172 h 95321"/>
                    <a:gd name="connsiteX14" fmla="*/ -571 w 41197"/>
                    <a:gd name="connsiteY14" fmla="*/ 65172 h 95321"/>
                    <a:gd name="connsiteX15" fmla="*/ -571 w 41197"/>
                    <a:gd name="connsiteY15" fmla="*/ 75167 h 95321"/>
                    <a:gd name="connsiteX16" fmla="*/ 13214 w 41197"/>
                    <a:gd name="connsiteY16" fmla="*/ 75167 h 95321"/>
                    <a:gd name="connsiteX17" fmla="*/ 13214 w 41197"/>
                    <a:gd name="connsiteY17" fmla="*/ 93480 h 95321"/>
                    <a:gd name="connsiteX18" fmla="*/ 26148 w 41197"/>
                    <a:gd name="connsiteY18" fmla="*/ 93480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480"/>
                      </a:moveTo>
                      <a:lnTo>
                        <a:pt x="26148" y="75167"/>
                      </a:lnTo>
                      <a:lnTo>
                        <a:pt x="40268" y="75167"/>
                      </a:lnTo>
                      <a:lnTo>
                        <a:pt x="40268" y="65172"/>
                      </a:lnTo>
                      <a:lnTo>
                        <a:pt x="26148" y="65172"/>
                      </a:lnTo>
                      <a:lnTo>
                        <a:pt x="26148" y="18305"/>
                      </a:lnTo>
                      <a:cubicBezTo>
                        <a:pt x="26148" y="15264"/>
                        <a:pt x="26775" y="12984"/>
                        <a:pt x="28028" y="11463"/>
                      </a:cubicBezTo>
                      <a:cubicBezTo>
                        <a:pt x="29296" y="9958"/>
                        <a:pt x="31444" y="9205"/>
                        <a:pt x="34473" y="9205"/>
                      </a:cubicBezTo>
                      <a:cubicBezTo>
                        <a:pt x="35964" y="9205"/>
                        <a:pt x="38016" y="9488"/>
                        <a:pt x="40626" y="10054"/>
                      </a:cubicBezTo>
                      <a:lnTo>
                        <a:pt x="40626" y="-433"/>
                      </a:lnTo>
                      <a:cubicBezTo>
                        <a:pt x="37225" y="-1372"/>
                        <a:pt x="33913" y="-1841"/>
                        <a:pt x="30691" y="-1841"/>
                      </a:cubicBezTo>
                      <a:cubicBezTo>
                        <a:pt x="24917" y="-1841"/>
                        <a:pt x="20561" y="-97"/>
                        <a:pt x="17622" y="3391"/>
                      </a:cubicBezTo>
                      <a:cubicBezTo>
                        <a:pt x="14683" y="6894"/>
                        <a:pt x="13214" y="11866"/>
                        <a:pt x="13214" y="18305"/>
                      </a:cubicBezTo>
                      <a:lnTo>
                        <a:pt x="13214" y="65172"/>
                      </a:lnTo>
                      <a:lnTo>
                        <a:pt x="-571" y="65172"/>
                      </a:lnTo>
                      <a:lnTo>
                        <a:pt x="-571" y="75167"/>
                      </a:lnTo>
                      <a:lnTo>
                        <a:pt x="13214" y="75167"/>
                      </a:lnTo>
                      <a:lnTo>
                        <a:pt x="13214" y="93480"/>
                      </a:lnTo>
                      <a:lnTo>
                        <a:pt x="26148" y="93480"/>
                      </a:lnTo>
                      <a:close/>
                    </a:path>
                  </a:pathLst>
                </a:custGeom>
                <a:solidFill>
                  <a:srgbClr val="FFFFFF"/>
                </a:solidFill>
                <a:ln w="22" cap="flat">
                  <a:noFill/>
                  <a:prstDash val="solid"/>
                  <a:round/>
                </a:ln>
              </p:spPr>
              <p:txBody>
                <a:bodyPr rtlCol="0" anchor="ctr"/>
                <a:lstStyle/>
                <a:p>
                  <a:endParaRPr lang="en-GB"/>
                </a:p>
              </p:txBody>
            </p:sp>
            <p:sp>
              <p:nvSpPr>
                <p:cNvPr id="191" name="Freeform: Shape 190">
                  <a:extLst>
                    <a:ext uri="{FF2B5EF4-FFF2-40B4-BE49-F238E27FC236}">
                      <a16:creationId xmlns:a16="http://schemas.microsoft.com/office/drawing/2014/main" id="{EC73FA39-28D0-DAC8-E276-24AFA6853F6B}"/>
                    </a:ext>
                  </a:extLst>
                </p:cNvPr>
                <p:cNvSpPr/>
                <p:nvPr/>
              </p:nvSpPr>
              <p:spPr>
                <a:xfrm flipV="1">
                  <a:off x="9406142" y="5712784"/>
                  <a:ext cx="36565" cy="77008"/>
                </a:xfrm>
                <a:custGeom>
                  <a:avLst/>
                  <a:gdLst>
                    <a:gd name="connsiteX0" fmla="*/ 35694 w 36565"/>
                    <a:gd name="connsiteY0" fmla="*/ 62524 h 77008"/>
                    <a:gd name="connsiteX1" fmla="*/ 29338 w 36565"/>
                    <a:gd name="connsiteY1" fmla="*/ 62993 h 77008"/>
                    <a:gd name="connsiteX2" fmla="*/ 12063 w 36565"/>
                    <a:gd name="connsiteY2" fmla="*/ 52171 h 77008"/>
                    <a:gd name="connsiteX3" fmla="*/ 12063 w 36565"/>
                    <a:gd name="connsiteY3" fmla="*/ -1494 h 77008"/>
                    <a:gd name="connsiteX4" fmla="*/ -871 w 36565"/>
                    <a:gd name="connsiteY4" fmla="*/ -1494 h 77008"/>
                    <a:gd name="connsiteX5" fmla="*/ -871 w 36565"/>
                    <a:gd name="connsiteY5" fmla="*/ 74106 h 77008"/>
                    <a:gd name="connsiteX6" fmla="*/ 11705 w 36565"/>
                    <a:gd name="connsiteY6" fmla="*/ 74106 h 77008"/>
                    <a:gd name="connsiteX7" fmla="*/ 11906 w 36565"/>
                    <a:gd name="connsiteY7" fmla="*/ 65386 h 77008"/>
                    <a:gd name="connsiteX8" fmla="*/ 29965 w 36565"/>
                    <a:gd name="connsiteY8" fmla="*/ 75515 h 77008"/>
                    <a:gd name="connsiteX9" fmla="*/ 35694 w 36565"/>
                    <a:gd name="connsiteY9" fmla="*/ 74531 h 77008"/>
                    <a:gd name="connsiteX10" fmla="*/ 35694 w 36565"/>
                    <a:gd name="connsiteY10" fmla="*/ 62524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524"/>
                      </a:moveTo>
                      <a:cubicBezTo>
                        <a:pt x="33739" y="62837"/>
                        <a:pt x="31621" y="62993"/>
                        <a:pt x="29338" y="62993"/>
                      </a:cubicBezTo>
                      <a:cubicBezTo>
                        <a:pt x="20850" y="62993"/>
                        <a:pt x="15091" y="59386"/>
                        <a:pt x="12063" y="52171"/>
                      </a:cubicBezTo>
                      <a:lnTo>
                        <a:pt x="12063" y="-1494"/>
                      </a:lnTo>
                      <a:lnTo>
                        <a:pt x="-871" y="-1494"/>
                      </a:lnTo>
                      <a:lnTo>
                        <a:pt x="-871" y="74106"/>
                      </a:lnTo>
                      <a:lnTo>
                        <a:pt x="11705" y="74106"/>
                      </a:lnTo>
                      <a:lnTo>
                        <a:pt x="11906" y="65386"/>
                      </a:lnTo>
                      <a:cubicBezTo>
                        <a:pt x="16158" y="72138"/>
                        <a:pt x="22178" y="75515"/>
                        <a:pt x="29965" y="75515"/>
                      </a:cubicBezTo>
                      <a:cubicBezTo>
                        <a:pt x="32471" y="75515"/>
                        <a:pt x="34381" y="75187"/>
                        <a:pt x="35694" y="74531"/>
                      </a:cubicBezTo>
                      <a:lnTo>
                        <a:pt x="35694" y="62524"/>
                      </a:lnTo>
                      <a:close/>
                    </a:path>
                  </a:pathLst>
                </a:custGeom>
                <a:solidFill>
                  <a:srgbClr val="FFFFFF"/>
                </a:solidFill>
                <a:ln w="22" cap="flat">
                  <a:noFill/>
                  <a:prstDash val="solid"/>
                  <a:round/>
                </a:ln>
              </p:spPr>
              <p:txBody>
                <a:bodyPr rtlCol="0" anchor="ctr"/>
                <a:lstStyle/>
                <a:p>
                  <a:endParaRPr lang="en-GB"/>
                </a:p>
              </p:txBody>
            </p:sp>
            <p:sp>
              <p:nvSpPr>
                <p:cNvPr id="192" name="Freeform: Shape 191">
                  <a:extLst>
                    <a:ext uri="{FF2B5EF4-FFF2-40B4-BE49-F238E27FC236}">
                      <a16:creationId xmlns:a16="http://schemas.microsoft.com/office/drawing/2014/main" id="{F55734AB-A521-0727-3D74-3F44E21122F2}"/>
                    </a:ext>
                  </a:extLst>
                </p:cNvPr>
                <p:cNvSpPr/>
                <p:nvPr/>
              </p:nvSpPr>
              <p:spPr>
                <a:xfrm flipV="1">
                  <a:off x="9452433" y="5712784"/>
                  <a:ext cx="62433" cy="78417"/>
                </a:xfrm>
                <a:custGeom>
                  <a:avLst/>
                  <a:gdLst>
                    <a:gd name="connsiteX0" fmla="*/ 47527 w 62433"/>
                    <a:gd name="connsiteY0" fmla="*/ -54 h 78417"/>
                    <a:gd name="connsiteX1" fmla="*/ 45714 w 62433"/>
                    <a:gd name="connsiteY1" fmla="*/ 7907 h 78417"/>
                    <a:gd name="connsiteX2" fmla="*/ 24165 w 62433"/>
                    <a:gd name="connsiteY2" fmla="*/ -1462 h 78417"/>
                    <a:gd name="connsiteX3" fmla="*/ 5815 w 62433"/>
                    <a:gd name="connsiteY3" fmla="*/ 4866 h 78417"/>
                    <a:gd name="connsiteX4" fmla="*/ -1346 w 62433"/>
                    <a:gd name="connsiteY4" fmla="*/ 20920 h 78417"/>
                    <a:gd name="connsiteX5" fmla="*/ 7628 w 62433"/>
                    <a:gd name="connsiteY5" fmla="*/ 39256 h 78417"/>
                    <a:gd name="connsiteX6" fmla="*/ 32914 w 62433"/>
                    <a:gd name="connsiteY6" fmla="*/ 45785 h 78417"/>
                    <a:gd name="connsiteX7" fmla="*/ 45491 w 62433"/>
                    <a:gd name="connsiteY7" fmla="*/ 45785 h 78417"/>
                    <a:gd name="connsiteX8" fmla="*/ 45491 w 62433"/>
                    <a:gd name="connsiteY8" fmla="*/ 51733 h 78417"/>
                    <a:gd name="connsiteX9" fmla="*/ 41440 w 62433"/>
                    <a:gd name="connsiteY9" fmla="*/ 62510 h 78417"/>
                    <a:gd name="connsiteX10" fmla="*/ 29491 w 62433"/>
                    <a:gd name="connsiteY10" fmla="*/ 66535 h 78417"/>
                    <a:gd name="connsiteX11" fmla="*/ 17877 w 62433"/>
                    <a:gd name="connsiteY11" fmla="*/ 63047 h 78417"/>
                    <a:gd name="connsiteX12" fmla="*/ 13200 w 62433"/>
                    <a:gd name="connsiteY12" fmla="*/ 54595 h 78417"/>
                    <a:gd name="connsiteX13" fmla="*/ 176 w 62433"/>
                    <a:gd name="connsiteY13" fmla="*/ 54595 h 78417"/>
                    <a:gd name="connsiteX14" fmla="*/ 4204 w 62433"/>
                    <a:gd name="connsiteY14" fmla="*/ 65529 h 78417"/>
                    <a:gd name="connsiteX15" fmla="*/ 15102 w 62433"/>
                    <a:gd name="connsiteY15" fmla="*/ 73869 h 78417"/>
                    <a:gd name="connsiteX16" fmla="*/ 30251 w 62433"/>
                    <a:gd name="connsiteY16" fmla="*/ 76955 h 78417"/>
                    <a:gd name="connsiteX17" fmla="*/ 50749 w 62433"/>
                    <a:gd name="connsiteY17" fmla="*/ 70404 h 78417"/>
                    <a:gd name="connsiteX18" fmla="*/ 58447 w 62433"/>
                    <a:gd name="connsiteY18" fmla="*/ 52426 h 78417"/>
                    <a:gd name="connsiteX19" fmla="*/ 58447 w 62433"/>
                    <a:gd name="connsiteY19" fmla="*/ 17633 h 78417"/>
                    <a:gd name="connsiteX20" fmla="*/ 61088 w 62433"/>
                    <a:gd name="connsiteY20" fmla="*/ 1064 h 78417"/>
                    <a:gd name="connsiteX21" fmla="*/ 61088 w 62433"/>
                    <a:gd name="connsiteY21" fmla="*/ -54 h 78417"/>
                    <a:gd name="connsiteX22" fmla="*/ 47527 w 62433"/>
                    <a:gd name="connsiteY22" fmla="*/ -54 h 78417"/>
                    <a:gd name="connsiteX23" fmla="*/ 26067 w 62433"/>
                    <a:gd name="connsiteY23" fmla="*/ 9807 h 78417"/>
                    <a:gd name="connsiteX24" fmla="*/ 37591 w 62433"/>
                    <a:gd name="connsiteY24" fmla="*/ 12938 h 78417"/>
                    <a:gd name="connsiteX25" fmla="*/ 45491 w 62433"/>
                    <a:gd name="connsiteY25" fmla="*/ 21122 h 78417"/>
                    <a:gd name="connsiteX26" fmla="*/ 45491 w 62433"/>
                    <a:gd name="connsiteY26" fmla="*/ 36640 h 78417"/>
                    <a:gd name="connsiteX27" fmla="*/ 35354 w 62433"/>
                    <a:gd name="connsiteY27" fmla="*/ 36640 h 78417"/>
                    <a:gd name="connsiteX28" fmla="*/ 11589 w 62433"/>
                    <a:gd name="connsiteY28" fmla="*/ 22731 h 78417"/>
                    <a:gd name="connsiteX29" fmla="*/ 15639 w 62433"/>
                    <a:gd name="connsiteY29" fmla="*/ 13228 h 78417"/>
                    <a:gd name="connsiteX30" fmla="*/ 26067 w 62433"/>
                    <a:gd name="connsiteY30" fmla="*/ 980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54"/>
                      </a:moveTo>
                      <a:cubicBezTo>
                        <a:pt x="46781" y="1437"/>
                        <a:pt x="46177" y="4090"/>
                        <a:pt x="45714" y="7907"/>
                      </a:cubicBezTo>
                      <a:cubicBezTo>
                        <a:pt x="39702" y="1661"/>
                        <a:pt x="32519" y="-1462"/>
                        <a:pt x="24165" y="-1462"/>
                      </a:cubicBezTo>
                      <a:cubicBezTo>
                        <a:pt x="16706" y="-1462"/>
                        <a:pt x="10589" y="647"/>
                        <a:pt x="5815" y="4866"/>
                      </a:cubicBezTo>
                      <a:cubicBezTo>
                        <a:pt x="1041" y="9084"/>
                        <a:pt x="-1346" y="14436"/>
                        <a:pt x="-1346" y="20920"/>
                      </a:cubicBezTo>
                      <a:cubicBezTo>
                        <a:pt x="-1346" y="28791"/>
                        <a:pt x="1645" y="34903"/>
                        <a:pt x="7628" y="39256"/>
                      </a:cubicBezTo>
                      <a:cubicBezTo>
                        <a:pt x="13625" y="43609"/>
                        <a:pt x="22054" y="45785"/>
                        <a:pt x="32914" y="45785"/>
                      </a:cubicBezTo>
                      <a:lnTo>
                        <a:pt x="45491" y="45785"/>
                      </a:lnTo>
                      <a:lnTo>
                        <a:pt x="45491" y="51733"/>
                      </a:lnTo>
                      <a:cubicBezTo>
                        <a:pt x="45491" y="56249"/>
                        <a:pt x="44141" y="59842"/>
                        <a:pt x="41440" y="62510"/>
                      </a:cubicBezTo>
                      <a:cubicBezTo>
                        <a:pt x="38740" y="65194"/>
                        <a:pt x="34757" y="66535"/>
                        <a:pt x="29491" y="66535"/>
                      </a:cubicBezTo>
                      <a:cubicBezTo>
                        <a:pt x="24866" y="66535"/>
                        <a:pt x="20995" y="65372"/>
                        <a:pt x="17877" y="63047"/>
                      </a:cubicBezTo>
                      <a:cubicBezTo>
                        <a:pt x="14759" y="60722"/>
                        <a:pt x="13200" y="57904"/>
                        <a:pt x="13200" y="54595"/>
                      </a:cubicBezTo>
                      <a:lnTo>
                        <a:pt x="176" y="54595"/>
                      </a:lnTo>
                      <a:cubicBezTo>
                        <a:pt x="176" y="58366"/>
                        <a:pt x="1519" y="62011"/>
                        <a:pt x="4204" y="65529"/>
                      </a:cubicBezTo>
                      <a:cubicBezTo>
                        <a:pt x="6889" y="69047"/>
                        <a:pt x="10522" y="71827"/>
                        <a:pt x="15102" y="73869"/>
                      </a:cubicBezTo>
                      <a:cubicBezTo>
                        <a:pt x="19697" y="75927"/>
                        <a:pt x="24747" y="76955"/>
                        <a:pt x="30251" y="76955"/>
                      </a:cubicBezTo>
                      <a:cubicBezTo>
                        <a:pt x="38979" y="76955"/>
                        <a:pt x="45811" y="74771"/>
                        <a:pt x="50749" y="70404"/>
                      </a:cubicBezTo>
                      <a:cubicBezTo>
                        <a:pt x="55687" y="66051"/>
                        <a:pt x="58253" y="60058"/>
                        <a:pt x="58447" y="52426"/>
                      </a:cubicBezTo>
                      <a:lnTo>
                        <a:pt x="58447" y="17633"/>
                      </a:lnTo>
                      <a:cubicBezTo>
                        <a:pt x="58447" y="10687"/>
                        <a:pt x="59327" y="5164"/>
                        <a:pt x="61088" y="1064"/>
                      </a:cubicBezTo>
                      <a:lnTo>
                        <a:pt x="61088" y="-54"/>
                      </a:lnTo>
                      <a:lnTo>
                        <a:pt x="47527" y="-54"/>
                      </a:lnTo>
                      <a:close/>
                      <a:moveTo>
                        <a:pt x="26067" y="9807"/>
                      </a:moveTo>
                      <a:cubicBezTo>
                        <a:pt x="30125" y="9807"/>
                        <a:pt x="33966" y="10851"/>
                        <a:pt x="37591" y="12938"/>
                      </a:cubicBezTo>
                      <a:cubicBezTo>
                        <a:pt x="41231" y="15040"/>
                        <a:pt x="43864" y="17768"/>
                        <a:pt x="45491" y="21122"/>
                      </a:cubicBezTo>
                      <a:lnTo>
                        <a:pt x="45491" y="36640"/>
                      </a:lnTo>
                      <a:lnTo>
                        <a:pt x="35354" y="36640"/>
                      </a:lnTo>
                      <a:cubicBezTo>
                        <a:pt x="19510" y="36640"/>
                        <a:pt x="11589" y="32004"/>
                        <a:pt x="11589" y="22731"/>
                      </a:cubicBezTo>
                      <a:cubicBezTo>
                        <a:pt x="11589" y="18677"/>
                        <a:pt x="12939" y="15509"/>
                        <a:pt x="15639" y="13228"/>
                      </a:cubicBezTo>
                      <a:cubicBezTo>
                        <a:pt x="18339" y="10948"/>
                        <a:pt x="21815" y="9807"/>
                        <a:pt x="26067" y="9807"/>
                      </a:cubicBezTo>
                      <a:close/>
                    </a:path>
                  </a:pathLst>
                </a:custGeom>
                <a:solidFill>
                  <a:srgbClr val="FFFFFF"/>
                </a:solidFill>
                <a:ln w="22" cap="flat">
                  <a:noFill/>
                  <a:prstDash val="solid"/>
                  <a:round/>
                </a:ln>
              </p:spPr>
              <p:txBody>
                <a:bodyPr rtlCol="0" anchor="ctr"/>
                <a:lstStyle/>
                <a:p>
                  <a:endParaRPr lang="en-GB"/>
                </a:p>
              </p:txBody>
            </p:sp>
            <p:sp>
              <p:nvSpPr>
                <p:cNvPr id="193" name="Freeform: Shape 192">
                  <a:extLst>
                    <a:ext uri="{FF2B5EF4-FFF2-40B4-BE49-F238E27FC236}">
                      <a16:creationId xmlns:a16="http://schemas.microsoft.com/office/drawing/2014/main" id="{8B676708-0EBC-009A-9322-3379E2D94651}"/>
                    </a:ext>
                  </a:extLst>
                </p:cNvPr>
                <p:cNvSpPr/>
                <p:nvPr/>
              </p:nvSpPr>
              <p:spPr>
                <a:xfrm flipV="1">
                  <a:off x="9532572" y="5686645"/>
                  <a:ext cx="15306" cy="103147"/>
                </a:xfrm>
                <a:custGeom>
                  <a:avLst/>
                  <a:gdLst>
                    <a:gd name="connsiteX0" fmla="*/ 13600 w 15306"/>
                    <a:gd name="connsiteY0" fmla="*/ -2080 h 103147"/>
                    <a:gd name="connsiteX1" fmla="*/ 665 w 15306"/>
                    <a:gd name="connsiteY1" fmla="*/ -2080 h 103147"/>
                    <a:gd name="connsiteX2" fmla="*/ 665 w 15306"/>
                    <a:gd name="connsiteY2" fmla="*/ 73520 h 103147"/>
                    <a:gd name="connsiteX3" fmla="*/ 13600 w 15306"/>
                    <a:gd name="connsiteY3" fmla="*/ 73520 h 103147"/>
                    <a:gd name="connsiteX4" fmla="*/ 13600 w 15306"/>
                    <a:gd name="connsiteY4" fmla="*/ -2080 h 103147"/>
                    <a:gd name="connsiteX5" fmla="*/ -386 w 15306"/>
                    <a:gd name="connsiteY5" fmla="*/ 93577 h 103147"/>
                    <a:gd name="connsiteX6" fmla="*/ 1538 w 15306"/>
                    <a:gd name="connsiteY6" fmla="*/ 98899 h 103147"/>
                    <a:gd name="connsiteX7" fmla="*/ 7222 w 15306"/>
                    <a:gd name="connsiteY7" fmla="*/ 101068 h 103147"/>
                    <a:gd name="connsiteX8" fmla="*/ 12951 w 15306"/>
                    <a:gd name="connsiteY8" fmla="*/ 98899 h 103147"/>
                    <a:gd name="connsiteX9" fmla="*/ 14920 w 15306"/>
                    <a:gd name="connsiteY9" fmla="*/ 93577 h 103147"/>
                    <a:gd name="connsiteX10" fmla="*/ 12951 w 15306"/>
                    <a:gd name="connsiteY10" fmla="*/ 88345 h 103147"/>
                    <a:gd name="connsiteX11" fmla="*/ 7222 w 15306"/>
                    <a:gd name="connsiteY11" fmla="*/ 86243 h 103147"/>
                    <a:gd name="connsiteX12" fmla="*/ 1538 w 15306"/>
                    <a:gd name="connsiteY12" fmla="*/ 88345 h 103147"/>
                    <a:gd name="connsiteX13" fmla="*/ -386 w 15306"/>
                    <a:gd name="connsiteY13" fmla="*/ 9357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080"/>
                      </a:moveTo>
                      <a:lnTo>
                        <a:pt x="665" y="-2080"/>
                      </a:lnTo>
                      <a:lnTo>
                        <a:pt x="665" y="73520"/>
                      </a:lnTo>
                      <a:lnTo>
                        <a:pt x="13600" y="73520"/>
                      </a:lnTo>
                      <a:lnTo>
                        <a:pt x="13600" y="-2080"/>
                      </a:lnTo>
                      <a:close/>
                      <a:moveTo>
                        <a:pt x="-386" y="93577"/>
                      </a:moveTo>
                      <a:cubicBezTo>
                        <a:pt x="-386" y="95679"/>
                        <a:pt x="255" y="97453"/>
                        <a:pt x="1538" y="98899"/>
                      </a:cubicBezTo>
                      <a:cubicBezTo>
                        <a:pt x="2821" y="100345"/>
                        <a:pt x="4716" y="101068"/>
                        <a:pt x="7222" y="101068"/>
                      </a:cubicBezTo>
                      <a:cubicBezTo>
                        <a:pt x="9743" y="101068"/>
                        <a:pt x="11653" y="100345"/>
                        <a:pt x="12951" y="98899"/>
                      </a:cubicBezTo>
                      <a:cubicBezTo>
                        <a:pt x="14264" y="97453"/>
                        <a:pt x="14920" y="95679"/>
                        <a:pt x="14920" y="93577"/>
                      </a:cubicBezTo>
                      <a:cubicBezTo>
                        <a:pt x="14920" y="91490"/>
                        <a:pt x="14264" y="89746"/>
                        <a:pt x="12951" y="88345"/>
                      </a:cubicBezTo>
                      <a:cubicBezTo>
                        <a:pt x="11653" y="86944"/>
                        <a:pt x="9743" y="86243"/>
                        <a:pt x="7222" y="86243"/>
                      </a:cubicBezTo>
                      <a:cubicBezTo>
                        <a:pt x="4716" y="86243"/>
                        <a:pt x="2821" y="86944"/>
                        <a:pt x="1538" y="88345"/>
                      </a:cubicBezTo>
                      <a:cubicBezTo>
                        <a:pt x="255" y="89746"/>
                        <a:pt x="-386" y="91490"/>
                        <a:pt x="-386" y="93577"/>
                      </a:cubicBezTo>
                      <a:close/>
                    </a:path>
                  </a:pathLst>
                </a:custGeom>
                <a:solidFill>
                  <a:srgbClr val="FFFFFF"/>
                </a:solidFill>
                <a:ln w="22" cap="flat">
                  <a:noFill/>
                  <a:prstDash val="solid"/>
                  <a:round/>
                </a:ln>
              </p:spPr>
              <p:txBody>
                <a:bodyPr rtlCol="0" anchor="ctr"/>
                <a:lstStyle/>
                <a:p>
                  <a:endParaRPr lang="en-GB"/>
                </a:p>
              </p:txBody>
            </p:sp>
            <p:sp>
              <p:nvSpPr>
                <p:cNvPr id="194" name="Freeform: Shape 193">
                  <a:extLst>
                    <a:ext uri="{FF2B5EF4-FFF2-40B4-BE49-F238E27FC236}">
                      <a16:creationId xmlns:a16="http://schemas.microsoft.com/office/drawing/2014/main" id="{876C4571-AB5D-AC36-332B-6CE788183837}"/>
                    </a:ext>
                  </a:extLst>
                </p:cNvPr>
                <p:cNvSpPr/>
                <p:nvPr/>
              </p:nvSpPr>
              <p:spPr>
                <a:xfrm flipV="1">
                  <a:off x="9567261" y="5712784"/>
                  <a:ext cx="59502" cy="77008"/>
                </a:xfrm>
                <a:custGeom>
                  <a:avLst/>
                  <a:gdLst>
                    <a:gd name="connsiteX0" fmla="*/ 10854 w 59502"/>
                    <a:gd name="connsiteY0" fmla="*/ 74106 h 77008"/>
                    <a:gd name="connsiteX1" fmla="*/ 11279 w 59502"/>
                    <a:gd name="connsiteY1" fmla="*/ 64603 h 77008"/>
                    <a:gd name="connsiteX2" fmla="*/ 33947 w 59502"/>
                    <a:gd name="connsiteY2" fmla="*/ 75515 h 77008"/>
                    <a:gd name="connsiteX3" fmla="*/ 58138 w 59502"/>
                    <a:gd name="connsiteY3" fmla="*/ 48459 h 77008"/>
                    <a:gd name="connsiteX4" fmla="*/ 58138 w 59502"/>
                    <a:gd name="connsiteY4" fmla="*/ -1494 h 77008"/>
                    <a:gd name="connsiteX5" fmla="*/ 45203 w 59502"/>
                    <a:gd name="connsiteY5" fmla="*/ -1494 h 77008"/>
                    <a:gd name="connsiteX6" fmla="*/ 45203 w 59502"/>
                    <a:gd name="connsiteY6" fmla="*/ 48548 h 77008"/>
                    <a:gd name="connsiteX7" fmla="*/ 41466 w 59502"/>
                    <a:gd name="connsiteY7" fmla="*/ 60623 h 77008"/>
                    <a:gd name="connsiteX8" fmla="*/ 30031 w 59502"/>
                    <a:gd name="connsiteY8" fmla="*/ 64536 h 77008"/>
                    <a:gd name="connsiteX9" fmla="*/ 18954 w 59502"/>
                    <a:gd name="connsiteY9" fmla="*/ 61182 h 77008"/>
                    <a:gd name="connsiteX10" fmla="*/ 11570 w 59502"/>
                    <a:gd name="connsiteY10" fmla="*/ 52372 h 77008"/>
                    <a:gd name="connsiteX11" fmla="*/ 11570 w 59502"/>
                    <a:gd name="connsiteY11" fmla="*/ -1494 h 77008"/>
                    <a:gd name="connsiteX12" fmla="*/ -1365 w 59502"/>
                    <a:gd name="connsiteY12" fmla="*/ -1494 h 77008"/>
                    <a:gd name="connsiteX13" fmla="*/ -1365 w 59502"/>
                    <a:gd name="connsiteY13" fmla="*/ 74106 h 77008"/>
                    <a:gd name="connsiteX14" fmla="*/ 10854 w 59502"/>
                    <a:gd name="connsiteY14" fmla="*/ 74106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4106"/>
                      </a:moveTo>
                      <a:lnTo>
                        <a:pt x="11279" y="64603"/>
                      </a:lnTo>
                      <a:cubicBezTo>
                        <a:pt x="17067" y="71877"/>
                        <a:pt x="24623" y="75515"/>
                        <a:pt x="33947" y="75515"/>
                      </a:cubicBezTo>
                      <a:cubicBezTo>
                        <a:pt x="49940" y="75515"/>
                        <a:pt x="58003" y="66496"/>
                        <a:pt x="58138" y="48459"/>
                      </a:cubicBezTo>
                      <a:lnTo>
                        <a:pt x="58138" y="-1494"/>
                      </a:lnTo>
                      <a:lnTo>
                        <a:pt x="45203" y="-1494"/>
                      </a:lnTo>
                      <a:lnTo>
                        <a:pt x="45203" y="48548"/>
                      </a:lnTo>
                      <a:cubicBezTo>
                        <a:pt x="45159" y="53989"/>
                        <a:pt x="43913" y="58014"/>
                        <a:pt x="41466" y="60623"/>
                      </a:cubicBezTo>
                      <a:cubicBezTo>
                        <a:pt x="39020" y="63232"/>
                        <a:pt x="35208" y="64536"/>
                        <a:pt x="30031" y="64536"/>
                      </a:cubicBezTo>
                      <a:cubicBezTo>
                        <a:pt x="25824" y="64536"/>
                        <a:pt x="22132" y="63418"/>
                        <a:pt x="18954" y="61182"/>
                      </a:cubicBezTo>
                      <a:cubicBezTo>
                        <a:pt x="15792" y="58946"/>
                        <a:pt x="13330" y="56009"/>
                        <a:pt x="11570" y="52372"/>
                      </a:cubicBezTo>
                      <a:lnTo>
                        <a:pt x="11570" y="-1494"/>
                      </a:lnTo>
                      <a:lnTo>
                        <a:pt x="-1365" y="-1494"/>
                      </a:lnTo>
                      <a:lnTo>
                        <a:pt x="-1365" y="74106"/>
                      </a:lnTo>
                      <a:lnTo>
                        <a:pt x="10854" y="74106"/>
                      </a:lnTo>
                      <a:close/>
                    </a:path>
                  </a:pathLst>
                </a:custGeom>
                <a:solidFill>
                  <a:srgbClr val="FFFFFF"/>
                </a:solidFill>
                <a:ln w="22" cap="flat">
                  <a:noFill/>
                  <a:prstDash val="solid"/>
                  <a:round/>
                </a:ln>
              </p:spPr>
              <p:txBody>
                <a:bodyPr rtlCol="0" anchor="ctr"/>
                <a:lstStyle/>
                <a:p>
                  <a:endParaRPr lang="en-GB"/>
                </a:p>
              </p:txBody>
            </p:sp>
          </p:grpSp>
          <p:sp>
            <p:nvSpPr>
              <p:cNvPr id="195" name="Freeform: Shape 194">
                <a:extLst>
                  <a:ext uri="{FF2B5EF4-FFF2-40B4-BE49-F238E27FC236}">
                    <a16:creationId xmlns:a16="http://schemas.microsoft.com/office/drawing/2014/main" id="{C30D9D37-560F-9F6F-79A3-41338B256971}"/>
                  </a:ext>
                </a:extLst>
              </p:cNvPr>
              <p:cNvSpPr/>
              <p:nvPr/>
            </p:nvSpPr>
            <p:spPr>
              <a:xfrm>
                <a:off x="8948550" y="5947656"/>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196" name="Graphic 2">
                <a:extLst>
                  <a:ext uri="{FF2B5EF4-FFF2-40B4-BE49-F238E27FC236}">
                    <a16:creationId xmlns:a16="http://schemas.microsoft.com/office/drawing/2014/main" id="{2D713BAE-1A6E-6517-250D-3EAD03FB39AF}"/>
                  </a:ext>
                </a:extLst>
              </p:cNvPr>
              <p:cNvGrpSpPr/>
              <p:nvPr/>
            </p:nvGrpSpPr>
            <p:grpSpPr>
              <a:xfrm>
                <a:off x="9350184" y="5903830"/>
                <a:ext cx="237700" cy="95321"/>
                <a:chOff x="9350184" y="5903830"/>
                <a:chExt cx="237700" cy="95321"/>
              </a:xfrm>
              <a:solidFill>
                <a:srgbClr val="FFFFFF"/>
              </a:solidFill>
            </p:grpSpPr>
            <p:sp>
              <p:nvSpPr>
                <p:cNvPr id="197" name="Freeform: Shape 196">
                  <a:extLst>
                    <a:ext uri="{FF2B5EF4-FFF2-40B4-BE49-F238E27FC236}">
                      <a16:creationId xmlns:a16="http://schemas.microsoft.com/office/drawing/2014/main" id="{4117CA3C-2511-1D7D-C4F8-26067E3762C2}"/>
                    </a:ext>
                  </a:extLst>
                </p:cNvPr>
                <p:cNvSpPr/>
                <p:nvPr/>
              </p:nvSpPr>
              <p:spPr>
                <a:xfrm flipV="1">
                  <a:off x="9350184" y="5903830"/>
                  <a:ext cx="41197" cy="95321"/>
                </a:xfrm>
                <a:custGeom>
                  <a:avLst/>
                  <a:gdLst>
                    <a:gd name="connsiteX0" fmla="*/ 26148 w 41197"/>
                    <a:gd name="connsiteY0" fmla="*/ 93504 h 95321"/>
                    <a:gd name="connsiteX1" fmla="*/ 26148 w 41197"/>
                    <a:gd name="connsiteY1" fmla="*/ 75191 h 95321"/>
                    <a:gd name="connsiteX2" fmla="*/ 40268 w 41197"/>
                    <a:gd name="connsiteY2" fmla="*/ 75191 h 95321"/>
                    <a:gd name="connsiteX3" fmla="*/ 40268 w 41197"/>
                    <a:gd name="connsiteY3" fmla="*/ 65196 h 95321"/>
                    <a:gd name="connsiteX4" fmla="*/ 26148 w 41197"/>
                    <a:gd name="connsiteY4" fmla="*/ 65196 h 95321"/>
                    <a:gd name="connsiteX5" fmla="*/ 26148 w 41197"/>
                    <a:gd name="connsiteY5" fmla="*/ 18329 h 95321"/>
                    <a:gd name="connsiteX6" fmla="*/ 28028 w 41197"/>
                    <a:gd name="connsiteY6" fmla="*/ 11486 h 95321"/>
                    <a:gd name="connsiteX7" fmla="*/ 34473 w 41197"/>
                    <a:gd name="connsiteY7" fmla="*/ 9228 h 95321"/>
                    <a:gd name="connsiteX8" fmla="*/ 40626 w 41197"/>
                    <a:gd name="connsiteY8" fmla="*/ 10078 h 95321"/>
                    <a:gd name="connsiteX9" fmla="*/ 40626 w 41197"/>
                    <a:gd name="connsiteY9" fmla="*/ -409 h 95321"/>
                    <a:gd name="connsiteX10" fmla="*/ 30691 w 41197"/>
                    <a:gd name="connsiteY10" fmla="*/ -1818 h 95321"/>
                    <a:gd name="connsiteX11" fmla="*/ 17622 w 41197"/>
                    <a:gd name="connsiteY11" fmla="*/ 3414 h 95321"/>
                    <a:gd name="connsiteX12" fmla="*/ 13214 w 41197"/>
                    <a:gd name="connsiteY12" fmla="*/ 18329 h 95321"/>
                    <a:gd name="connsiteX13" fmla="*/ 13214 w 41197"/>
                    <a:gd name="connsiteY13" fmla="*/ 65196 h 95321"/>
                    <a:gd name="connsiteX14" fmla="*/ -571 w 41197"/>
                    <a:gd name="connsiteY14" fmla="*/ 65196 h 95321"/>
                    <a:gd name="connsiteX15" fmla="*/ -571 w 41197"/>
                    <a:gd name="connsiteY15" fmla="*/ 75191 h 95321"/>
                    <a:gd name="connsiteX16" fmla="*/ 13214 w 41197"/>
                    <a:gd name="connsiteY16" fmla="*/ 75191 h 95321"/>
                    <a:gd name="connsiteX17" fmla="*/ 13214 w 41197"/>
                    <a:gd name="connsiteY17" fmla="*/ 93504 h 95321"/>
                    <a:gd name="connsiteX18" fmla="*/ 26148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504"/>
                      </a:moveTo>
                      <a:lnTo>
                        <a:pt x="26148" y="75191"/>
                      </a:lnTo>
                      <a:lnTo>
                        <a:pt x="40268" y="75191"/>
                      </a:lnTo>
                      <a:lnTo>
                        <a:pt x="40268" y="65196"/>
                      </a:lnTo>
                      <a:lnTo>
                        <a:pt x="26148" y="65196"/>
                      </a:lnTo>
                      <a:lnTo>
                        <a:pt x="26148" y="18329"/>
                      </a:lnTo>
                      <a:cubicBezTo>
                        <a:pt x="26148" y="15288"/>
                        <a:pt x="26775" y="13007"/>
                        <a:pt x="28028" y="11486"/>
                      </a:cubicBezTo>
                      <a:cubicBezTo>
                        <a:pt x="29296" y="9981"/>
                        <a:pt x="31444" y="9228"/>
                        <a:pt x="34473" y="9228"/>
                      </a:cubicBezTo>
                      <a:cubicBezTo>
                        <a:pt x="35964" y="9228"/>
                        <a:pt x="38016" y="9511"/>
                        <a:pt x="40626" y="10078"/>
                      </a:cubicBezTo>
                      <a:lnTo>
                        <a:pt x="40626" y="-409"/>
                      </a:lnTo>
                      <a:cubicBezTo>
                        <a:pt x="37225" y="-1348"/>
                        <a:pt x="33913" y="-1818"/>
                        <a:pt x="30691" y="-1818"/>
                      </a:cubicBezTo>
                      <a:cubicBezTo>
                        <a:pt x="24917" y="-1818"/>
                        <a:pt x="20561" y="-74"/>
                        <a:pt x="17622" y="3414"/>
                      </a:cubicBezTo>
                      <a:cubicBezTo>
                        <a:pt x="14683" y="6917"/>
                        <a:pt x="13214" y="11889"/>
                        <a:pt x="13214" y="18329"/>
                      </a:cubicBezTo>
                      <a:lnTo>
                        <a:pt x="13214" y="65196"/>
                      </a:lnTo>
                      <a:lnTo>
                        <a:pt x="-571" y="65196"/>
                      </a:lnTo>
                      <a:lnTo>
                        <a:pt x="-571" y="75191"/>
                      </a:lnTo>
                      <a:lnTo>
                        <a:pt x="13214" y="75191"/>
                      </a:lnTo>
                      <a:lnTo>
                        <a:pt x="13214" y="93504"/>
                      </a:lnTo>
                      <a:lnTo>
                        <a:pt x="26148" y="93504"/>
                      </a:lnTo>
                      <a:close/>
                    </a:path>
                  </a:pathLst>
                </a:custGeom>
                <a:solidFill>
                  <a:srgbClr val="FFFFFF"/>
                </a:solidFill>
                <a:ln w="22" cap="flat">
                  <a:noFill/>
                  <a:prstDash val="solid"/>
                  <a:round/>
                </a:ln>
              </p:spPr>
              <p:txBody>
                <a:bodyPr rtlCol="0" anchor="ctr"/>
                <a:lstStyle/>
                <a:p>
                  <a:endParaRPr lang="en-GB"/>
                </a:p>
              </p:txBody>
            </p:sp>
            <p:sp>
              <p:nvSpPr>
                <p:cNvPr id="198" name="Freeform: Shape 197">
                  <a:extLst>
                    <a:ext uri="{FF2B5EF4-FFF2-40B4-BE49-F238E27FC236}">
                      <a16:creationId xmlns:a16="http://schemas.microsoft.com/office/drawing/2014/main" id="{FD11ACAC-7155-97B1-25F1-E73E0DAFD341}"/>
                    </a:ext>
                  </a:extLst>
                </p:cNvPr>
                <p:cNvSpPr/>
                <p:nvPr/>
              </p:nvSpPr>
              <p:spPr>
                <a:xfrm flipV="1">
                  <a:off x="9402852" y="5920734"/>
                  <a:ext cx="64179" cy="78417"/>
                </a:xfrm>
                <a:custGeom>
                  <a:avLst/>
                  <a:gdLst>
                    <a:gd name="connsiteX0" fmla="*/ 33345 w 64179"/>
                    <a:gd name="connsiteY0" fmla="*/ -1439 h 78417"/>
                    <a:gd name="connsiteX1" fmla="*/ 8305 w 64179"/>
                    <a:gd name="connsiteY1" fmla="*/ 8668 h 78417"/>
                    <a:gd name="connsiteX2" fmla="*/ -1340 w 64179"/>
                    <a:gd name="connsiteY2" fmla="*/ 35679 h 78417"/>
                    <a:gd name="connsiteX3" fmla="*/ -1340 w 64179"/>
                    <a:gd name="connsiteY3" fmla="*/ 38049 h 78417"/>
                    <a:gd name="connsiteX4" fmla="*/ 2956 w 64179"/>
                    <a:gd name="connsiteY4" fmla="*/ 58129 h 78417"/>
                    <a:gd name="connsiteX5" fmla="*/ 14973 w 64179"/>
                    <a:gd name="connsiteY5" fmla="*/ 71970 h 78417"/>
                    <a:gd name="connsiteX6" fmla="*/ 31734 w 64179"/>
                    <a:gd name="connsiteY6" fmla="*/ 76978 h 78417"/>
                    <a:gd name="connsiteX7" fmla="*/ 54649 w 64179"/>
                    <a:gd name="connsiteY7" fmla="*/ 67252 h 78417"/>
                    <a:gd name="connsiteX8" fmla="*/ 62839 w 64179"/>
                    <a:gd name="connsiteY8" fmla="*/ 39458 h 78417"/>
                    <a:gd name="connsiteX9" fmla="*/ 62839 w 64179"/>
                    <a:gd name="connsiteY9" fmla="*/ 34069 h 78417"/>
                    <a:gd name="connsiteX10" fmla="*/ 11594 w 64179"/>
                    <a:gd name="connsiteY10" fmla="*/ 34069 h 78417"/>
                    <a:gd name="connsiteX11" fmla="*/ 18128 w 64179"/>
                    <a:gd name="connsiteY11" fmla="*/ 16002 h 78417"/>
                    <a:gd name="connsiteX12" fmla="*/ 34039 w 64179"/>
                    <a:gd name="connsiteY12" fmla="*/ 9115 h 78417"/>
                    <a:gd name="connsiteX13" fmla="*/ 45630 w 64179"/>
                    <a:gd name="connsiteY13" fmla="*/ 11910 h 78417"/>
                    <a:gd name="connsiteX14" fmla="*/ 53977 w 64179"/>
                    <a:gd name="connsiteY14" fmla="*/ 19334 h 78417"/>
                    <a:gd name="connsiteX15" fmla="*/ 61877 w 64179"/>
                    <a:gd name="connsiteY15" fmla="*/ 13185 h 78417"/>
                    <a:gd name="connsiteX16" fmla="*/ 33345 w 64179"/>
                    <a:gd name="connsiteY16" fmla="*/ -1439 h 78417"/>
                    <a:gd name="connsiteX17" fmla="*/ 31734 w 64179"/>
                    <a:gd name="connsiteY17" fmla="*/ 66357 h 78417"/>
                    <a:gd name="connsiteX18" fmla="*/ 18576 w 64179"/>
                    <a:gd name="connsiteY18" fmla="*/ 60655 h 78417"/>
                    <a:gd name="connsiteX19" fmla="*/ 12019 w 64179"/>
                    <a:gd name="connsiteY19" fmla="*/ 44690 h 78417"/>
                    <a:gd name="connsiteX20" fmla="*/ 49905 w 64179"/>
                    <a:gd name="connsiteY20" fmla="*/ 44690 h 78417"/>
                    <a:gd name="connsiteX21" fmla="*/ 49905 w 64179"/>
                    <a:gd name="connsiteY21" fmla="*/ 45674 h 78417"/>
                    <a:gd name="connsiteX22" fmla="*/ 44579 w 64179"/>
                    <a:gd name="connsiteY22" fmla="*/ 60924 h 78417"/>
                    <a:gd name="connsiteX23" fmla="*/ 31734 w 64179"/>
                    <a:gd name="connsiteY23" fmla="*/ 6635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439"/>
                      </a:moveTo>
                      <a:cubicBezTo>
                        <a:pt x="23081" y="-1439"/>
                        <a:pt x="14734" y="1930"/>
                        <a:pt x="8305" y="8668"/>
                      </a:cubicBezTo>
                      <a:cubicBezTo>
                        <a:pt x="1875" y="15406"/>
                        <a:pt x="-1340" y="24409"/>
                        <a:pt x="-1340" y="35679"/>
                      </a:cubicBezTo>
                      <a:lnTo>
                        <a:pt x="-1340" y="38049"/>
                      </a:lnTo>
                      <a:cubicBezTo>
                        <a:pt x="-1340" y="45547"/>
                        <a:pt x="92" y="52241"/>
                        <a:pt x="2956" y="58129"/>
                      </a:cubicBezTo>
                      <a:cubicBezTo>
                        <a:pt x="5821" y="64032"/>
                        <a:pt x="9826" y="68645"/>
                        <a:pt x="14973" y="71970"/>
                      </a:cubicBezTo>
                      <a:cubicBezTo>
                        <a:pt x="20135" y="75309"/>
                        <a:pt x="25722" y="76978"/>
                        <a:pt x="31734" y="76978"/>
                      </a:cubicBezTo>
                      <a:cubicBezTo>
                        <a:pt x="41565" y="76978"/>
                        <a:pt x="49203" y="73736"/>
                        <a:pt x="54649" y="67252"/>
                      </a:cubicBezTo>
                      <a:cubicBezTo>
                        <a:pt x="60109" y="60782"/>
                        <a:pt x="62839" y="51517"/>
                        <a:pt x="62839" y="39458"/>
                      </a:cubicBezTo>
                      <a:lnTo>
                        <a:pt x="62839" y="34069"/>
                      </a:lnTo>
                      <a:lnTo>
                        <a:pt x="11594" y="34069"/>
                      </a:lnTo>
                      <a:cubicBezTo>
                        <a:pt x="11773" y="26616"/>
                        <a:pt x="13951" y="20593"/>
                        <a:pt x="18128" y="16002"/>
                      </a:cubicBezTo>
                      <a:cubicBezTo>
                        <a:pt x="22306" y="11411"/>
                        <a:pt x="27609" y="9115"/>
                        <a:pt x="34039" y="9115"/>
                      </a:cubicBezTo>
                      <a:cubicBezTo>
                        <a:pt x="38604" y="9115"/>
                        <a:pt x="42468" y="10047"/>
                        <a:pt x="45630" y="11910"/>
                      </a:cubicBezTo>
                      <a:cubicBezTo>
                        <a:pt x="48808" y="13773"/>
                        <a:pt x="51590" y="16248"/>
                        <a:pt x="53977" y="19334"/>
                      </a:cubicBezTo>
                      <a:lnTo>
                        <a:pt x="61877" y="13185"/>
                      </a:lnTo>
                      <a:cubicBezTo>
                        <a:pt x="55536" y="3435"/>
                        <a:pt x="46026" y="-1439"/>
                        <a:pt x="33345" y="-1439"/>
                      </a:cubicBezTo>
                      <a:close/>
                      <a:moveTo>
                        <a:pt x="31734" y="66357"/>
                      </a:moveTo>
                      <a:cubicBezTo>
                        <a:pt x="26513" y="66357"/>
                        <a:pt x="22127" y="64457"/>
                        <a:pt x="18576" y="60655"/>
                      </a:cubicBezTo>
                      <a:cubicBezTo>
                        <a:pt x="15040" y="56854"/>
                        <a:pt x="12855" y="51532"/>
                        <a:pt x="12019" y="44690"/>
                      </a:cubicBezTo>
                      <a:lnTo>
                        <a:pt x="49905" y="44690"/>
                      </a:lnTo>
                      <a:lnTo>
                        <a:pt x="49905" y="45674"/>
                      </a:lnTo>
                      <a:cubicBezTo>
                        <a:pt x="49532" y="52233"/>
                        <a:pt x="47756" y="57316"/>
                        <a:pt x="44579" y="60924"/>
                      </a:cubicBezTo>
                      <a:cubicBezTo>
                        <a:pt x="41416" y="64546"/>
                        <a:pt x="37134" y="66357"/>
                        <a:pt x="31734" y="66357"/>
                      </a:cubicBezTo>
                      <a:close/>
                    </a:path>
                  </a:pathLst>
                </a:custGeom>
                <a:solidFill>
                  <a:srgbClr val="FFFFFF"/>
                </a:solidFill>
                <a:ln w="22" cap="flat">
                  <a:noFill/>
                  <a:prstDash val="solid"/>
                  <a:round/>
                </a:ln>
              </p:spPr>
              <p:txBody>
                <a:bodyPr rtlCol="0" anchor="ctr"/>
                <a:lstStyle/>
                <a:p>
                  <a:endParaRPr lang="en-GB"/>
                </a:p>
              </p:txBody>
            </p:sp>
            <p:sp>
              <p:nvSpPr>
                <p:cNvPr id="199" name="Freeform: Shape 198">
                  <a:extLst>
                    <a:ext uri="{FF2B5EF4-FFF2-40B4-BE49-F238E27FC236}">
                      <a16:creationId xmlns:a16="http://schemas.microsoft.com/office/drawing/2014/main" id="{9FD285E2-827A-EF44-072F-93C43171514B}"/>
                    </a:ext>
                  </a:extLst>
                </p:cNvPr>
                <p:cNvSpPr/>
                <p:nvPr/>
              </p:nvSpPr>
              <p:spPr>
                <a:xfrm flipV="1">
                  <a:off x="9478861" y="5920734"/>
                  <a:ext cx="60128" cy="78417"/>
                </a:xfrm>
                <a:custGeom>
                  <a:avLst/>
                  <a:gdLst>
                    <a:gd name="connsiteX0" fmla="*/ 45947 w 60128"/>
                    <a:gd name="connsiteY0" fmla="*/ 20027 h 78417"/>
                    <a:gd name="connsiteX1" fmla="*/ 41986 w 60128"/>
                    <a:gd name="connsiteY1" fmla="*/ 28166 h 78417"/>
                    <a:gd name="connsiteX2" fmla="*/ 28224 w 60128"/>
                    <a:gd name="connsiteY2" fmla="*/ 33152 h 78417"/>
                    <a:gd name="connsiteX3" fmla="*/ 12627 w 60128"/>
                    <a:gd name="connsiteY3" fmla="*/ 38183 h 78417"/>
                    <a:gd name="connsiteX4" fmla="*/ 4101 w 60128"/>
                    <a:gd name="connsiteY4" fmla="*/ 45182 h 78417"/>
                    <a:gd name="connsiteX5" fmla="*/ 1348 w 60128"/>
                    <a:gd name="connsiteY5" fmla="*/ 54819 h 78417"/>
                    <a:gd name="connsiteX6" fmla="*/ 9203 w 60128"/>
                    <a:gd name="connsiteY6" fmla="*/ 70539 h 78417"/>
                    <a:gd name="connsiteX7" fmla="*/ 29320 w 60128"/>
                    <a:gd name="connsiteY7" fmla="*/ 76978 h 78417"/>
                    <a:gd name="connsiteX8" fmla="*/ 50176 w 60128"/>
                    <a:gd name="connsiteY8" fmla="*/ 70337 h 78417"/>
                    <a:gd name="connsiteX9" fmla="*/ 58188 w 60128"/>
                    <a:gd name="connsiteY9" fmla="*/ 53366 h 78417"/>
                    <a:gd name="connsiteX10" fmla="*/ 45186 w 60128"/>
                    <a:gd name="connsiteY10" fmla="*/ 53366 h 78417"/>
                    <a:gd name="connsiteX11" fmla="*/ 40666 w 60128"/>
                    <a:gd name="connsiteY11" fmla="*/ 62511 h 78417"/>
                    <a:gd name="connsiteX12" fmla="*/ 29320 w 60128"/>
                    <a:gd name="connsiteY12" fmla="*/ 66357 h 78417"/>
                    <a:gd name="connsiteX13" fmla="*/ 18266 w 60128"/>
                    <a:gd name="connsiteY13" fmla="*/ 63271 h 78417"/>
                    <a:gd name="connsiteX14" fmla="*/ 14283 w 60128"/>
                    <a:gd name="connsiteY14" fmla="*/ 55244 h 78417"/>
                    <a:gd name="connsiteX15" fmla="*/ 17975 w 60128"/>
                    <a:gd name="connsiteY15" fmla="*/ 48178 h 78417"/>
                    <a:gd name="connsiteX16" fmla="*/ 31379 w 60128"/>
                    <a:gd name="connsiteY16" fmla="*/ 43639 h 78417"/>
                    <a:gd name="connsiteX17" fmla="*/ 47066 w 60128"/>
                    <a:gd name="connsiteY17" fmla="*/ 38474 h 78417"/>
                    <a:gd name="connsiteX18" fmla="*/ 55972 w 60128"/>
                    <a:gd name="connsiteY18" fmla="*/ 31229 h 78417"/>
                    <a:gd name="connsiteX19" fmla="*/ 58881 w 60128"/>
                    <a:gd name="connsiteY19" fmla="*/ 20944 h 78417"/>
                    <a:gd name="connsiteX20" fmla="*/ 50758 w 60128"/>
                    <a:gd name="connsiteY20" fmla="*/ 4665 h 78417"/>
                    <a:gd name="connsiteX21" fmla="*/ 29723 w 60128"/>
                    <a:gd name="connsiteY21" fmla="*/ -1439 h 78417"/>
                    <a:gd name="connsiteX22" fmla="*/ 13634 w 60128"/>
                    <a:gd name="connsiteY22" fmla="*/ 1781 h 78417"/>
                    <a:gd name="connsiteX23" fmla="*/ 2691 w 60128"/>
                    <a:gd name="connsiteY23" fmla="*/ 10770 h 78417"/>
                    <a:gd name="connsiteX24" fmla="*/ -1247 w 60128"/>
                    <a:gd name="connsiteY24" fmla="*/ 23247 h 78417"/>
                    <a:gd name="connsiteX25" fmla="*/ 11687 w 60128"/>
                    <a:gd name="connsiteY25" fmla="*/ 23247 h 78417"/>
                    <a:gd name="connsiteX26" fmla="*/ 16901 w 60128"/>
                    <a:gd name="connsiteY26" fmla="*/ 12916 h 78417"/>
                    <a:gd name="connsiteX27" fmla="*/ 29723 w 60128"/>
                    <a:gd name="connsiteY27" fmla="*/ 9115 h 78417"/>
                    <a:gd name="connsiteX28" fmla="*/ 41494 w 60128"/>
                    <a:gd name="connsiteY28" fmla="*/ 12089 h 78417"/>
                    <a:gd name="connsiteX29" fmla="*/ 45947 w 60128"/>
                    <a:gd name="connsiteY29" fmla="*/ 20027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20027"/>
                      </a:moveTo>
                      <a:cubicBezTo>
                        <a:pt x="45947" y="23515"/>
                        <a:pt x="44627" y="26228"/>
                        <a:pt x="41986" y="28166"/>
                      </a:cubicBezTo>
                      <a:cubicBezTo>
                        <a:pt x="39361" y="30104"/>
                        <a:pt x="34773" y="31766"/>
                        <a:pt x="28224" y="33152"/>
                      </a:cubicBezTo>
                      <a:cubicBezTo>
                        <a:pt x="21675" y="34554"/>
                        <a:pt x="16476" y="36231"/>
                        <a:pt x="12627" y="38183"/>
                      </a:cubicBezTo>
                      <a:cubicBezTo>
                        <a:pt x="8778" y="40151"/>
                        <a:pt x="5936" y="42484"/>
                        <a:pt x="4101" y="45182"/>
                      </a:cubicBezTo>
                      <a:cubicBezTo>
                        <a:pt x="2266" y="47880"/>
                        <a:pt x="1348" y="51093"/>
                        <a:pt x="1348" y="54819"/>
                      </a:cubicBezTo>
                      <a:cubicBezTo>
                        <a:pt x="1348" y="61020"/>
                        <a:pt x="3967" y="66260"/>
                        <a:pt x="9203" y="70539"/>
                      </a:cubicBezTo>
                      <a:cubicBezTo>
                        <a:pt x="14454" y="74832"/>
                        <a:pt x="21160" y="76978"/>
                        <a:pt x="29320" y="76978"/>
                      </a:cubicBezTo>
                      <a:cubicBezTo>
                        <a:pt x="37898" y="76978"/>
                        <a:pt x="44850" y="74765"/>
                        <a:pt x="50176" y="70337"/>
                      </a:cubicBezTo>
                      <a:cubicBezTo>
                        <a:pt x="55517" y="65910"/>
                        <a:pt x="58188" y="60253"/>
                        <a:pt x="58188" y="53366"/>
                      </a:cubicBezTo>
                      <a:lnTo>
                        <a:pt x="45186" y="53366"/>
                      </a:lnTo>
                      <a:cubicBezTo>
                        <a:pt x="45186" y="56899"/>
                        <a:pt x="43679" y="59947"/>
                        <a:pt x="40666" y="62511"/>
                      </a:cubicBezTo>
                      <a:cubicBezTo>
                        <a:pt x="37667" y="65075"/>
                        <a:pt x="33885" y="66357"/>
                        <a:pt x="29320" y="66357"/>
                      </a:cubicBezTo>
                      <a:cubicBezTo>
                        <a:pt x="24606" y="66357"/>
                        <a:pt x="20921" y="65329"/>
                        <a:pt x="18266" y="63271"/>
                      </a:cubicBezTo>
                      <a:cubicBezTo>
                        <a:pt x="15610" y="61229"/>
                        <a:pt x="14283" y="58553"/>
                        <a:pt x="14283" y="55244"/>
                      </a:cubicBezTo>
                      <a:cubicBezTo>
                        <a:pt x="14283" y="52129"/>
                        <a:pt x="15513" y="49773"/>
                        <a:pt x="17975" y="48178"/>
                      </a:cubicBezTo>
                      <a:cubicBezTo>
                        <a:pt x="20451" y="46598"/>
                        <a:pt x="24919" y="45085"/>
                        <a:pt x="31379" y="43639"/>
                      </a:cubicBezTo>
                      <a:cubicBezTo>
                        <a:pt x="37839" y="42193"/>
                        <a:pt x="43068" y="40471"/>
                        <a:pt x="47066" y="38474"/>
                      </a:cubicBezTo>
                      <a:cubicBezTo>
                        <a:pt x="51079" y="36477"/>
                        <a:pt x="54048" y="34062"/>
                        <a:pt x="55972" y="31229"/>
                      </a:cubicBezTo>
                      <a:cubicBezTo>
                        <a:pt x="57912" y="28412"/>
                        <a:pt x="58881" y="24983"/>
                        <a:pt x="58881" y="20944"/>
                      </a:cubicBezTo>
                      <a:cubicBezTo>
                        <a:pt x="58881" y="14176"/>
                        <a:pt x="56174" y="8750"/>
                        <a:pt x="50758" y="4665"/>
                      </a:cubicBezTo>
                      <a:cubicBezTo>
                        <a:pt x="45358" y="596"/>
                        <a:pt x="38346" y="-1439"/>
                        <a:pt x="29723" y="-1439"/>
                      </a:cubicBezTo>
                      <a:cubicBezTo>
                        <a:pt x="23666" y="-1439"/>
                        <a:pt x="18303" y="-366"/>
                        <a:pt x="13634" y="1781"/>
                      </a:cubicBezTo>
                      <a:cubicBezTo>
                        <a:pt x="8979" y="3927"/>
                        <a:pt x="5332" y="6924"/>
                        <a:pt x="2691" y="10770"/>
                      </a:cubicBezTo>
                      <a:cubicBezTo>
                        <a:pt x="65" y="14616"/>
                        <a:pt x="-1247" y="18775"/>
                        <a:pt x="-1247" y="23247"/>
                      </a:cubicBezTo>
                      <a:lnTo>
                        <a:pt x="11687" y="23247"/>
                      </a:lnTo>
                      <a:cubicBezTo>
                        <a:pt x="11926" y="18909"/>
                        <a:pt x="13664" y="15465"/>
                        <a:pt x="16901" y="12916"/>
                      </a:cubicBezTo>
                      <a:cubicBezTo>
                        <a:pt x="20138" y="10382"/>
                        <a:pt x="24412" y="9115"/>
                        <a:pt x="29723" y="9115"/>
                      </a:cubicBezTo>
                      <a:cubicBezTo>
                        <a:pt x="34617" y="9115"/>
                        <a:pt x="38540" y="10106"/>
                        <a:pt x="41494" y="12089"/>
                      </a:cubicBezTo>
                      <a:cubicBezTo>
                        <a:pt x="44463" y="14072"/>
                        <a:pt x="45947" y="16717"/>
                        <a:pt x="45947" y="20027"/>
                      </a:cubicBezTo>
                      <a:close/>
                    </a:path>
                  </a:pathLst>
                </a:custGeom>
                <a:solidFill>
                  <a:srgbClr val="FFFFFF"/>
                </a:solidFill>
                <a:ln w="22" cap="flat">
                  <a:noFill/>
                  <a:prstDash val="solid"/>
                  <a:round/>
                </a:ln>
              </p:spPr>
              <p:txBody>
                <a:bodyPr rtlCol="0" anchor="ctr"/>
                <a:lstStyle/>
                <a:p>
                  <a:endParaRPr lang="en-GB"/>
                </a:p>
              </p:txBody>
            </p:sp>
            <p:sp>
              <p:nvSpPr>
                <p:cNvPr id="200" name="Freeform: Shape 199">
                  <a:extLst>
                    <a:ext uri="{FF2B5EF4-FFF2-40B4-BE49-F238E27FC236}">
                      <a16:creationId xmlns:a16="http://schemas.microsoft.com/office/drawing/2014/main" id="{04408BFC-32E7-CCB0-7887-305EBA182A3E}"/>
                    </a:ext>
                  </a:extLst>
                </p:cNvPr>
                <p:cNvSpPr/>
                <p:nvPr/>
              </p:nvSpPr>
              <p:spPr>
                <a:xfrm flipV="1">
                  <a:off x="9546687" y="5903830"/>
                  <a:ext cx="41197" cy="95321"/>
                </a:xfrm>
                <a:custGeom>
                  <a:avLst/>
                  <a:gdLst>
                    <a:gd name="connsiteX0" fmla="*/ 26170 w 41197"/>
                    <a:gd name="connsiteY0" fmla="*/ 93504 h 95321"/>
                    <a:gd name="connsiteX1" fmla="*/ 26170 w 41197"/>
                    <a:gd name="connsiteY1" fmla="*/ 75191 h 95321"/>
                    <a:gd name="connsiteX2" fmla="*/ 40290 w 41197"/>
                    <a:gd name="connsiteY2" fmla="*/ 75191 h 95321"/>
                    <a:gd name="connsiteX3" fmla="*/ 40290 w 41197"/>
                    <a:gd name="connsiteY3" fmla="*/ 65196 h 95321"/>
                    <a:gd name="connsiteX4" fmla="*/ 26170 w 41197"/>
                    <a:gd name="connsiteY4" fmla="*/ 65196 h 95321"/>
                    <a:gd name="connsiteX5" fmla="*/ 26170 w 41197"/>
                    <a:gd name="connsiteY5" fmla="*/ 18329 h 95321"/>
                    <a:gd name="connsiteX6" fmla="*/ 28050 w 41197"/>
                    <a:gd name="connsiteY6" fmla="*/ 11486 h 95321"/>
                    <a:gd name="connsiteX7" fmla="*/ 34494 w 41197"/>
                    <a:gd name="connsiteY7" fmla="*/ 9228 h 95321"/>
                    <a:gd name="connsiteX8" fmla="*/ 40648 w 41197"/>
                    <a:gd name="connsiteY8" fmla="*/ 10078 h 95321"/>
                    <a:gd name="connsiteX9" fmla="*/ 40648 w 41197"/>
                    <a:gd name="connsiteY9" fmla="*/ -409 h 95321"/>
                    <a:gd name="connsiteX10" fmla="*/ 30713 w 41197"/>
                    <a:gd name="connsiteY10" fmla="*/ -1818 h 95321"/>
                    <a:gd name="connsiteX11" fmla="*/ 17644 w 41197"/>
                    <a:gd name="connsiteY11" fmla="*/ 3414 h 95321"/>
                    <a:gd name="connsiteX12" fmla="*/ 13236 w 41197"/>
                    <a:gd name="connsiteY12" fmla="*/ 18329 h 95321"/>
                    <a:gd name="connsiteX13" fmla="*/ 13236 w 41197"/>
                    <a:gd name="connsiteY13" fmla="*/ 65196 h 95321"/>
                    <a:gd name="connsiteX14" fmla="*/ -549 w 41197"/>
                    <a:gd name="connsiteY14" fmla="*/ 65196 h 95321"/>
                    <a:gd name="connsiteX15" fmla="*/ -549 w 41197"/>
                    <a:gd name="connsiteY15" fmla="*/ 75191 h 95321"/>
                    <a:gd name="connsiteX16" fmla="*/ 13236 w 41197"/>
                    <a:gd name="connsiteY16" fmla="*/ 75191 h 95321"/>
                    <a:gd name="connsiteX17" fmla="*/ 13236 w 41197"/>
                    <a:gd name="connsiteY17" fmla="*/ 93504 h 95321"/>
                    <a:gd name="connsiteX18" fmla="*/ 26170 w 41197"/>
                    <a:gd name="connsiteY18" fmla="*/ 93504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504"/>
                      </a:moveTo>
                      <a:lnTo>
                        <a:pt x="26170" y="75191"/>
                      </a:lnTo>
                      <a:lnTo>
                        <a:pt x="40290" y="75191"/>
                      </a:lnTo>
                      <a:lnTo>
                        <a:pt x="40290" y="65196"/>
                      </a:lnTo>
                      <a:lnTo>
                        <a:pt x="26170" y="65196"/>
                      </a:lnTo>
                      <a:lnTo>
                        <a:pt x="26170" y="18329"/>
                      </a:lnTo>
                      <a:cubicBezTo>
                        <a:pt x="26170" y="15288"/>
                        <a:pt x="26797" y="13007"/>
                        <a:pt x="28050" y="11486"/>
                      </a:cubicBezTo>
                      <a:cubicBezTo>
                        <a:pt x="29318" y="9981"/>
                        <a:pt x="31466" y="9228"/>
                        <a:pt x="34494" y="9228"/>
                      </a:cubicBezTo>
                      <a:cubicBezTo>
                        <a:pt x="35986" y="9228"/>
                        <a:pt x="38038" y="9511"/>
                        <a:pt x="40648" y="10078"/>
                      </a:cubicBezTo>
                      <a:lnTo>
                        <a:pt x="40648" y="-409"/>
                      </a:lnTo>
                      <a:cubicBezTo>
                        <a:pt x="37247" y="-1348"/>
                        <a:pt x="33935" y="-1818"/>
                        <a:pt x="30713" y="-1818"/>
                      </a:cubicBezTo>
                      <a:cubicBezTo>
                        <a:pt x="24939" y="-1818"/>
                        <a:pt x="20583" y="-74"/>
                        <a:pt x="17644" y="3414"/>
                      </a:cubicBezTo>
                      <a:cubicBezTo>
                        <a:pt x="14705" y="6917"/>
                        <a:pt x="13236" y="11889"/>
                        <a:pt x="13236" y="18329"/>
                      </a:cubicBezTo>
                      <a:lnTo>
                        <a:pt x="13236" y="65196"/>
                      </a:lnTo>
                      <a:lnTo>
                        <a:pt x="-549" y="65196"/>
                      </a:lnTo>
                      <a:lnTo>
                        <a:pt x="-549" y="75191"/>
                      </a:lnTo>
                      <a:lnTo>
                        <a:pt x="13236" y="75191"/>
                      </a:lnTo>
                      <a:lnTo>
                        <a:pt x="13236" y="93504"/>
                      </a:lnTo>
                      <a:lnTo>
                        <a:pt x="26170" y="93504"/>
                      </a:lnTo>
                      <a:close/>
                    </a:path>
                  </a:pathLst>
                </a:custGeom>
                <a:solidFill>
                  <a:srgbClr val="FFFFFF"/>
                </a:solidFill>
                <a:ln w="22" cap="flat">
                  <a:noFill/>
                  <a:prstDash val="solid"/>
                  <a:round/>
                </a:ln>
              </p:spPr>
              <p:txBody>
                <a:bodyPr rtlCol="0" anchor="ctr"/>
                <a:lstStyle/>
                <a:p>
                  <a:endParaRPr lang="en-GB"/>
                </a:p>
              </p:txBody>
            </p:sp>
          </p:grpSp>
        </p:grpSp>
      </p:grpSp>
      <p:sp>
        <p:nvSpPr>
          <p:cNvPr id="81" name="Freeform: Shape 80">
            <a:extLst>
              <a:ext uri="{FF2B5EF4-FFF2-40B4-BE49-F238E27FC236}">
                <a16:creationId xmlns:a16="http://schemas.microsoft.com/office/drawing/2014/main" id="{107C6B9F-AACB-C847-606C-340DD336FE13}"/>
              </a:ext>
            </a:extLst>
          </p:cNvPr>
          <p:cNvSpPr/>
          <p:nvPr/>
        </p:nvSpPr>
        <p:spPr>
          <a:xfrm>
            <a:off x="2305364" y="3883662"/>
            <a:ext cx="2905996" cy="2163756"/>
          </a:xfrm>
          <a:custGeom>
            <a:avLst/>
            <a:gdLst>
              <a:gd name="connsiteX0" fmla="*/ 0 w 2905996"/>
              <a:gd name="connsiteY0" fmla="*/ 0 h 2163756"/>
              <a:gd name="connsiteX1" fmla="*/ 322885 w 2905996"/>
              <a:gd name="connsiteY1" fmla="*/ 1050565 h 2163756"/>
              <a:gd name="connsiteX2" fmla="*/ 645776 w 2905996"/>
              <a:gd name="connsiteY2" fmla="*/ 1347008 h 2163756"/>
              <a:gd name="connsiteX3" fmla="*/ 968667 w 2905996"/>
              <a:gd name="connsiteY3" fmla="*/ 1540514 h 2163756"/>
              <a:gd name="connsiteX4" fmla="*/ 1291559 w 2905996"/>
              <a:gd name="connsiteY4" fmla="*/ 1687188 h 2163756"/>
              <a:gd name="connsiteX5" fmla="*/ 1614441 w 2905996"/>
              <a:gd name="connsiteY5" fmla="*/ 1818291 h 2163756"/>
              <a:gd name="connsiteX6" fmla="*/ 1937332 w 2905996"/>
              <a:gd name="connsiteY6" fmla="*/ 1932605 h 2163756"/>
              <a:gd name="connsiteX7" fmla="*/ 2260223 w 2905996"/>
              <a:gd name="connsiteY7" fmla="*/ 2008943 h 2163756"/>
              <a:gd name="connsiteX8" fmla="*/ 2583114 w 2905996"/>
              <a:gd name="connsiteY8" fmla="*/ 2091909 h 2163756"/>
              <a:gd name="connsiteX9" fmla="*/ 2905997 w 2905996"/>
              <a:gd name="connsiteY9" fmla="*/ 2163757 h 216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2163756">
                <a:moveTo>
                  <a:pt x="0" y="0"/>
                </a:moveTo>
                <a:lnTo>
                  <a:pt x="322885" y="1050565"/>
                </a:lnTo>
                <a:lnTo>
                  <a:pt x="645776" y="1347008"/>
                </a:lnTo>
                <a:lnTo>
                  <a:pt x="968667" y="1540514"/>
                </a:lnTo>
                <a:lnTo>
                  <a:pt x="1291559" y="1687188"/>
                </a:lnTo>
                <a:lnTo>
                  <a:pt x="1614441" y="1818291"/>
                </a:lnTo>
                <a:lnTo>
                  <a:pt x="1937332" y="1932605"/>
                </a:lnTo>
                <a:lnTo>
                  <a:pt x="2260223" y="2008943"/>
                </a:lnTo>
                <a:lnTo>
                  <a:pt x="2583114" y="2091909"/>
                </a:lnTo>
                <a:lnTo>
                  <a:pt x="2905997" y="2163757"/>
                </a:lnTo>
              </a:path>
            </a:pathLst>
          </a:custGeom>
          <a:noFill/>
          <a:ln w="13422" cap="sq">
            <a:solidFill>
              <a:srgbClr val="D50032"/>
            </a:solidFill>
            <a:prstDash val="solid"/>
            <a:round/>
          </a:ln>
        </p:spPr>
        <p:txBody>
          <a:bodyPr rtlCol="0" anchor="ctr"/>
          <a:lstStyle/>
          <a:p>
            <a:endParaRPr lang="en-GB"/>
          </a:p>
        </p:txBody>
      </p:sp>
      <p:sp>
        <p:nvSpPr>
          <p:cNvPr id="82" name="Freeform: Shape 81">
            <a:extLst>
              <a:ext uri="{FF2B5EF4-FFF2-40B4-BE49-F238E27FC236}">
                <a16:creationId xmlns:a16="http://schemas.microsoft.com/office/drawing/2014/main" id="{0C85092D-127E-14F4-F2EC-684298F4329F}"/>
              </a:ext>
            </a:extLst>
          </p:cNvPr>
          <p:cNvSpPr/>
          <p:nvPr/>
        </p:nvSpPr>
        <p:spPr>
          <a:xfrm>
            <a:off x="2305364" y="4589605"/>
            <a:ext cx="2905996" cy="829257"/>
          </a:xfrm>
          <a:custGeom>
            <a:avLst/>
            <a:gdLst>
              <a:gd name="connsiteX0" fmla="*/ 0 w 2905996"/>
              <a:gd name="connsiteY0" fmla="*/ 0 h 829257"/>
              <a:gd name="connsiteX1" fmla="*/ 322885 w 2905996"/>
              <a:gd name="connsiteY1" fmla="*/ 325812 h 829257"/>
              <a:gd name="connsiteX2" fmla="*/ 645776 w 2905996"/>
              <a:gd name="connsiteY2" fmla="*/ 401774 h 829257"/>
              <a:gd name="connsiteX3" fmla="*/ 968667 w 2905996"/>
              <a:gd name="connsiteY3" fmla="*/ 632997 h 829257"/>
              <a:gd name="connsiteX4" fmla="*/ 1291559 w 2905996"/>
              <a:gd name="connsiteY4" fmla="*/ 672673 h 829257"/>
              <a:gd name="connsiteX5" fmla="*/ 1614441 w 2905996"/>
              <a:gd name="connsiteY5" fmla="*/ 782909 h 829257"/>
              <a:gd name="connsiteX6" fmla="*/ 1937332 w 2905996"/>
              <a:gd name="connsiteY6" fmla="*/ 805583 h 829257"/>
              <a:gd name="connsiteX7" fmla="*/ 2260223 w 2905996"/>
              <a:gd name="connsiteY7" fmla="*/ 829258 h 829257"/>
              <a:gd name="connsiteX8" fmla="*/ 2583114 w 2905996"/>
              <a:gd name="connsiteY8" fmla="*/ 785950 h 829257"/>
              <a:gd name="connsiteX9" fmla="*/ 2905997 w 2905996"/>
              <a:gd name="connsiteY9" fmla="*/ 738350 h 82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996" h="829257">
                <a:moveTo>
                  <a:pt x="0" y="0"/>
                </a:moveTo>
                <a:lnTo>
                  <a:pt x="322885" y="325812"/>
                </a:lnTo>
                <a:lnTo>
                  <a:pt x="645776" y="401774"/>
                </a:lnTo>
                <a:lnTo>
                  <a:pt x="968667" y="632997"/>
                </a:lnTo>
                <a:lnTo>
                  <a:pt x="1291559" y="672673"/>
                </a:lnTo>
                <a:lnTo>
                  <a:pt x="1614441" y="782909"/>
                </a:lnTo>
                <a:lnTo>
                  <a:pt x="1937332" y="805583"/>
                </a:lnTo>
                <a:lnTo>
                  <a:pt x="2260223" y="829258"/>
                </a:lnTo>
                <a:lnTo>
                  <a:pt x="2583114" y="785950"/>
                </a:lnTo>
                <a:lnTo>
                  <a:pt x="2905997" y="738350"/>
                </a:lnTo>
              </a:path>
            </a:pathLst>
          </a:custGeom>
          <a:noFill/>
          <a:ln w="13422" cap="sq">
            <a:solidFill>
              <a:srgbClr val="00D5A3"/>
            </a:solidFill>
            <a:prstDash val="solid"/>
            <a:round/>
          </a:ln>
        </p:spPr>
        <p:txBody>
          <a:bodyPr rtlCol="0" anchor="ctr"/>
          <a:lstStyle/>
          <a:p>
            <a:endParaRPr lang="en-GB"/>
          </a:p>
        </p:txBody>
      </p:sp>
      <p:grpSp>
        <p:nvGrpSpPr>
          <p:cNvPr id="2" name="Group 1">
            <a:extLst>
              <a:ext uri="{FF2B5EF4-FFF2-40B4-BE49-F238E27FC236}">
                <a16:creationId xmlns:a16="http://schemas.microsoft.com/office/drawing/2014/main" id="{8FAE9EAB-8363-A9F5-789B-972CCFEB6A12}"/>
              </a:ext>
            </a:extLst>
          </p:cNvPr>
          <p:cNvGrpSpPr/>
          <p:nvPr/>
        </p:nvGrpSpPr>
        <p:grpSpPr>
          <a:xfrm>
            <a:off x="1651734" y="3775474"/>
            <a:ext cx="3713880" cy="2751312"/>
            <a:chOff x="1651734" y="3775474"/>
            <a:chExt cx="3713880" cy="2751312"/>
          </a:xfrm>
        </p:grpSpPr>
        <p:grpSp>
          <p:nvGrpSpPr>
            <p:cNvPr id="11" name="Graphic 5">
              <a:extLst>
                <a:ext uri="{FF2B5EF4-FFF2-40B4-BE49-F238E27FC236}">
                  <a16:creationId xmlns:a16="http://schemas.microsoft.com/office/drawing/2014/main" id="{6339DFDF-7091-CF18-6CD9-E314EEC03822}"/>
                </a:ext>
              </a:extLst>
            </p:cNvPr>
            <p:cNvGrpSpPr/>
            <p:nvPr/>
          </p:nvGrpSpPr>
          <p:grpSpPr>
            <a:xfrm>
              <a:off x="2273185" y="6155606"/>
              <a:ext cx="2647669" cy="371180"/>
              <a:chOff x="2273185" y="6155606"/>
              <a:chExt cx="2647669" cy="371180"/>
            </a:xfrm>
          </p:grpSpPr>
          <p:grpSp>
            <p:nvGrpSpPr>
              <p:cNvPr id="12" name="Graphic 5">
                <a:extLst>
                  <a:ext uri="{FF2B5EF4-FFF2-40B4-BE49-F238E27FC236}">
                    <a16:creationId xmlns:a16="http://schemas.microsoft.com/office/drawing/2014/main" id="{AA5A26E2-D706-EF49-F9F8-C789A43B16B9}"/>
                  </a:ext>
                </a:extLst>
              </p:cNvPr>
              <p:cNvGrpSpPr/>
              <p:nvPr/>
            </p:nvGrpSpPr>
            <p:grpSpPr>
              <a:xfrm>
                <a:off x="2273185" y="6155606"/>
                <a:ext cx="64268" cy="171346"/>
                <a:chOff x="2273185" y="6155606"/>
                <a:chExt cx="64268" cy="171346"/>
              </a:xfrm>
            </p:grpSpPr>
            <p:sp>
              <p:nvSpPr>
                <p:cNvPr id="13" name="Freeform: Shape 12">
                  <a:extLst>
                    <a:ext uri="{FF2B5EF4-FFF2-40B4-BE49-F238E27FC236}">
                      <a16:creationId xmlns:a16="http://schemas.microsoft.com/office/drawing/2014/main" id="{99C794B0-B6F3-9AF4-E729-7A926474903A}"/>
                    </a:ext>
                  </a:extLst>
                </p:cNvPr>
                <p:cNvSpPr/>
                <p:nvPr/>
              </p:nvSpPr>
              <p:spPr>
                <a:xfrm>
                  <a:off x="2305364" y="6155606"/>
                  <a:ext cx="8951" cy="31304"/>
                </a:xfrm>
                <a:custGeom>
                  <a:avLst/>
                  <a:gdLst>
                    <a:gd name="connsiteX0" fmla="*/ 81 w 8951"/>
                    <a:gd name="connsiteY0" fmla="*/ 273 h 31304"/>
                    <a:gd name="connsiteX1" fmla="*/ 81 w 8951"/>
                    <a:gd name="connsiteY1" fmla="*/ 31578 h 31304"/>
                  </a:gdLst>
                  <a:ahLst/>
                  <a:cxnLst>
                    <a:cxn ang="0">
                      <a:pos x="connsiteX0" y="connsiteY0"/>
                    </a:cxn>
                    <a:cxn ang="0">
                      <a:pos x="connsiteX1" y="connsiteY1"/>
                    </a:cxn>
                  </a:cxnLst>
                  <a:rect l="l" t="t" r="r" b="b"/>
                  <a:pathLst>
                    <a:path w="8951" h="31304">
                      <a:moveTo>
                        <a:pt x="81" y="273"/>
                      </a:moveTo>
                      <a:lnTo>
                        <a:pt x="81"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4" name="Freeform: Shape 13">
                  <a:extLst>
                    <a:ext uri="{FF2B5EF4-FFF2-40B4-BE49-F238E27FC236}">
                      <a16:creationId xmlns:a16="http://schemas.microsoft.com/office/drawing/2014/main" id="{929FFBFE-B278-EDC5-F415-C51ABA67BD7C}"/>
                    </a:ext>
                  </a:extLst>
                </p:cNvPr>
                <p:cNvSpPr/>
                <p:nvPr/>
              </p:nvSpPr>
              <p:spPr>
                <a:xfrm flipV="1">
                  <a:off x="2273185" y="6222396"/>
                  <a:ext cx="64268" cy="104556"/>
                </a:xfrm>
                <a:custGeom>
                  <a:avLst/>
                  <a:gdLst>
                    <a:gd name="connsiteX0" fmla="*/ 62554 w 64268"/>
                    <a:gd name="connsiteY0" fmla="*/ 42822 h 104556"/>
                    <a:gd name="connsiteX1" fmla="*/ 54789 w 64268"/>
                    <a:gd name="connsiteY1" fmla="*/ 9058 h 104556"/>
                    <a:gd name="connsiteX2" fmla="*/ 30532 w 64268"/>
                    <a:gd name="connsiteY2" fmla="*/ -1988 h 104556"/>
                    <a:gd name="connsiteX3" fmla="*/ 6409 w 64268"/>
                    <a:gd name="connsiteY3" fmla="*/ 8812 h 104556"/>
                    <a:gd name="connsiteX4" fmla="*/ -1714 w 64268"/>
                    <a:gd name="connsiteY4" fmla="*/ 41077 h 104556"/>
                    <a:gd name="connsiteX5" fmla="*/ -1714 w 64268"/>
                    <a:gd name="connsiteY5" fmla="*/ 58317 h 104556"/>
                    <a:gd name="connsiteX6" fmla="*/ 6051 w 64268"/>
                    <a:gd name="connsiteY6" fmla="*/ 91656 h 104556"/>
                    <a:gd name="connsiteX7" fmla="*/ 30398 w 64268"/>
                    <a:gd name="connsiteY7" fmla="*/ 102568 h 104556"/>
                    <a:gd name="connsiteX8" fmla="*/ 54588 w 64268"/>
                    <a:gd name="connsiteY8" fmla="*/ 92036 h 104556"/>
                    <a:gd name="connsiteX9" fmla="*/ 62554 w 64268"/>
                    <a:gd name="connsiteY9" fmla="*/ 59592 h 104556"/>
                    <a:gd name="connsiteX10" fmla="*/ 62554 w 64268"/>
                    <a:gd name="connsiteY10" fmla="*/ 42822 h 104556"/>
                    <a:gd name="connsiteX11" fmla="*/ 49620 w 64268"/>
                    <a:gd name="connsiteY11" fmla="*/ 60486 h 104556"/>
                    <a:gd name="connsiteX12" fmla="*/ 45010 w 64268"/>
                    <a:gd name="connsiteY12" fmla="*/ 84434 h 104556"/>
                    <a:gd name="connsiteX13" fmla="*/ 30398 w 64268"/>
                    <a:gd name="connsiteY13" fmla="*/ 91947 h 104556"/>
                    <a:gd name="connsiteX14" fmla="*/ 15919 w 64268"/>
                    <a:gd name="connsiteY14" fmla="*/ 84456 h 104556"/>
                    <a:gd name="connsiteX15" fmla="*/ 11242 w 64268"/>
                    <a:gd name="connsiteY15" fmla="*/ 61470 h 104556"/>
                    <a:gd name="connsiteX16" fmla="*/ 11242 w 64268"/>
                    <a:gd name="connsiteY16" fmla="*/ 40787 h 104556"/>
                    <a:gd name="connsiteX17" fmla="*/ 16031 w 64268"/>
                    <a:gd name="connsiteY17" fmla="*/ 16436 h 104556"/>
                    <a:gd name="connsiteX18" fmla="*/ 30532 w 64268"/>
                    <a:gd name="connsiteY18" fmla="*/ 8566 h 104556"/>
                    <a:gd name="connsiteX19" fmla="*/ 44764 w 64268"/>
                    <a:gd name="connsiteY19" fmla="*/ 15967 h 104556"/>
                    <a:gd name="connsiteX20" fmla="*/ 49620 w 64268"/>
                    <a:gd name="connsiteY20" fmla="*/ 39311 h 104556"/>
                    <a:gd name="connsiteX21" fmla="*/ 49620 w 64268"/>
                    <a:gd name="connsiteY21" fmla="*/ 6048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54" y="42822"/>
                      </a:moveTo>
                      <a:cubicBezTo>
                        <a:pt x="62554" y="27676"/>
                        <a:pt x="59966" y="16422"/>
                        <a:pt x="54789" y="9058"/>
                      </a:cubicBezTo>
                      <a:cubicBezTo>
                        <a:pt x="49627" y="1694"/>
                        <a:pt x="41542" y="-1988"/>
                        <a:pt x="30532" y="-1988"/>
                      </a:cubicBezTo>
                      <a:cubicBezTo>
                        <a:pt x="19671" y="-1988"/>
                        <a:pt x="11630" y="1612"/>
                        <a:pt x="6409" y="8812"/>
                      </a:cubicBezTo>
                      <a:cubicBezTo>
                        <a:pt x="1187" y="16012"/>
                        <a:pt x="-1520" y="26767"/>
                        <a:pt x="-1714" y="41077"/>
                      </a:cubicBezTo>
                      <a:lnTo>
                        <a:pt x="-1714" y="58317"/>
                      </a:lnTo>
                      <a:cubicBezTo>
                        <a:pt x="-1714" y="73284"/>
                        <a:pt x="874" y="84397"/>
                        <a:pt x="6051" y="91656"/>
                      </a:cubicBezTo>
                      <a:cubicBezTo>
                        <a:pt x="11228" y="98931"/>
                        <a:pt x="19343" y="102568"/>
                        <a:pt x="30398" y="102568"/>
                      </a:cubicBezTo>
                      <a:cubicBezTo>
                        <a:pt x="41348" y="102568"/>
                        <a:pt x="49411" y="99058"/>
                        <a:pt x="54588" y="92036"/>
                      </a:cubicBezTo>
                      <a:cubicBezTo>
                        <a:pt x="59765" y="85030"/>
                        <a:pt x="62420" y="74215"/>
                        <a:pt x="62554" y="59592"/>
                      </a:cubicBezTo>
                      <a:lnTo>
                        <a:pt x="62554" y="42822"/>
                      </a:lnTo>
                      <a:close/>
                      <a:moveTo>
                        <a:pt x="49620" y="60486"/>
                      </a:moveTo>
                      <a:cubicBezTo>
                        <a:pt x="49620" y="71443"/>
                        <a:pt x="48083" y="79425"/>
                        <a:pt x="45010" y="84434"/>
                      </a:cubicBezTo>
                      <a:cubicBezTo>
                        <a:pt x="41937" y="89443"/>
                        <a:pt x="37066" y="91947"/>
                        <a:pt x="30398" y="91947"/>
                      </a:cubicBezTo>
                      <a:cubicBezTo>
                        <a:pt x="23774" y="91947"/>
                        <a:pt x="18948" y="89450"/>
                        <a:pt x="15919" y="84456"/>
                      </a:cubicBezTo>
                      <a:cubicBezTo>
                        <a:pt x="12891" y="79477"/>
                        <a:pt x="11332" y="71815"/>
                        <a:pt x="11242" y="61470"/>
                      </a:cubicBezTo>
                      <a:lnTo>
                        <a:pt x="11242" y="40787"/>
                      </a:lnTo>
                      <a:cubicBezTo>
                        <a:pt x="11242" y="29801"/>
                        <a:pt x="12839" y="21684"/>
                        <a:pt x="16031" y="16436"/>
                      </a:cubicBezTo>
                      <a:cubicBezTo>
                        <a:pt x="19224" y="11189"/>
                        <a:pt x="24057" y="8566"/>
                        <a:pt x="30532" y="8566"/>
                      </a:cubicBezTo>
                      <a:cubicBezTo>
                        <a:pt x="36917" y="8566"/>
                        <a:pt x="41661" y="11033"/>
                        <a:pt x="44764" y="15967"/>
                      </a:cubicBezTo>
                      <a:cubicBezTo>
                        <a:pt x="47867" y="20916"/>
                        <a:pt x="49486" y="28697"/>
                        <a:pt x="49620" y="39311"/>
                      </a:cubicBezTo>
                      <a:lnTo>
                        <a:pt x="49620" y="60486"/>
                      </a:lnTo>
                      <a:close/>
                    </a:path>
                  </a:pathLst>
                </a:custGeom>
                <a:solidFill>
                  <a:srgbClr val="FFFFFF"/>
                </a:solidFill>
                <a:ln w="22" cap="flat">
                  <a:noFill/>
                  <a:prstDash val="solid"/>
                  <a:round/>
                </a:ln>
              </p:spPr>
              <p:txBody>
                <a:bodyPr rtlCol="0" anchor="ctr"/>
                <a:lstStyle/>
                <a:p>
                  <a:endParaRPr lang="en-GB"/>
                </a:p>
              </p:txBody>
            </p:sp>
          </p:grpSp>
          <p:grpSp>
            <p:nvGrpSpPr>
              <p:cNvPr id="15" name="Graphic 5">
                <a:extLst>
                  <a:ext uri="{FF2B5EF4-FFF2-40B4-BE49-F238E27FC236}">
                    <a16:creationId xmlns:a16="http://schemas.microsoft.com/office/drawing/2014/main" id="{C5FB5EAD-61CF-4C6F-70CF-9C1A5A1398D6}"/>
                  </a:ext>
                </a:extLst>
              </p:cNvPr>
              <p:cNvGrpSpPr/>
              <p:nvPr/>
            </p:nvGrpSpPr>
            <p:grpSpPr>
              <a:xfrm>
                <a:off x="2917444" y="6155606"/>
                <a:ext cx="68654" cy="169937"/>
                <a:chOff x="2917444" y="6155606"/>
                <a:chExt cx="68654" cy="169937"/>
              </a:xfrm>
            </p:grpSpPr>
            <p:sp>
              <p:nvSpPr>
                <p:cNvPr id="16" name="Freeform: Shape 15">
                  <a:extLst>
                    <a:ext uri="{FF2B5EF4-FFF2-40B4-BE49-F238E27FC236}">
                      <a16:creationId xmlns:a16="http://schemas.microsoft.com/office/drawing/2014/main" id="{3860208E-B4D7-0958-7484-B7AA5795E55E}"/>
                    </a:ext>
                  </a:extLst>
                </p:cNvPr>
                <p:cNvSpPr/>
                <p:nvPr/>
              </p:nvSpPr>
              <p:spPr>
                <a:xfrm>
                  <a:off x="2951140" y="6155606"/>
                  <a:ext cx="8951" cy="31304"/>
                </a:xfrm>
                <a:custGeom>
                  <a:avLst/>
                  <a:gdLst>
                    <a:gd name="connsiteX0" fmla="*/ 153 w 8951"/>
                    <a:gd name="connsiteY0" fmla="*/ 273 h 31304"/>
                    <a:gd name="connsiteX1" fmla="*/ 153 w 8951"/>
                    <a:gd name="connsiteY1" fmla="*/ 31578 h 31304"/>
                  </a:gdLst>
                  <a:ahLst/>
                  <a:cxnLst>
                    <a:cxn ang="0">
                      <a:pos x="connsiteX0" y="connsiteY0"/>
                    </a:cxn>
                    <a:cxn ang="0">
                      <a:pos x="connsiteX1" y="connsiteY1"/>
                    </a:cxn>
                  </a:cxnLst>
                  <a:rect l="l" t="t" r="r" b="b"/>
                  <a:pathLst>
                    <a:path w="8951" h="31304">
                      <a:moveTo>
                        <a:pt x="153" y="273"/>
                      </a:moveTo>
                      <a:lnTo>
                        <a:pt x="153" y="31578"/>
                      </a:lnTo>
                    </a:path>
                  </a:pathLst>
                </a:custGeom>
                <a:solidFill>
                  <a:srgbClr val="FFFFFF"/>
                </a:solidFill>
                <a:ln w="7158" cap="flat">
                  <a:solidFill>
                    <a:srgbClr val="FFFFFF"/>
                  </a:solidFill>
                  <a:prstDash val="solid"/>
                  <a:round/>
                </a:ln>
              </p:spPr>
              <p:txBody>
                <a:bodyPr rtlCol="0" anchor="ctr"/>
                <a:lstStyle/>
                <a:p>
                  <a:endParaRPr lang="en-GB"/>
                </a:p>
              </p:txBody>
            </p:sp>
            <p:sp>
              <p:nvSpPr>
                <p:cNvPr id="17" name="Freeform: Shape 16">
                  <a:extLst>
                    <a:ext uri="{FF2B5EF4-FFF2-40B4-BE49-F238E27FC236}">
                      <a16:creationId xmlns:a16="http://schemas.microsoft.com/office/drawing/2014/main" id="{1E6C4E52-E0E8-AF42-EAFC-950F81383C02}"/>
                    </a:ext>
                  </a:extLst>
                </p:cNvPr>
                <p:cNvSpPr/>
                <p:nvPr/>
              </p:nvSpPr>
              <p:spPr>
                <a:xfrm flipV="1">
                  <a:off x="2917444" y="6222396"/>
                  <a:ext cx="68654" cy="103147"/>
                </a:xfrm>
                <a:custGeom>
                  <a:avLst/>
                  <a:gdLst>
                    <a:gd name="connsiteX0" fmla="*/ 66983 w 68654"/>
                    <a:gd name="connsiteY0" fmla="*/ -2020 h 103147"/>
                    <a:gd name="connsiteX1" fmla="*/ 275 w 68654"/>
                    <a:gd name="connsiteY1" fmla="*/ -2020 h 103147"/>
                    <a:gd name="connsiteX2" fmla="*/ 275 w 68654"/>
                    <a:gd name="connsiteY2" fmla="*/ 7282 h 103147"/>
                    <a:gd name="connsiteX3" fmla="*/ 35520 w 68654"/>
                    <a:gd name="connsiteY3" fmla="*/ 46412 h 103147"/>
                    <a:gd name="connsiteX4" fmla="*/ 46328 w 68654"/>
                    <a:gd name="connsiteY4" fmla="*/ 60835 h 103147"/>
                    <a:gd name="connsiteX5" fmla="*/ 49304 w 68654"/>
                    <a:gd name="connsiteY5" fmla="*/ 72328 h 103147"/>
                    <a:gd name="connsiteX6" fmla="*/ 44471 w 68654"/>
                    <a:gd name="connsiteY6" fmla="*/ 85386 h 103147"/>
                    <a:gd name="connsiteX7" fmla="*/ 31604 w 68654"/>
                    <a:gd name="connsiteY7" fmla="*/ 90507 h 103147"/>
                    <a:gd name="connsiteX8" fmla="*/ 16611 w 68654"/>
                    <a:gd name="connsiteY8" fmla="*/ 85006 h 103147"/>
                    <a:gd name="connsiteX9" fmla="*/ 11262 w 68654"/>
                    <a:gd name="connsiteY9" fmla="*/ 69734 h 103147"/>
                    <a:gd name="connsiteX10" fmla="*/ -1672 w 68654"/>
                    <a:gd name="connsiteY10" fmla="*/ 69734 h 103147"/>
                    <a:gd name="connsiteX11" fmla="*/ 7369 w 68654"/>
                    <a:gd name="connsiteY11" fmla="*/ 92452 h 103147"/>
                    <a:gd name="connsiteX12" fmla="*/ 31604 w 68654"/>
                    <a:gd name="connsiteY12" fmla="*/ 101128 h 103147"/>
                    <a:gd name="connsiteX13" fmla="*/ 54048 w 68654"/>
                    <a:gd name="connsiteY13" fmla="*/ 93682 h 103147"/>
                    <a:gd name="connsiteX14" fmla="*/ 62306 w 68654"/>
                    <a:gd name="connsiteY14" fmla="*/ 73871 h 103147"/>
                    <a:gd name="connsiteX15" fmla="*/ 43150 w 68654"/>
                    <a:gd name="connsiteY15" fmla="*/ 38094 h 103147"/>
                    <a:gd name="connsiteX16" fmla="*/ 15872 w 68654"/>
                    <a:gd name="connsiteY16" fmla="*/ 8534 h 103147"/>
                    <a:gd name="connsiteX17" fmla="*/ 66983 w 68654"/>
                    <a:gd name="connsiteY17" fmla="*/ 8534 h 103147"/>
                    <a:gd name="connsiteX18" fmla="*/ 66983 w 68654"/>
                    <a:gd name="connsiteY18" fmla="*/ -202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983" y="-2020"/>
                      </a:moveTo>
                      <a:lnTo>
                        <a:pt x="275" y="-2020"/>
                      </a:lnTo>
                      <a:lnTo>
                        <a:pt x="275" y="7282"/>
                      </a:lnTo>
                      <a:lnTo>
                        <a:pt x="35520" y="46412"/>
                      </a:lnTo>
                      <a:cubicBezTo>
                        <a:pt x="40741" y="52330"/>
                        <a:pt x="44344" y="57138"/>
                        <a:pt x="46328" y="60835"/>
                      </a:cubicBezTo>
                      <a:cubicBezTo>
                        <a:pt x="48312" y="64532"/>
                        <a:pt x="49304" y="68363"/>
                        <a:pt x="49304" y="72328"/>
                      </a:cubicBezTo>
                      <a:cubicBezTo>
                        <a:pt x="49304" y="77635"/>
                        <a:pt x="47693" y="81988"/>
                        <a:pt x="44471" y="85386"/>
                      </a:cubicBezTo>
                      <a:cubicBezTo>
                        <a:pt x="41263" y="88800"/>
                        <a:pt x="36974" y="90507"/>
                        <a:pt x="31604" y="90507"/>
                      </a:cubicBezTo>
                      <a:cubicBezTo>
                        <a:pt x="25174" y="90507"/>
                        <a:pt x="20176" y="88673"/>
                        <a:pt x="16611" y="85006"/>
                      </a:cubicBezTo>
                      <a:cubicBezTo>
                        <a:pt x="13045" y="81354"/>
                        <a:pt x="11262" y="76263"/>
                        <a:pt x="11262" y="69734"/>
                      </a:cubicBezTo>
                      <a:lnTo>
                        <a:pt x="-1672" y="69734"/>
                      </a:lnTo>
                      <a:cubicBezTo>
                        <a:pt x="-1672" y="79110"/>
                        <a:pt x="1342" y="86683"/>
                        <a:pt x="7369" y="92452"/>
                      </a:cubicBezTo>
                      <a:cubicBezTo>
                        <a:pt x="13411" y="98236"/>
                        <a:pt x="21489" y="101128"/>
                        <a:pt x="31604" y="101128"/>
                      </a:cubicBezTo>
                      <a:cubicBezTo>
                        <a:pt x="41077" y="101128"/>
                        <a:pt x="48558" y="98646"/>
                        <a:pt x="54048" y="93682"/>
                      </a:cubicBezTo>
                      <a:cubicBezTo>
                        <a:pt x="59553" y="88718"/>
                        <a:pt x="62306" y="82114"/>
                        <a:pt x="62306" y="73871"/>
                      </a:cubicBezTo>
                      <a:cubicBezTo>
                        <a:pt x="62306" y="63853"/>
                        <a:pt x="55921" y="51928"/>
                        <a:pt x="43150" y="38094"/>
                      </a:cubicBezTo>
                      <a:lnTo>
                        <a:pt x="15872" y="8534"/>
                      </a:lnTo>
                      <a:lnTo>
                        <a:pt x="66983" y="8534"/>
                      </a:lnTo>
                      <a:lnTo>
                        <a:pt x="66983" y="-2020"/>
                      </a:lnTo>
                      <a:close/>
                    </a:path>
                  </a:pathLst>
                </a:custGeom>
                <a:solidFill>
                  <a:srgbClr val="FFFFFF"/>
                </a:solidFill>
                <a:ln w="22" cap="flat">
                  <a:noFill/>
                  <a:prstDash val="solid"/>
                  <a:round/>
                </a:ln>
              </p:spPr>
              <p:txBody>
                <a:bodyPr rtlCol="0" anchor="ctr"/>
                <a:lstStyle/>
                <a:p>
                  <a:endParaRPr lang="en-GB"/>
                </a:p>
              </p:txBody>
            </p:sp>
          </p:grpSp>
          <p:grpSp>
            <p:nvGrpSpPr>
              <p:cNvPr id="18" name="Graphic 5">
                <a:extLst>
                  <a:ext uri="{FF2B5EF4-FFF2-40B4-BE49-F238E27FC236}">
                    <a16:creationId xmlns:a16="http://schemas.microsoft.com/office/drawing/2014/main" id="{C0BD3F66-81F9-F79E-41D8-154A6AC4A30D}"/>
                  </a:ext>
                </a:extLst>
              </p:cNvPr>
              <p:cNvGrpSpPr/>
              <p:nvPr/>
            </p:nvGrpSpPr>
            <p:grpSpPr>
              <a:xfrm>
                <a:off x="3560420" y="6155606"/>
                <a:ext cx="73488" cy="169937"/>
                <a:chOff x="3560420" y="6155606"/>
                <a:chExt cx="73488" cy="169937"/>
              </a:xfrm>
            </p:grpSpPr>
            <p:sp>
              <p:nvSpPr>
                <p:cNvPr id="19" name="Freeform: Shape 18">
                  <a:extLst>
                    <a:ext uri="{FF2B5EF4-FFF2-40B4-BE49-F238E27FC236}">
                      <a16:creationId xmlns:a16="http://schemas.microsoft.com/office/drawing/2014/main" id="{43048D4B-FF26-6990-9CCD-5BAB9746CB67}"/>
                    </a:ext>
                  </a:extLst>
                </p:cNvPr>
                <p:cNvSpPr/>
                <p:nvPr/>
              </p:nvSpPr>
              <p:spPr>
                <a:xfrm>
                  <a:off x="3596923" y="6155606"/>
                  <a:ext cx="8951" cy="31304"/>
                </a:xfrm>
                <a:custGeom>
                  <a:avLst/>
                  <a:gdLst>
                    <a:gd name="connsiteX0" fmla="*/ 225 w 8951"/>
                    <a:gd name="connsiteY0" fmla="*/ 273 h 31304"/>
                    <a:gd name="connsiteX1" fmla="*/ 225 w 8951"/>
                    <a:gd name="connsiteY1" fmla="*/ 31578 h 31304"/>
                  </a:gdLst>
                  <a:ahLst/>
                  <a:cxnLst>
                    <a:cxn ang="0">
                      <a:pos x="connsiteX0" y="connsiteY0"/>
                    </a:cxn>
                    <a:cxn ang="0">
                      <a:pos x="connsiteX1" y="connsiteY1"/>
                    </a:cxn>
                  </a:cxnLst>
                  <a:rect l="l" t="t" r="r" b="b"/>
                  <a:pathLst>
                    <a:path w="8951" h="31304">
                      <a:moveTo>
                        <a:pt x="225" y="273"/>
                      </a:moveTo>
                      <a:lnTo>
                        <a:pt x="225"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0" name="Freeform: Shape 19">
                  <a:extLst>
                    <a:ext uri="{FF2B5EF4-FFF2-40B4-BE49-F238E27FC236}">
                      <a16:creationId xmlns:a16="http://schemas.microsoft.com/office/drawing/2014/main" id="{7B2A8BAB-003B-E31F-41CF-373C9A44227B}"/>
                    </a:ext>
                  </a:extLst>
                </p:cNvPr>
                <p:cNvSpPr/>
                <p:nvPr/>
              </p:nvSpPr>
              <p:spPr>
                <a:xfrm flipV="1">
                  <a:off x="3560420" y="6223805"/>
                  <a:ext cx="73488" cy="101739"/>
                </a:xfrm>
                <a:custGeom>
                  <a:avLst/>
                  <a:gdLst>
                    <a:gd name="connsiteX0" fmla="*/ 57785 w 73488"/>
                    <a:gd name="connsiteY0" fmla="*/ 32178 h 101739"/>
                    <a:gd name="connsiteX1" fmla="*/ 71905 w 73488"/>
                    <a:gd name="connsiteY1" fmla="*/ 32178 h 101739"/>
                    <a:gd name="connsiteX2" fmla="*/ 71905 w 73488"/>
                    <a:gd name="connsiteY2" fmla="*/ 21624 h 101739"/>
                    <a:gd name="connsiteX3" fmla="*/ 57785 w 73488"/>
                    <a:gd name="connsiteY3" fmla="*/ 21624 h 101739"/>
                    <a:gd name="connsiteX4" fmla="*/ 57785 w 73488"/>
                    <a:gd name="connsiteY4" fmla="*/ -1988 h 101739"/>
                    <a:gd name="connsiteX5" fmla="*/ 44784 w 73488"/>
                    <a:gd name="connsiteY5" fmla="*/ -1988 h 101739"/>
                    <a:gd name="connsiteX6" fmla="*/ 44784 w 73488"/>
                    <a:gd name="connsiteY6" fmla="*/ 21624 h 101739"/>
                    <a:gd name="connsiteX7" fmla="*/ -1583 w 73488"/>
                    <a:gd name="connsiteY7" fmla="*/ 21624 h 101739"/>
                    <a:gd name="connsiteX8" fmla="*/ -1583 w 73488"/>
                    <a:gd name="connsiteY8" fmla="*/ 29249 h 101739"/>
                    <a:gd name="connsiteX9" fmla="*/ 44000 w 73488"/>
                    <a:gd name="connsiteY9" fmla="*/ 99751 h 101739"/>
                    <a:gd name="connsiteX10" fmla="*/ 57785 w 73488"/>
                    <a:gd name="connsiteY10" fmla="*/ 99751 h 101739"/>
                    <a:gd name="connsiteX11" fmla="*/ 57785 w 73488"/>
                    <a:gd name="connsiteY11" fmla="*/ 32178 h 101739"/>
                    <a:gd name="connsiteX12" fmla="*/ 13097 w 73488"/>
                    <a:gd name="connsiteY12" fmla="*/ 32178 h 101739"/>
                    <a:gd name="connsiteX13" fmla="*/ 44784 w 73488"/>
                    <a:gd name="connsiteY13" fmla="*/ 32178 h 101739"/>
                    <a:gd name="connsiteX14" fmla="*/ 44784 w 73488"/>
                    <a:gd name="connsiteY14" fmla="*/ 82064 h 101739"/>
                    <a:gd name="connsiteX15" fmla="*/ 43240 w 73488"/>
                    <a:gd name="connsiteY15" fmla="*/ 79269 h 101739"/>
                    <a:gd name="connsiteX16" fmla="*/ 13097 w 73488"/>
                    <a:gd name="connsiteY16" fmla="*/ 32178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785" y="32178"/>
                      </a:moveTo>
                      <a:lnTo>
                        <a:pt x="71905" y="32178"/>
                      </a:lnTo>
                      <a:lnTo>
                        <a:pt x="71905" y="21624"/>
                      </a:lnTo>
                      <a:lnTo>
                        <a:pt x="57785" y="21624"/>
                      </a:lnTo>
                      <a:lnTo>
                        <a:pt x="57785" y="-1988"/>
                      </a:lnTo>
                      <a:lnTo>
                        <a:pt x="44784" y="-1988"/>
                      </a:lnTo>
                      <a:lnTo>
                        <a:pt x="44784" y="21624"/>
                      </a:lnTo>
                      <a:lnTo>
                        <a:pt x="-1583" y="21624"/>
                      </a:lnTo>
                      <a:lnTo>
                        <a:pt x="-1583" y="29249"/>
                      </a:lnTo>
                      <a:lnTo>
                        <a:pt x="44000" y="99751"/>
                      </a:lnTo>
                      <a:lnTo>
                        <a:pt x="57785" y="99751"/>
                      </a:lnTo>
                      <a:lnTo>
                        <a:pt x="57785" y="32178"/>
                      </a:lnTo>
                      <a:close/>
                      <a:moveTo>
                        <a:pt x="13097" y="32178"/>
                      </a:moveTo>
                      <a:lnTo>
                        <a:pt x="44784" y="32178"/>
                      </a:lnTo>
                      <a:lnTo>
                        <a:pt x="44784" y="82064"/>
                      </a:lnTo>
                      <a:lnTo>
                        <a:pt x="43240" y="79269"/>
                      </a:lnTo>
                      <a:lnTo>
                        <a:pt x="13097" y="32178"/>
                      </a:lnTo>
                      <a:close/>
                    </a:path>
                  </a:pathLst>
                </a:custGeom>
                <a:solidFill>
                  <a:srgbClr val="FFFFFF"/>
                </a:solidFill>
                <a:ln w="22" cap="flat">
                  <a:noFill/>
                  <a:prstDash val="solid"/>
                  <a:round/>
                </a:ln>
              </p:spPr>
              <p:txBody>
                <a:bodyPr rtlCol="0" anchor="ctr"/>
                <a:lstStyle/>
                <a:p>
                  <a:endParaRPr lang="en-GB"/>
                </a:p>
              </p:txBody>
            </p:sp>
          </p:grpSp>
          <p:grpSp>
            <p:nvGrpSpPr>
              <p:cNvPr id="21" name="Graphic 5">
                <a:extLst>
                  <a:ext uri="{FF2B5EF4-FFF2-40B4-BE49-F238E27FC236}">
                    <a16:creationId xmlns:a16="http://schemas.microsoft.com/office/drawing/2014/main" id="{7C98313B-9B60-68DF-7C42-A736AAB09672}"/>
                  </a:ext>
                </a:extLst>
              </p:cNvPr>
              <p:cNvGrpSpPr/>
              <p:nvPr/>
            </p:nvGrpSpPr>
            <p:grpSpPr>
              <a:xfrm>
                <a:off x="4211730" y="6155606"/>
                <a:ext cx="64335" cy="171346"/>
                <a:chOff x="4211730" y="6155606"/>
                <a:chExt cx="64335" cy="171346"/>
              </a:xfrm>
            </p:grpSpPr>
            <p:sp>
              <p:nvSpPr>
                <p:cNvPr id="22" name="Freeform: Shape 21">
                  <a:extLst>
                    <a:ext uri="{FF2B5EF4-FFF2-40B4-BE49-F238E27FC236}">
                      <a16:creationId xmlns:a16="http://schemas.microsoft.com/office/drawing/2014/main" id="{2E24AEB4-0BFD-A923-981A-88EA96B959C7}"/>
                    </a:ext>
                  </a:extLst>
                </p:cNvPr>
                <p:cNvSpPr/>
                <p:nvPr/>
              </p:nvSpPr>
              <p:spPr>
                <a:xfrm>
                  <a:off x="4242696" y="6155606"/>
                  <a:ext cx="8951" cy="31304"/>
                </a:xfrm>
                <a:custGeom>
                  <a:avLst/>
                  <a:gdLst>
                    <a:gd name="connsiteX0" fmla="*/ 297 w 8951"/>
                    <a:gd name="connsiteY0" fmla="*/ 273 h 31304"/>
                    <a:gd name="connsiteX1" fmla="*/ 297 w 8951"/>
                    <a:gd name="connsiteY1" fmla="*/ 31578 h 31304"/>
                  </a:gdLst>
                  <a:ahLst/>
                  <a:cxnLst>
                    <a:cxn ang="0">
                      <a:pos x="connsiteX0" y="connsiteY0"/>
                    </a:cxn>
                    <a:cxn ang="0">
                      <a:pos x="connsiteX1" y="connsiteY1"/>
                    </a:cxn>
                  </a:cxnLst>
                  <a:rect l="l" t="t" r="r" b="b"/>
                  <a:pathLst>
                    <a:path w="8951" h="31304">
                      <a:moveTo>
                        <a:pt x="297" y="273"/>
                      </a:moveTo>
                      <a:lnTo>
                        <a:pt x="297"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3" name="Freeform: Shape 22">
                  <a:extLst>
                    <a:ext uri="{FF2B5EF4-FFF2-40B4-BE49-F238E27FC236}">
                      <a16:creationId xmlns:a16="http://schemas.microsoft.com/office/drawing/2014/main" id="{0B892BBA-998D-C0C2-47CA-5F6A4D3CCACA}"/>
                    </a:ext>
                  </a:extLst>
                </p:cNvPr>
                <p:cNvSpPr/>
                <p:nvPr/>
              </p:nvSpPr>
              <p:spPr>
                <a:xfrm flipV="1">
                  <a:off x="4211730" y="6223738"/>
                  <a:ext cx="64335" cy="103214"/>
                </a:xfrm>
                <a:custGeom>
                  <a:avLst/>
                  <a:gdLst>
                    <a:gd name="connsiteX0" fmla="*/ 48439 w 64335"/>
                    <a:gd name="connsiteY0" fmla="*/ 101257 h 103214"/>
                    <a:gd name="connsiteX1" fmla="*/ 48439 w 64335"/>
                    <a:gd name="connsiteY1" fmla="*/ 90300 h 103214"/>
                    <a:gd name="connsiteX2" fmla="*/ 46067 w 64335"/>
                    <a:gd name="connsiteY2" fmla="*/ 90300 h 103214"/>
                    <a:gd name="connsiteX3" fmla="*/ 22011 w 64335"/>
                    <a:gd name="connsiteY3" fmla="*/ 81334 h 103214"/>
                    <a:gd name="connsiteX4" fmla="*/ 11650 w 64335"/>
                    <a:gd name="connsiteY4" fmla="*/ 56961 h 103214"/>
                    <a:gd name="connsiteX5" fmla="*/ 33602 w 64335"/>
                    <a:gd name="connsiteY5" fmla="*/ 66173 h 103214"/>
                    <a:gd name="connsiteX6" fmla="*/ 54839 w 64335"/>
                    <a:gd name="connsiteY6" fmla="*/ 56804 h 103214"/>
                    <a:gd name="connsiteX7" fmla="*/ 62783 w 64335"/>
                    <a:gd name="connsiteY7" fmla="*/ 32633 h 103214"/>
                    <a:gd name="connsiteX8" fmla="*/ 54212 w 64335"/>
                    <a:gd name="connsiteY8" fmla="*/ 7478 h 103214"/>
                    <a:gd name="connsiteX9" fmla="*/ 31230 w 64335"/>
                    <a:gd name="connsiteY9" fmla="*/ -1958 h 103214"/>
                    <a:gd name="connsiteX10" fmla="*/ 7532 w 64335"/>
                    <a:gd name="connsiteY10" fmla="*/ 9267 h 103214"/>
                    <a:gd name="connsiteX11" fmla="*/ -1553 w 64335"/>
                    <a:gd name="connsiteY11" fmla="*/ 38156 h 103214"/>
                    <a:gd name="connsiteX12" fmla="*/ -1553 w 64335"/>
                    <a:gd name="connsiteY12" fmla="*/ 43120 h 103214"/>
                    <a:gd name="connsiteX13" fmla="*/ 10419 w 64335"/>
                    <a:gd name="connsiteY13" fmla="*/ 86052 h 103214"/>
                    <a:gd name="connsiteX14" fmla="*/ 46134 w 64335"/>
                    <a:gd name="connsiteY14" fmla="*/ 101257 h 103214"/>
                    <a:gd name="connsiteX15" fmla="*/ 48439 w 64335"/>
                    <a:gd name="connsiteY15" fmla="*/ 101257 h 103214"/>
                    <a:gd name="connsiteX16" fmla="*/ 31454 w 64335"/>
                    <a:gd name="connsiteY16" fmla="*/ 55418 h 103214"/>
                    <a:gd name="connsiteX17" fmla="*/ 19213 w 64335"/>
                    <a:gd name="connsiteY17" fmla="*/ 51438 h 103214"/>
                    <a:gd name="connsiteX18" fmla="*/ 11448 w 64335"/>
                    <a:gd name="connsiteY18" fmla="*/ 41443 h 103214"/>
                    <a:gd name="connsiteX19" fmla="*/ 11448 w 64335"/>
                    <a:gd name="connsiteY19" fmla="*/ 36703 h 103214"/>
                    <a:gd name="connsiteX20" fmla="*/ 17110 w 64335"/>
                    <a:gd name="connsiteY20" fmla="*/ 16422 h 103214"/>
                    <a:gd name="connsiteX21" fmla="*/ 31230 w 64335"/>
                    <a:gd name="connsiteY21" fmla="*/ 8752 h 103214"/>
                    <a:gd name="connsiteX22" fmla="*/ 44970 w 64335"/>
                    <a:gd name="connsiteY22" fmla="*/ 15170 h 103214"/>
                    <a:gd name="connsiteX23" fmla="*/ 49983 w 64335"/>
                    <a:gd name="connsiteY23" fmla="*/ 32007 h 103214"/>
                    <a:gd name="connsiteX24" fmla="*/ 44903 w 64335"/>
                    <a:gd name="connsiteY24" fmla="*/ 48956 h 103214"/>
                    <a:gd name="connsiteX25" fmla="*/ 31454 w 64335"/>
                    <a:gd name="connsiteY25" fmla="*/ 55418 h 1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4335" h="103214">
                      <a:moveTo>
                        <a:pt x="48439" y="101257"/>
                      </a:moveTo>
                      <a:lnTo>
                        <a:pt x="48439" y="90300"/>
                      </a:lnTo>
                      <a:lnTo>
                        <a:pt x="46067" y="90300"/>
                      </a:lnTo>
                      <a:cubicBezTo>
                        <a:pt x="35997" y="90106"/>
                        <a:pt x="27978" y="87118"/>
                        <a:pt x="22011" y="81334"/>
                      </a:cubicBezTo>
                      <a:cubicBezTo>
                        <a:pt x="16043" y="75565"/>
                        <a:pt x="12590" y="67441"/>
                        <a:pt x="11650" y="56961"/>
                      </a:cubicBezTo>
                      <a:cubicBezTo>
                        <a:pt x="17020" y="63103"/>
                        <a:pt x="24338" y="66173"/>
                        <a:pt x="33602" y="66173"/>
                      </a:cubicBezTo>
                      <a:cubicBezTo>
                        <a:pt x="42464" y="66173"/>
                        <a:pt x="49542" y="63050"/>
                        <a:pt x="54839" y="56804"/>
                      </a:cubicBezTo>
                      <a:cubicBezTo>
                        <a:pt x="60135" y="50573"/>
                        <a:pt x="62783" y="42516"/>
                        <a:pt x="62783" y="32633"/>
                      </a:cubicBezTo>
                      <a:cubicBezTo>
                        <a:pt x="62783" y="22153"/>
                        <a:pt x="59926" y="13768"/>
                        <a:pt x="54212" y="7478"/>
                      </a:cubicBezTo>
                      <a:cubicBezTo>
                        <a:pt x="48498" y="1187"/>
                        <a:pt x="40838" y="-1958"/>
                        <a:pt x="31230" y="-1958"/>
                      </a:cubicBezTo>
                      <a:cubicBezTo>
                        <a:pt x="21488" y="-1958"/>
                        <a:pt x="13589" y="1783"/>
                        <a:pt x="7532" y="9267"/>
                      </a:cubicBezTo>
                      <a:cubicBezTo>
                        <a:pt x="1475" y="16750"/>
                        <a:pt x="-1553" y="26380"/>
                        <a:pt x="-1553" y="38156"/>
                      </a:cubicBezTo>
                      <a:lnTo>
                        <a:pt x="-1553" y="43120"/>
                      </a:lnTo>
                      <a:cubicBezTo>
                        <a:pt x="-1553" y="61843"/>
                        <a:pt x="2438" y="76153"/>
                        <a:pt x="10419" y="86052"/>
                      </a:cubicBezTo>
                      <a:cubicBezTo>
                        <a:pt x="18415" y="95965"/>
                        <a:pt x="30320" y="101033"/>
                        <a:pt x="46134" y="101257"/>
                      </a:cubicBezTo>
                      <a:lnTo>
                        <a:pt x="48439" y="101257"/>
                      </a:lnTo>
                      <a:close/>
                      <a:moveTo>
                        <a:pt x="31454" y="55418"/>
                      </a:moveTo>
                      <a:cubicBezTo>
                        <a:pt x="27023" y="55418"/>
                        <a:pt x="22943" y="54091"/>
                        <a:pt x="19213" y="51438"/>
                      </a:cubicBezTo>
                      <a:cubicBezTo>
                        <a:pt x="15484" y="48784"/>
                        <a:pt x="12895" y="45453"/>
                        <a:pt x="11448" y="41443"/>
                      </a:cubicBezTo>
                      <a:lnTo>
                        <a:pt x="11448" y="36703"/>
                      </a:lnTo>
                      <a:cubicBezTo>
                        <a:pt x="11448" y="28310"/>
                        <a:pt x="13335" y="21550"/>
                        <a:pt x="17110" y="16422"/>
                      </a:cubicBezTo>
                      <a:cubicBezTo>
                        <a:pt x="20884" y="11309"/>
                        <a:pt x="25591" y="8752"/>
                        <a:pt x="31230" y="8752"/>
                      </a:cubicBezTo>
                      <a:cubicBezTo>
                        <a:pt x="37063" y="8752"/>
                        <a:pt x="41643" y="10891"/>
                        <a:pt x="44970" y="15170"/>
                      </a:cubicBezTo>
                      <a:cubicBezTo>
                        <a:pt x="48312" y="19463"/>
                        <a:pt x="49983" y="25075"/>
                        <a:pt x="49983" y="32007"/>
                      </a:cubicBezTo>
                      <a:cubicBezTo>
                        <a:pt x="49983" y="38998"/>
                        <a:pt x="48289" y="44648"/>
                        <a:pt x="44903" y="48956"/>
                      </a:cubicBezTo>
                      <a:cubicBezTo>
                        <a:pt x="41531" y="53264"/>
                        <a:pt x="37048" y="55418"/>
                        <a:pt x="31454" y="55418"/>
                      </a:cubicBezTo>
                      <a:close/>
                    </a:path>
                  </a:pathLst>
                </a:custGeom>
                <a:solidFill>
                  <a:srgbClr val="FFFFFF"/>
                </a:solidFill>
                <a:ln w="22" cap="flat">
                  <a:noFill/>
                  <a:prstDash val="solid"/>
                  <a:round/>
                </a:ln>
              </p:spPr>
              <p:txBody>
                <a:bodyPr rtlCol="0" anchor="ctr"/>
                <a:lstStyle/>
                <a:p>
                  <a:endParaRPr lang="en-GB"/>
                </a:p>
              </p:txBody>
            </p:sp>
          </p:grpSp>
          <p:grpSp>
            <p:nvGrpSpPr>
              <p:cNvPr id="24" name="Graphic 5">
                <a:extLst>
                  <a:ext uri="{FF2B5EF4-FFF2-40B4-BE49-F238E27FC236}">
                    <a16:creationId xmlns:a16="http://schemas.microsoft.com/office/drawing/2014/main" id="{9148AF7F-97A2-1ACF-4B10-5A141349F4A3}"/>
                  </a:ext>
                </a:extLst>
              </p:cNvPr>
              <p:cNvGrpSpPr/>
              <p:nvPr/>
            </p:nvGrpSpPr>
            <p:grpSpPr>
              <a:xfrm>
                <a:off x="4856094" y="6155606"/>
                <a:ext cx="64760" cy="171346"/>
                <a:chOff x="4856094" y="6155606"/>
                <a:chExt cx="64760" cy="171346"/>
              </a:xfrm>
            </p:grpSpPr>
            <p:sp>
              <p:nvSpPr>
                <p:cNvPr id="25" name="Freeform: Shape 24">
                  <a:extLst>
                    <a:ext uri="{FF2B5EF4-FFF2-40B4-BE49-F238E27FC236}">
                      <a16:creationId xmlns:a16="http://schemas.microsoft.com/office/drawing/2014/main" id="{3605274F-F228-7BDA-49BB-0B4415EB6BEF}"/>
                    </a:ext>
                  </a:extLst>
                </p:cNvPr>
                <p:cNvSpPr/>
                <p:nvPr/>
              </p:nvSpPr>
              <p:spPr>
                <a:xfrm>
                  <a:off x="4888479" y="6155606"/>
                  <a:ext cx="8951" cy="31304"/>
                </a:xfrm>
                <a:custGeom>
                  <a:avLst/>
                  <a:gdLst>
                    <a:gd name="connsiteX0" fmla="*/ 369 w 8951"/>
                    <a:gd name="connsiteY0" fmla="*/ 273 h 31304"/>
                    <a:gd name="connsiteX1" fmla="*/ 369 w 8951"/>
                    <a:gd name="connsiteY1" fmla="*/ 31578 h 31304"/>
                  </a:gdLst>
                  <a:ahLst/>
                  <a:cxnLst>
                    <a:cxn ang="0">
                      <a:pos x="connsiteX0" y="connsiteY0"/>
                    </a:cxn>
                    <a:cxn ang="0">
                      <a:pos x="connsiteX1" y="connsiteY1"/>
                    </a:cxn>
                  </a:cxnLst>
                  <a:rect l="l" t="t" r="r" b="b"/>
                  <a:pathLst>
                    <a:path w="8951" h="31304">
                      <a:moveTo>
                        <a:pt x="369" y="273"/>
                      </a:moveTo>
                      <a:lnTo>
                        <a:pt x="369" y="31578"/>
                      </a:lnTo>
                    </a:path>
                  </a:pathLst>
                </a:custGeom>
                <a:solidFill>
                  <a:srgbClr val="FFFFFF"/>
                </a:solidFill>
                <a:ln w="7158" cap="flat">
                  <a:solidFill>
                    <a:srgbClr val="FFFFFF"/>
                  </a:solidFill>
                  <a:prstDash val="solid"/>
                  <a:round/>
                </a:ln>
              </p:spPr>
              <p:txBody>
                <a:bodyPr rtlCol="0" anchor="ctr"/>
                <a:lstStyle/>
                <a:p>
                  <a:endParaRPr lang="en-GB"/>
                </a:p>
              </p:txBody>
            </p:sp>
            <p:sp>
              <p:nvSpPr>
                <p:cNvPr id="26" name="Freeform: Shape 25">
                  <a:extLst>
                    <a:ext uri="{FF2B5EF4-FFF2-40B4-BE49-F238E27FC236}">
                      <a16:creationId xmlns:a16="http://schemas.microsoft.com/office/drawing/2014/main" id="{DB1915C9-4D6E-3897-CC4A-6BEB553E73CC}"/>
                    </a:ext>
                  </a:extLst>
                </p:cNvPr>
                <p:cNvSpPr/>
                <p:nvPr/>
              </p:nvSpPr>
              <p:spPr>
                <a:xfrm flipV="1">
                  <a:off x="4856094" y="6222396"/>
                  <a:ext cx="64760" cy="104556"/>
                </a:xfrm>
                <a:custGeom>
                  <a:avLst/>
                  <a:gdLst>
                    <a:gd name="connsiteX0" fmla="*/ 60961 w 64760"/>
                    <a:gd name="connsiteY0" fmla="*/ 74618 h 104556"/>
                    <a:gd name="connsiteX1" fmla="*/ 56933 w 64760"/>
                    <a:gd name="connsiteY1" fmla="*/ 61045 h 104556"/>
                    <a:gd name="connsiteX2" fmla="*/ 46058 w 64760"/>
                    <a:gd name="connsiteY2" fmla="*/ 51766 h 104556"/>
                    <a:gd name="connsiteX3" fmla="*/ 58679 w 64760"/>
                    <a:gd name="connsiteY3" fmla="*/ 41771 h 104556"/>
                    <a:gd name="connsiteX4" fmla="*/ 63333 w 64760"/>
                    <a:gd name="connsiteY4" fmla="*/ 26879 h 104556"/>
                    <a:gd name="connsiteX5" fmla="*/ 54405 w 64760"/>
                    <a:gd name="connsiteY5" fmla="*/ 5838 h 104556"/>
                    <a:gd name="connsiteX6" fmla="*/ 30953 w 64760"/>
                    <a:gd name="connsiteY6" fmla="*/ -1988 h 104556"/>
                    <a:gd name="connsiteX7" fmla="*/ 7412 w 64760"/>
                    <a:gd name="connsiteY7" fmla="*/ 5882 h 104556"/>
                    <a:gd name="connsiteX8" fmla="*/ -1428 w 64760"/>
                    <a:gd name="connsiteY8" fmla="*/ 26879 h 104556"/>
                    <a:gd name="connsiteX9" fmla="*/ 3070 w 64760"/>
                    <a:gd name="connsiteY9" fmla="*/ 41771 h 104556"/>
                    <a:gd name="connsiteX10" fmla="*/ 15557 w 64760"/>
                    <a:gd name="connsiteY10" fmla="*/ 51833 h 104556"/>
                    <a:gd name="connsiteX11" fmla="*/ 4861 w 64760"/>
                    <a:gd name="connsiteY11" fmla="*/ 61112 h 104556"/>
                    <a:gd name="connsiteX12" fmla="*/ 944 w 64760"/>
                    <a:gd name="connsiteY12" fmla="*/ 74618 h 104556"/>
                    <a:gd name="connsiteX13" fmla="*/ 9202 w 64760"/>
                    <a:gd name="connsiteY13" fmla="*/ 95010 h 104556"/>
                    <a:gd name="connsiteX14" fmla="*/ 30953 w 64760"/>
                    <a:gd name="connsiteY14" fmla="*/ 102568 h 104556"/>
                    <a:gd name="connsiteX15" fmla="*/ 52659 w 64760"/>
                    <a:gd name="connsiteY15" fmla="*/ 95010 h 104556"/>
                    <a:gd name="connsiteX16" fmla="*/ 60961 w 64760"/>
                    <a:gd name="connsiteY16" fmla="*/ 74618 h 104556"/>
                    <a:gd name="connsiteX17" fmla="*/ 50399 w 64760"/>
                    <a:gd name="connsiteY17" fmla="*/ 27169 h 104556"/>
                    <a:gd name="connsiteX18" fmla="*/ 44961 w 64760"/>
                    <a:gd name="connsiteY18" fmla="*/ 41055 h 104556"/>
                    <a:gd name="connsiteX19" fmla="*/ 30796 w 64760"/>
                    <a:gd name="connsiteY19" fmla="*/ 46444 h 104556"/>
                    <a:gd name="connsiteX20" fmla="*/ 16788 w 64760"/>
                    <a:gd name="connsiteY20" fmla="*/ 41122 h 104556"/>
                    <a:gd name="connsiteX21" fmla="*/ 11507 w 64760"/>
                    <a:gd name="connsiteY21" fmla="*/ 27147 h 104556"/>
                    <a:gd name="connsiteX22" fmla="*/ 16654 w 64760"/>
                    <a:gd name="connsiteY22" fmla="*/ 13530 h 104556"/>
                    <a:gd name="connsiteX23" fmla="*/ 30953 w 64760"/>
                    <a:gd name="connsiteY23" fmla="*/ 8566 h 104556"/>
                    <a:gd name="connsiteX24" fmla="*/ 45207 w 64760"/>
                    <a:gd name="connsiteY24" fmla="*/ 13552 h 104556"/>
                    <a:gd name="connsiteX25" fmla="*/ 50399 w 64760"/>
                    <a:gd name="connsiteY25" fmla="*/ 27169 h 104556"/>
                    <a:gd name="connsiteX26" fmla="*/ 30953 w 64760"/>
                    <a:gd name="connsiteY26" fmla="*/ 91947 h 104556"/>
                    <a:gd name="connsiteX27" fmla="*/ 18600 w 64760"/>
                    <a:gd name="connsiteY27" fmla="*/ 87229 h 104556"/>
                    <a:gd name="connsiteX28" fmla="*/ 13879 w 64760"/>
                    <a:gd name="connsiteY28" fmla="*/ 74394 h 104556"/>
                    <a:gd name="connsiteX29" fmla="*/ 18533 w 64760"/>
                    <a:gd name="connsiteY29" fmla="*/ 61850 h 104556"/>
                    <a:gd name="connsiteX30" fmla="*/ 30953 w 64760"/>
                    <a:gd name="connsiteY30" fmla="*/ 57065 h 104556"/>
                    <a:gd name="connsiteX31" fmla="*/ 43350 w 64760"/>
                    <a:gd name="connsiteY31" fmla="*/ 61850 h 104556"/>
                    <a:gd name="connsiteX32" fmla="*/ 48005 w 64760"/>
                    <a:gd name="connsiteY32" fmla="*/ 74394 h 104556"/>
                    <a:gd name="connsiteX33" fmla="*/ 43171 w 64760"/>
                    <a:gd name="connsiteY33" fmla="*/ 87050 h 104556"/>
                    <a:gd name="connsiteX34" fmla="*/ 30953 w 64760"/>
                    <a:gd name="connsiteY34" fmla="*/ 9194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760" h="104556">
                      <a:moveTo>
                        <a:pt x="60961" y="74618"/>
                      </a:moveTo>
                      <a:cubicBezTo>
                        <a:pt x="60961" y="69535"/>
                        <a:pt x="59619" y="65010"/>
                        <a:pt x="56933" y="61045"/>
                      </a:cubicBezTo>
                      <a:cubicBezTo>
                        <a:pt x="54248" y="57095"/>
                        <a:pt x="50623" y="54002"/>
                        <a:pt x="46058" y="51766"/>
                      </a:cubicBezTo>
                      <a:cubicBezTo>
                        <a:pt x="51369" y="49485"/>
                        <a:pt x="55576" y="46153"/>
                        <a:pt x="58679" y="41771"/>
                      </a:cubicBezTo>
                      <a:cubicBezTo>
                        <a:pt x="61782" y="37388"/>
                        <a:pt x="63333" y="32424"/>
                        <a:pt x="63333" y="26879"/>
                      </a:cubicBezTo>
                      <a:cubicBezTo>
                        <a:pt x="63333" y="18084"/>
                        <a:pt x="60357" y="11070"/>
                        <a:pt x="54405" y="5838"/>
                      </a:cubicBezTo>
                      <a:cubicBezTo>
                        <a:pt x="48467" y="620"/>
                        <a:pt x="40650" y="-1988"/>
                        <a:pt x="30953" y="-1988"/>
                      </a:cubicBezTo>
                      <a:cubicBezTo>
                        <a:pt x="21166" y="-1988"/>
                        <a:pt x="13319" y="635"/>
                        <a:pt x="7412" y="5882"/>
                      </a:cubicBezTo>
                      <a:cubicBezTo>
                        <a:pt x="1519" y="11130"/>
                        <a:pt x="-1428" y="18128"/>
                        <a:pt x="-1428" y="26879"/>
                      </a:cubicBezTo>
                      <a:cubicBezTo>
                        <a:pt x="-1428" y="32379"/>
                        <a:pt x="72" y="37343"/>
                        <a:pt x="3070" y="41771"/>
                      </a:cubicBezTo>
                      <a:cubicBezTo>
                        <a:pt x="6084" y="46198"/>
                        <a:pt x="10246" y="49552"/>
                        <a:pt x="15557" y="51833"/>
                      </a:cubicBezTo>
                      <a:cubicBezTo>
                        <a:pt x="11037" y="54069"/>
                        <a:pt x="7471" y="57162"/>
                        <a:pt x="4861" y="61112"/>
                      </a:cubicBezTo>
                      <a:cubicBezTo>
                        <a:pt x="2250" y="65077"/>
                        <a:pt x="944" y="69579"/>
                        <a:pt x="944" y="74618"/>
                      </a:cubicBezTo>
                      <a:cubicBezTo>
                        <a:pt x="944" y="83189"/>
                        <a:pt x="3697" y="89987"/>
                        <a:pt x="9202" y="95010"/>
                      </a:cubicBezTo>
                      <a:cubicBezTo>
                        <a:pt x="14707" y="100049"/>
                        <a:pt x="21957" y="102568"/>
                        <a:pt x="30953" y="102568"/>
                      </a:cubicBezTo>
                      <a:cubicBezTo>
                        <a:pt x="39904" y="102568"/>
                        <a:pt x="47139" y="100049"/>
                        <a:pt x="52659" y="95010"/>
                      </a:cubicBezTo>
                      <a:cubicBezTo>
                        <a:pt x="58194" y="89987"/>
                        <a:pt x="60961" y="83189"/>
                        <a:pt x="60961" y="74618"/>
                      </a:cubicBezTo>
                      <a:close/>
                      <a:moveTo>
                        <a:pt x="50399" y="27169"/>
                      </a:moveTo>
                      <a:cubicBezTo>
                        <a:pt x="50399" y="32849"/>
                        <a:pt x="48586" y="37477"/>
                        <a:pt x="44961" y="41055"/>
                      </a:cubicBezTo>
                      <a:cubicBezTo>
                        <a:pt x="41351" y="44648"/>
                        <a:pt x="36629" y="46444"/>
                        <a:pt x="30796" y="46444"/>
                      </a:cubicBezTo>
                      <a:cubicBezTo>
                        <a:pt x="24978" y="46444"/>
                        <a:pt x="20308" y="44670"/>
                        <a:pt x="16788" y="41122"/>
                      </a:cubicBezTo>
                      <a:cubicBezTo>
                        <a:pt x="13267" y="37589"/>
                        <a:pt x="11507" y="32931"/>
                        <a:pt x="11507" y="27147"/>
                      </a:cubicBezTo>
                      <a:cubicBezTo>
                        <a:pt x="11507" y="21378"/>
                        <a:pt x="13222" y="16839"/>
                        <a:pt x="16654" y="13530"/>
                      </a:cubicBezTo>
                      <a:cubicBezTo>
                        <a:pt x="20085" y="10220"/>
                        <a:pt x="24851" y="8566"/>
                        <a:pt x="30953" y="8566"/>
                      </a:cubicBezTo>
                      <a:cubicBezTo>
                        <a:pt x="37010" y="8566"/>
                        <a:pt x="41761" y="10228"/>
                        <a:pt x="45207" y="13552"/>
                      </a:cubicBezTo>
                      <a:cubicBezTo>
                        <a:pt x="48669" y="16891"/>
                        <a:pt x="50399" y="21430"/>
                        <a:pt x="50399" y="27169"/>
                      </a:cubicBezTo>
                      <a:close/>
                      <a:moveTo>
                        <a:pt x="30953" y="91947"/>
                      </a:moveTo>
                      <a:cubicBezTo>
                        <a:pt x="25866" y="91947"/>
                        <a:pt x="21748" y="90374"/>
                        <a:pt x="18600" y="87229"/>
                      </a:cubicBezTo>
                      <a:cubicBezTo>
                        <a:pt x="15453" y="84084"/>
                        <a:pt x="13879" y="79805"/>
                        <a:pt x="13879" y="74394"/>
                      </a:cubicBezTo>
                      <a:cubicBezTo>
                        <a:pt x="13879" y="69222"/>
                        <a:pt x="15430" y="65040"/>
                        <a:pt x="18533" y="61850"/>
                      </a:cubicBezTo>
                      <a:cubicBezTo>
                        <a:pt x="21636" y="58660"/>
                        <a:pt x="25776" y="57065"/>
                        <a:pt x="30953" y="57065"/>
                      </a:cubicBezTo>
                      <a:cubicBezTo>
                        <a:pt x="36129" y="57065"/>
                        <a:pt x="40262" y="58660"/>
                        <a:pt x="43350" y="61850"/>
                      </a:cubicBezTo>
                      <a:cubicBezTo>
                        <a:pt x="46453" y="65040"/>
                        <a:pt x="48005" y="69222"/>
                        <a:pt x="48005" y="74394"/>
                      </a:cubicBezTo>
                      <a:cubicBezTo>
                        <a:pt x="48005" y="79567"/>
                        <a:pt x="46393" y="83786"/>
                        <a:pt x="43171" y="87050"/>
                      </a:cubicBezTo>
                      <a:cubicBezTo>
                        <a:pt x="39964" y="90315"/>
                        <a:pt x="35891" y="91947"/>
                        <a:pt x="30953" y="91947"/>
                      </a:cubicBezTo>
                      <a:close/>
                    </a:path>
                  </a:pathLst>
                </a:custGeom>
                <a:solidFill>
                  <a:srgbClr val="FFFFFF"/>
                </a:solidFill>
                <a:ln w="22" cap="flat">
                  <a:noFill/>
                  <a:prstDash val="solid"/>
                  <a:round/>
                </a:ln>
              </p:spPr>
              <p:txBody>
                <a:bodyPr rtlCol="0" anchor="ctr"/>
                <a:lstStyle/>
                <a:p>
                  <a:endParaRPr lang="en-GB"/>
                </a:p>
              </p:txBody>
            </p:sp>
          </p:grpSp>
          <p:grpSp>
            <p:nvGrpSpPr>
              <p:cNvPr id="27" name="Graphic 5">
                <a:extLst>
                  <a:ext uri="{FF2B5EF4-FFF2-40B4-BE49-F238E27FC236}">
                    <a16:creationId xmlns:a16="http://schemas.microsoft.com/office/drawing/2014/main" id="{500B43BD-3147-100B-B381-C0DA51D965A4}"/>
                  </a:ext>
                </a:extLst>
              </p:cNvPr>
              <p:cNvGrpSpPr/>
              <p:nvPr/>
            </p:nvGrpSpPr>
            <p:grpSpPr>
              <a:xfrm>
                <a:off x="3569913" y="6390389"/>
                <a:ext cx="378799" cy="136397"/>
                <a:chOff x="3569913" y="6390389"/>
                <a:chExt cx="378799" cy="136397"/>
              </a:xfrm>
              <a:solidFill>
                <a:srgbClr val="FFFFFF"/>
              </a:solidFill>
            </p:grpSpPr>
            <p:sp>
              <p:nvSpPr>
                <p:cNvPr id="28" name="Freeform: Shape 27">
                  <a:extLst>
                    <a:ext uri="{FF2B5EF4-FFF2-40B4-BE49-F238E27FC236}">
                      <a16:creationId xmlns:a16="http://schemas.microsoft.com/office/drawing/2014/main" id="{371F03E9-53E1-B011-B51A-4CF3D7C4B37E}"/>
                    </a:ext>
                  </a:extLst>
                </p:cNvPr>
                <p:cNvSpPr/>
                <p:nvPr/>
              </p:nvSpPr>
              <p:spPr>
                <a:xfrm flipV="1">
                  <a:off x="3569913" y="6395979"/>
                  <a:ext cx="66573" cy="101739"/>
                </a:xfrm>
                <a:custGeom>
                  <a:avLst/>
                  <a:gdLst>
                    <a:gd name="connsiteX0" fmla="*/ 57777 w 66573"/>
                    <a:gd name="connsiteY0" fmla="*/ 43445 h 101739"/>
                    <a:gd name="connsiteX1" fmla="*/ 15954 w 66573"/>
                    <a:gd name="connsiteY1" fmla="*/ 43445 h 101739"/>
                    <a:gd name="connsiteX2" fmla="*/ 15954 w 66573"/>
                    <a:gd name="connsiteY2" fmla="*/ 12140 h 101739"/>
                    <a:gd name="connsiteX3" fmla="*/ 64849 w 66573"/>
                    <a:gd name="connsiteY3" fmla="*/ 12140 h 101739"/>
                    <a:gd name="connsiteX4" fmla="*/ 64849 w 66573"/>
                    <a:gd name="connsiteY4" fmla="*/ -1969 h 101739"/>
                    <a:gd name="connsiteX5" fmla="*/ -1725 w 66573"/>
                    <a:gd name="connsiteY5" fmla="*/ -1969 h 101739"/>
                    <a:gd name="connsiteX6" fmla="*/ -1725 w 66573"/>
                    <a:gd name="connsiteY6" fmla="*/ 99770 h 101739"/>
                    <a:gd name="connsiteX7" fmla="*/ 64356 w 66573"/>
                    <a:gd name="connsiteY7" fmla="*/ 99770 h 101739"/>
                    <a:gd name="connsiteX8" fmla="*/ 64356 w 66573"/>
                    <a:gd name="connsiteY8" fmla="*/ 85527 h 101739"/>
                    <a:gd name="connsiteX9" fmla="*/ 15954 w 66573"/>
                    <a:gd name="connsiteY9" fmla="*/ 85527 h 101739"/>
                    <a:gd name="connsiteX10" fmla="*/ 15954 w 66573"/>
                    <a:gd name="connsiteY10" fmla="*/ 57420 h 101739"/>
                    <a:gd name="connsiteX11" fmla="*/ 57777 w 66573"/>
                    <a:gd name="connsiteY11" fmla="*/ 57420 h 101739"/>
                    <a:gd name="connsiteX12" fmla="*/ 57777 w 66573"/>
                    <a:gd name="connsiteY12" fmla="*/ 43445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573" h="101739">
                      <a:moveTo>
                        <a:pt x="57777" y="43445"/>
                      </a:moveTo>
                      <a:lnTo>
                        <a:pt x="15954" y="43445"/>
                      </a:lnTo>
                      <a:lnTo>
                        <a:pt x="15954" y="12140"/>
                      </a:lnTo>
                      <a:lnTo>
                        <a:pt x="64849" y="12140"/>
                      </a:lnTo>
                      <a:lnTo>
                        <a:pt x="64849" y="-1969"/>
                      </a:lnTo>
                      <a:lnTo>
                        <a:pt x="-1725" y="-1969"/>
                      </a:lnTo>
                      <a:lnTo>
                        <a:pt x="-1725" y="99770"/>
                      </a:lnTo>
                      <a:lnTo>
                        <a:pt x="64356" y="99770"/>
                      </a:lnTo>
                      <a:lnTo>
                        <a:pt x="64356" y="85527"/>
                      </a:lnTo>
                      <a:lnTo>
                        <a:pt x="15954" y="85527"/>
                      </a:lnTo>
                      <a:lnTo>
                        <a:pt x="15954" y="57420"/>
                      </a:lnTo>
                      <a:lnTo>
                        <a:pt x="57777" y="57420"/>
                      </a:lnTo>
                      <a:lnTo>
                        <a:pt x="57777" y="43445"/>
                      </a:lnTo>
                      <a:close/>
                    </a:path>
                  </a:pathLst>
                </a:custGeom>
                <a:solidFill>
                  <a:srgbClr val="FFFFFF"/>
                </a:solidFill>
                <a:ln w="22" cap="flat">
                  <a:noFill/>
                  <a:prstDash val="solid"/>
                  <a:round/>
                </a:ln>
              </p:spPr>
              <p:txBody>
                <a:bodyPr rtlCol="0" anchor="ctr"/>
                <a:lstStyle/>
                <a:p>
                  <a:endParaRPr lang="en-GB"/>
                </a:p>
              </p:txBody>
            </p:sp>
            <p:sp>
              <p:nvSpPr>
                <p:cNvPr id="29" name="Freeform: Shape 28">
                  <a:extLst>
                    <a:ext uri="{FF2B5EF4-FFF2-40B4-BE49-F238E27FC236}">
                      <a16:creationId xmlns:a16="http://schemas.microsoft.com/office/drawing/2014/main" id="{5F6835AB-A5A4-A6CD-098A-4196903F54E6}"/>
                    </a:ext>
                  </a:extLst>
                </p:cNvPr>
                <p:cNvSpPr/>
                <p:nvPr/>
              </p:nvSpPr>
              <p:spPr>
                <a:xfrm flipV="1">
                  <a:off x="3649214" y="6420709"/>
                  <a:ext cx="66282" cy="106077"/>
                </a:xfrm>
                <a:custGeom>
                  <a:avLst/>
                  <a:gdLst>
                    <a:gd name="connsiteX0" fmla="*/ 64648 w 66282"/>
                    <a:gd name="connsiteY0" fmla="*/ 65334 h 106077"/>
                    <a:gd name="connsiteX1" fmla="*/ 56682 w 66282"/>
                    <a:gd name="connsiteY1" fmla="*/ 37339 h 106077"/>
                    <a:gd name="connsiteX2" fmla="*/ 35289 w 66282"/>
                    <a:gd name="connsiteY2" fmla="*/ 26897 h 106077"/>
                    <a:gd name="connsiteX3" fmla="*/ 15350 w 66282"/>
                    <a:gd name="connsiteY3" fmla="*/ 35080 h 106077"/>
                    <a:gd name="connsiteX4" fmla="*/ 15350 w 66282"/>
                    <a:gd name="connsiteY4" fmla="*/ -763 h 106077"/>
                    <a:gd name="connsiteX5" fmla="*/ -1634 w 66282"/>
                    <a:gd name="connsiteY5" fmla="*/ -763 h 106077"/>
                    <a:gd name="connsiteX6" fmla="*/ -1634 w 66282"/>
                    <a:gd name="connsiteY6" fmla="*/ 103905 h 106077"/>
                    <a:gd name="connsiteX7" fmla="*/ 14030 w 66282"/>
                    <a:gd name="connsiteY7" fmla="*/ 103905 h 106077"/>
                    <a:gd name="connsiteX8" fmla="*/ 14724 w 66282"/>
                    <a:gd name="connsiteY8" fmla="*/ 96236 h 106077"/>
                    <a:gd name="connsiteX9" fmla="*/ 35065 w 66282"/>
                    <a:gd name="connsiteY9" fmla="*/ 105314 h 106077"/>
                    <a:gd name="connsiteX10" fmla="*/ 56771 w 66282"/>
                    <a:gd name="connsiteY10" fmla="*/ 95006 h 106077"/>
                    <a:gd name="connsiteX11" fmla="*/ 64648 w 66282"/>
                    <a:gd name="connsiteY11" fmla="*/ 66385 h 106077"/>
                    <a:gd name="connsiteX12" fmla="*/ 64648 w 66282"/>
                    <a:gd name="connsiteY12" fmla="*/ 65334 h 106077"/>
                    <a:gd name="connsiteX13" fmla="*/ 47731 w 66282"/>
                    <a:gd name="connsiteY13" fmla="*/ 66810 h 106077"/>
                    <a:gd name="connsiteX14" fmla="*/ 43210 w 66282"/>
                    <a:gd name="connsiteY14" fmla="*/ 84765 h 106077"/>
                    <a:gd name="connsiteX15" fmla="*/ 30321 w 66282"/>
                    <a:gd name="connsiteY15" fmla="*/ 91406 h 106077"/>
                    <a:gd name="connsiteX16" fmla="*/ 15350 w 66282"/>
                    <a:gd name="connsiteY16" fmla="*/ 82819 h 106077"/>
                    <a:gd name="connsiteX17" fmla="*/ 15350 w 66282"/>
                    <a:gd name="connsiteY17" fmla="*/ 49279 h 106077"/>
                    <a:gd name="connsiteX18" fmla="*/ 30455 w 66282"/>
                    <a:gd name="connsiteY18" fmla="*/ 40469 h 106077"/>
                    <a:gd name="connsiteX19" fmla="*/ 43143 w 66282"/>
                    <a:gd name="connsiteY19" fmla="*/ 46998 h 106077"/>
                    <a:gd name="connsiteX20" fmla="*/ 47731 w 66282"/>
                    <a:gd name="connsiteY20" fmla="*/ 66810 h 106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282" h="106077">
                      <a:moveTo>
                        <a:pt x="64648" y="65334"/>
                      </a:moveTo>
                      <a:cubicBezTo>
                        <a:pt x="64648" y="53647"/>
                        <a:pt x="61993" y="44315"/>
                        <a:pt x="56682" y="37339"/>
                      </a:cubicBezTo>
                      <a:cubicBezTo>
                        <a:pt x="51371" y="30377"/>
                        <a:pt x="44240" y="26897"/>
                        <a:pt x="35289" y="26897"/>
                      </a:cubicBezTo>
                      <a:cubicBezTo>
                        <a:pt x="26979" y="26897"/>
                        <a:pt x="20333" y="29624"/>
                        <a:pt x="15350" y="35080"/>
                      </a:cubicBezTo>
                      <a:lnTo>
                        <a:pt x="15350" y="-763"/>
                      </a:lnTo>
                      <a:lnTo>
                        <a:pt x="-1634" y="-763"/>
                      </a:lnTo>
                      <a:lnTo>
                        <a:pt x="-1634" y="103905"/>
                      </a:lnTo>
                      <a:lnTo>
                        <a:pt x="14030" y="103905"/>
                      </a:lnTo>
                      <a:lnTo>
                        <a:pt x="14724" y="96236"/>
                      </a:lnTo>
                      <a:cubicBezTo>
                        <a:pt x="19707" y="102288"/>
                        <a:pt x="26487" y="105314"/>
                        <a:pt x="35065" y="105314"/>
                      </a:cubicBezTo>
                      <a:cubicBezTo>
                        <a:pt x="44300" y="105314"/>
                        <a:pt x="51535" y="101878"/>
                        <a:pt x="56771" y="95006"/>
                      </a:cubicBezTo>
                      <a:cubicBezTo>
                        <a:pt x="62023" y="88134"/>
                        <a:pt x="64648" y="78593"/>
                        <a:pt x="64648" y="66385"/>
                      </a:cubicBezTo>
                      <a:lnTo>
                        <a:pt x="64648" y="65334"/>
                      </a:lnTo>
                      <a:close/>
                      <a:moveTo>
                        <a:pt x="47731" y="66810"/>
                      </a:moveTo>
                      <a:cubicBezTo>
                        <a:pt x="47731" y="74352"/>
                        <a:pt x="46224" y="80338"/>
                        <a:pt x="43210" y="84765"/>
                      </a:cubicBezTo>
                      <a:cubicBezTo>
                        <a:pt x="40212" y="89192"/>
                        <a:pt x="35915" y="91406"/>
                        <a:pt x="30321" y="91406"/>
                      </a:cubicBezTo>
                      <a:cubicBezTo>
                        <a:pt x="23369" y="91406"/>
                        <a:pt x="18379" y="88544"/>
                        <a:pt x="15350" y="82819"/>
                      </a:cubicBezTo>
                      <a:lnTo>
                        <a:pt x="15350" y="49279"/>
                      </a:lnTo>
                      <a:cubicBezTo>
                        <a:pt x="18423" y="43406"/>
                        <a:pt x="23458" y="40469"/>
                        <a:pt x="30455" y="40469"/>
                      </a:cubicBezTo>
                      <a:cubicBezTo>
                        <a:pt x="35856" y="40469"/>
                        <a:pt x="40085" y="42646"/>
                        <a:pt x="43143" y="46998"/>
                      </a:cubicBezTo>
                      <a:cubicBezTo>
                        <a:pt x="46202" y="51351"/>
                        <a:pt x="47731" y="57955"/>
                        <a:pt x="47731" y="66810"/>
                      </a:cubicBezTo>
                      <a:close/>
                    </a:path>
                  </a:pathLst>
                </a:custGeom>
                <a:solidFill>
                  <a:srgbClr val="FFFFFF"/>
                </a:solidFill>
                <a:ln w="22" cap="flat">
                  <a:noFill/>
                  <a:prstDash val="solid"/>
                  <a:round/>
                </a:ln>
              </p:spPr>
              <p:txBody>
                <a:bodyPr rtlCol="0" anchor="ctr"/>
                <a:lstStyle/>
                <a:p>
                  <a:endParaRPr lang="en-GB"/>
                </a:p>
              </p:txBody>
            </p:sp>
            <p:sp>
              <p:nvSpPr>
                <p:cNvPr id="30" name="Freeform: Shape 29">
                  <a:extLst>
                    <a:ext uri="{FF2B5EF4-FFF2-40B4-BE49-F238E27FC236}">
                      <a16:creationId xmlns:a16="http://schemas.microsoft.com/office/drawing/2014/main" id="{E66FBA5C-A6CA-C3E4-6F56-C28BE7B49DD6}"/>
                    </a:ext>
                  </a:extLst>
                </p:cNvPr>
                <p:cNvSpPr/>
                <p:nvPr/>
              </p:nvSpPr>
              <p:spPr>
                <a:xfrm flipV="1">
                  <a:off x="3726688" y="6420709"/>
                  <a:ext cx="70355" cy="78417"/>
                </a:xfrm>
                <a:custGeom>
                  <a:avLst/>
                  <a:gdLst>
                    <a:gd name="connsiteX0" fmla="*/ -1575 w 70355"/>
                    <a:gd name="connsiteY0" fmla="*/ 38530 h 78417"/>
                    <a:gd name="connsiteX1" fmla="*/ 2833 w 70355"/>
                    <a:gd name="connsiteY1" fmla="*/ 58542 h 78417"/>
                    <a:gd name="connsiteX2" fmla="*/ 15208 w 70355"/>
                    <a:gd name="connsiteY2" fmla="*/ 72249 h 78417"/>
                    <a:gd name="connsiteX3" fmla="*/ 33535 w 70355"/>
                    <a:gd name="connsiteY3" fmla="*/ 77034 h 78417"/>
                    <a:gd name="connsiteX4" fmla="*/ 58374 w 70355"/>
                    <a:gd name="connsiteY4" fmla="*/ 67173 h 78417"/>
                    <a:gd name="connsiteX5" fmla="*/ 68713 w 70355"/>
                    <a:gd name="connsiteY5" fmla="*/ 41034 h 78417"/>
                    <a:gd name="connsiteX6" fmla="*/ 68780 w 70355"/>
                    <a:gd name="connsiteY6" fmla="*/ 37054 h 78417"/>
                    <a:gd name="connsiteX7" fmla="*/ 64461 w 70355"/>
                    <a:gd name="connsiteY7" fmla="*/ 17064 h 78417"/>
                    <a:gd name="connsiteX8" fmla="*/ 52153 w 70355"/>
                    <a:gd name="connsiteY8" fmla="*/ 3447 h 78417"/>
                    <a:gd name="connsiteX9" fmla="*/ 33669 w 70355"/>
                    <a:gd name="connsiteY9" fmla="*/ -1383 h 78417"/>
                    <a:gd name="connsiteX10" fmla="*/ 8025 w 70355"/>
                    <a:gd name="connsiteY10" fmla="*/ 9283 h 78417"/>
                    <a:gd name="connsiteX11" fmla="*/ -1575 w 70355"/>
                    <a:gd name="connsiteY11" fmla="*/ 37680 h 78417"/>
                    <a:gd name="connsiteX12" fmla="*/ -1575 w 70355"/>
                    <a:gd name="connsiteY12" fmla="*/ 38530 h 78417"/>
                    <a:gd name="connsiteX13" fmla="*/ 15409 w 70355"/>
                    <a:gd name="connsiteY13" fmla="*/ 37054 h 78417"/>
                    <a:gd name="connsiteX14" fmla="*/ 20243 w 70355"/>
                    <a:gd name="connsiteY14" fmla="*/ 18786 h 78417"/>
                    <a:gd name="connsiteX15" fmla="*/ 33669 w 70355"/>
                    <a:gd name="connsiteY15" fmla="*/ 12190 h 78417"/>
                    <a:gd name="connsiteX16" fmla="*/ 47051 w 70355"/>
                    <a:gd name="connsiteY16" fmla="*/ 18898 h 78417"/>
                    <a:gd name="connsiteX17" fmla="*/ 51840 w 70355"/>
                    <a:gd name="connsiteY17" fmla="*/ 38530 h 78417"/>
                    <a:gd name="connsiteX18" fmla="*/ 46917 w 70355"/>
                    <a:gd name="connsiteY18" fmla="*/ 56686 h 78417"/>
                    <a:gd name="connsiteX19" fmla="*/ 33535 w 70355"/>
                    <a:gd name="connsiteY19" fmla="*/ 63394 h 78417"/>
                    <a:gd name="connsiteX20" fmla="*/ 20310 w 70355"/>
                    <a:gd name="connsiteY20" fmla="*/ 56798 h 78417"/>
                    <a:gd name="connsiteX21" fmla="*/ 15409 w 70355"/>
                    <a:gd name="connsiteY21" fmla="*/ 37054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575" y="38530"/>
                      </a:moveTo>
                      <a:cubicBezTo>
                        <a:pt x="-1575" y="45939"/>
                        <a:pt x="-106" y="52609"/>
                        <a:pt x="2833" y="58542"/>
                      </a:cubicBezTo>
                      <a:cubicBezTo>
                        <a:pt x="5772" y="64490"/>
                        <a:pt x="9897" y="69059"/>
                        <a:pt x="15208" y="72249"/>
                      </a:cubicBezTo>
                      <a:cubicBezTo>
                        <a:pt x="20519" y="75439"/>
                        <a:pt x="26628" y="77034"/>
                        <a:pt x="33535" y="77034"/>
                      </a:cubicBezTo>
                      <a:cubicBezTo>
                        <a:pt x="43739" y="77034"/>
                        <a:pt x="52019" y="73747"/>
                        <a:pt x="58374" y="67173"/>
                      </a:cubicBezTo>
                      <a:cubicBezTo>
                        <a:pt x="64744" y="60614"/>
                        <a:pt x="68191" y="51901"/>
                        <a:pt x="68713" y="41034"/>
                      </a:cubicBezTo>
                      <a:lnTo>
                        <a:pt x="68780" y="37054"/>
                      </a:lnTo>
                      <a:cubicBezTo>
                        <a:pt x="68780" y="29601"/>
                        <a:pt x="67340" y="22937"/>
                        <a:pt x="64461" y="17064"/>
                      </a:cubicBezTo>
                      <a:cubicBezTo>
                        <a:pt x="61597" y="11206"/>
                        <a:pt x="57494" y="6667"/>
                        <a:pt x="52153" y="3447"/>
                      </a:cubicBezTo>
                      <a:cubicBezTo>
                        <a:pt x="46827" y="227"/>
                        <a:pt x="40666" y="-1383"/>
                        <a:pt x="33669" y="-1383"/>
                      </a:cubicBezTo>
                      <a:cubicBezTo>
                        <a:pt x="22988" y="-1383"/>
                        <a:pt x="14439" y="2172"/>
                        <a:pt x="8025" y="9283"/>
                      </a:cubicBezTo>
                      <a:cubicBezTo>
                        <a:pt x="1625" y="16393"/>
                        <a:pt x="-1575" y="25859"/>
                        <a:pt x="-1575" y="37680"/>
                      </a:cubicBezTo>
                      <a:lnTo>
                        <a:pt x="-1575" y="38530"/>
                      </a:lnTo>
                      <a:close/>
                      <a:moveTo>
                        <a:pt x="15409" y="37054"/>
                      </a:moveTo>
                      <a:cubicBezTo>
                        <a:pt x="15409" y="29273"/>
                        <a:pt x="17020" y="23183"/>
                        <a:pt x="20243" y="18786"/>
                      </a:cubicBezTo>
                      <a:cubicBezTo>
                        <a:pt x="23465" y="14388"/>
                        <a:pt x="27941" y="12190"/>
                        <a:pt x="33669" y="12190"/>
                      </a:cubicBezTo>
                      <a:cubicBezTo>
                        <a:pt x="39398" y="12190"/>
                        <a:pt x="43859" y="14426"/>
                        <a:pt x="47051" y="18898"/>
                      </a:cubicBezTo>
                      <a:cubicBezTo>
                        <a:pt x="50244" y="23370"/>
                        <a:pt x="51840" y="29914"/>
                        <a:pt x="51840" y="38530"/>
                      </a:cubicBezTo>
                      <a:cubicBezTo>
                        <a:pt x="51840" y="46162"/>
                        <a:pt x="50199" y="52214"/>
                        <a:pt x="46917" y="56686"/>
                      </a:cubicBezTo>
                      <a:cubicBezTo>
                        <a:pt x="43635" y="61158"/>
                        <a:pt x="39174" y="63394"/>
                        <a:pt x="33535" y="63394"/>
                      </a:cubicBezTo>
                      <a:cubicBezTo>
                        <a:pt x="27985" y="63394"/>
                        <a:pt x="23577" y="61196"/>
                        <a:pt x="20310" y="56798"/>
                      </a:cubicBezTo>
                      <a:cubicBezTo>
                        <a:pt x="17043" y="52401"/>
                        <a:pt x="15409" y="45819"/>
                        <a:pt x="15409" y="37054"/>
                      </a:cubicBezTo>
                      <a:close/>
                    </a:path>
                  </a:pathLst>
                </a:custGeom>
                <a:solidFill>
                  <a:srgbClr val="FFFFFF"/>
                </a:solidFill>
                <a:ln w="22" cap="flat">
                  <a:noFill/>
                  <a:prstDash val="solid"/>
                  <a:round/>
                </a:ln>
              </p:spPr>
              <p:txBody>
                <a:bodyPr rtlCol="0" anchor="ctr"/>
                <a:lstStyle/>
                <a:p>
                  <a:endParaRPr lang="en-GB"/>
                </a:p>
              </p:txBody>
            </p:sp>
            <p:sp>
              <p:nvSpPr>
                <p:cNvPr id="31" name="Freeform: Shape 30">
                  <a:extLst>
                    <a:ext uri="{FF2B5EF4-FFF2-40B4-BE49-F238E27FC236}">
                      <a16:creationId xmlns:a16="http://schemas.microsoft.com/office/drawing/2014/main" id="{CAB173FB-94A7-B61A-283A-B75495FD890C}"/>
                    </a:ext>
                  </a:extLst>
                </p:cNvPr>
                <p:cNvSpPr/>
                <p:nvPr/>
              </p:nvSpPr>
              <p:spPr>
                <a:xfrm flipV="1">
                  <a:off x="3808226" y="6420709"/>
                  <a:ext cx="65320" cy="78417"/>
                </a:xfrm>
                <a:custGeom>
                  <a:avLst/>
                  <a:gdLst>
                    <a:gd name="connsiteX0" fmla="*/ 32806 w 65320"/>
                    <a:gd name="connsiteY0" fmla="*/ 12190 h 78417"/>
                    <a:gd name="connsiteX1" fmla="*/ 43368 w 65320"/>
                    <a:gd name="connsiteY1" fmla="*/ 15879 h 78417"/>
                    <a:gd name="connsiteX2" fmla="*/ 47844 w 65320"/>
                    <a:gd name="connsiteY2" fmla="*/ 25047 h 78417"/>
                    <a:gd name="connsiteX3" fmla="*/ 63866 w 65320"/>
                    <a:gd name="connsiteY3" fmla="*/ 25047 h 78417"/>
                    <a:gd name="connsiteX4" fmla="*/ 59435 w 65320"/>
                    <a:gd name="connsiteY4" fmla="*/ 11854 h 78417"/>
                    <a:gd name="connsiteX5" fmla="*/ 48247 w 65320"/>
                    <a:gd name="connsiteY5" fmla="*/ 2172 h 78417"/>
                    <a:gd name="connsiteX6" fmla="*/ 33030 w 65320"/>
                    <a:gd name="connsiteY6" fmla="*/ -1383 h 78417"/>
                    <a:gd name="connsiteX7" fmla="*/ 7833 w 65320"/>
                    <a:gd name="connsiteY7" fmla="*/ 8880 h 78417"/>
                    <a:gd name="connsiteX8" fmla="*/ -1454 w 65320"/>
                    <a:gd name="connsiteY8" fmla="*/ 37278 h 78417"/>
                    <a:gd name="connsiteX9" fmla="*/ -1454 w 65320"/>
                    <a:gd name="connsiteY9" fmla="*/ 39022 h 78417"/>
                    <a:gd name="connsiteX10" fmla="*/ 7765 w 65320"/>
                    <a:gd name="connsiteY10" fmla="*/ 66659 h 78417"/>
                    <a:gd name="connsiteX11" fmla="*/ 32940 w 65320"/>
                    <a:gd name="connsiteY11" fmla="*/ 77034 h 78417"/>
                    <a:gd name="connsiteX12" fmla="*/ 54938 w 65320"/>
                    <a:gd name="connsiteY12" fmla="*/ 69163 h 78417"/>
                    <a:gd name="connsiteX13" fmla="*/ 63866 w 65320"/>
                    <a:gd name="connsiteY13" fmla="*/ 48525 h 78417"/>
                    <a:gd name="connsiteX14" fmla="*/ 47844 w 65320"/>
                    <a:gd name="connsiteY14" fmla="*/ 48525 h 78417"/>
                    <a:gd name="connsiteX15" fmla="*/ 43413 w 65320"/>
                    <a:gd name="connsiteY15" fmla="*/ 59191 h 78417"/>
                    <a:gd name="connsiteX16" fmla="*/ 32806 w 65320"/>
                    <a:gd name="connsiteY16" fmla="*/ 63394 h 78417"/>
                    <a:gd name="connsiteX17" fmla="*/ 20073 w 65320"/>
                    <a:gd name="connsiteY17" fmla="*/ 57424 h 78417"/>
                    <a:gd name="connsiteX18" fmla="*/ 15531 w 65320"/>
                    <a:gd name="connsiteY18" fmla="*/ 39290 h 78417"/>
                    <a:gd name="connsiteX19" fmla="*/ 15531 w 65320"/>
                    <a:gd name="connsiteY19" fmla="*/ 36562 h 78417"/>
                    <a:gd name="connsiteX20" fmla="*/ 19961 w 65320"/>
                    <a:gd name="connsiteY20" fmla="*/ 18227 h 78417"/>
                    <a:gd name="connsiteX21" fmla="*/ 32806 w 65320"/>
                    <a:gd name="connsiteY21" fmla="*/ 12190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320" h="78417">
                      <a:moveTo>
                        <a:pt x="32806" y="12190"/>
                      </a:moveTo>
                      <a:cubicBezTo>
                        <a:pt x="37058" y="12190"/>
                        <a:pt x="40578" y="13419"/>
                        <a:pt x="43368" y="15879"/>
                      </a:cubicBezTo>
                      <a:cubicBezTo>
                        <a:pt x="46173" y="18353"/>
                        <a:pt x="47665" y="21409"/>
                        <a:pt x="47844" y="25047"/>
                      </a:cubicBezTo>
                      <a:lnTo>
                        <a:pt x="63866" y="25047"/>
                      </a:lnTo>
                      <a:cubicBezTo>
                        <a:pt x="63672" y="20336"/>
                        <a:pt x="62195" y="15939"/>
                        <a:pt x="59435" y="11854"/>
                      </a:cubicBezTo>
                      <a:cubicBezTo>
                        <a:pt x="56690" y="7785"/>
                        <a:pt x="52961" y="4557"/>
                        <a:pt x="48247" y="2172"/>
                      </a:cubicBezTo>
                      <a:cubicBezTo>
                        <a:pt x="43547" y="-198"/>
                        <a:pt x="38475" y="-1383"/>
                        <a:pt x="33030" y="-1383"/>
                      </a:cubicBezTo>
                      <a:cubicBezTo>
                        <a:pt x="22438" y="-1383"/>
                        <a:pt x="14039" y="2038"/>
                        <a:pt x="7833" y="8880"/>
                      </a:cubicBezTo>
                      <a:cubicBezTo>
                        <a:pt x="1641" y="15737"/>
                        <a:pt x="-1454" y="25203"/>
                        <a:pt x="-1454" y="37278"/>
                      </a:cubicBezTo>
                      <a:lnTo>
                        <a:pt x="-1454" y="39022"/>
                      </a:lnTo>
                      <a:cubicBezTo>
                        <a:pt x="-1454" y="50530"/>
                        <a:pt x="1619" y="59742"/>
                        <a:pt x="7765" y="66659"/>
                      </a:cubicBezTo>
                      <a:cubicBezTo>
                        <a:pt x="13927" y="73576"/>
                        <a:pt x="22318" y="77034"/>
                        <a:pt x="32940" y="77034"/>
                      </a:cubicBezTo>
                      <a:cubicBezTo>
                        <a:pt x="41951" y="77034"/>
                        <a:pt x="49283" y="74411"/>
                        <a:pt x="54938" y="69163"/>
                      </a:cubicBezTo>
                      <a:cubicBezTo>
                        <a:pt x="60606" y="63931"/>
                        <a:pt x="63583" y="57052"/>
                        <a:pt x="63866" y="48525"/>
                      </a:cubicBezTo>
                      <a:lnTo>
                        <a:pt x="47844" y="48525"/>
                      </a:lnTo>
                      <a:cubicBezTo>
                        <a:pt x="47665" y="52848"/>
                        <a:pt x="46188" y="56403"/>
                        <a:pt x="43413" y="59191"/>
                      </a:cubicBezTo>
                      <a:cubicBezTo>
                        <a:pt x="40638" y="61993"/>
                        <a:pt x="37103" y="63394"/>
                        <a:pt x="32806" y="63394"/>
                      </a:cubicBezTo>
                      <a:cubicBezTo>
                        <a:pt x="27301" y="63394"/>
                        <a:pt x="23057" y="61404"/>
                        <a:pt x="20073" y="57424"/>
                      </a:cubicBezTo>
                      <a:cubicBezTo>
                        <a:pt x="17090" y="53444"/>
                        <a:pt x="15575" y="47400"/>
                        <a:pt x="15531" y="39290"/>
                      </a:cubicBezTo>
                      <a:lnTo>
                        <a:pt x="15531" y="36562"/>
                      </a:lnTo>
                      <a:cubicBezTo>
                        <a:pt x="15531" y="28363"/>
                        <a:pt x="17007" y="22252"/>
                        <a:pt x="19961" y="18227"/>
                      </a:cubicBezTo>
                      <a:cubicBezTo>
                        <a:pt x="22930" y="14202"/>
                        <a:pt x="27212" y="12190"/>
                        <a:pt x="32806" y="12190"/>
                      </a:cubicBezTo>
                      <a:close/>
                    </a:path>
                  </a:pathLst>
                </a:custGeom>
                <a:solidFill>
                  <a:srgbClr val="FFFFFF"/>
                </a:solidFill>
                <a:ln w="22" cap="flat">
                  <a:noFill/>
                  <a:prstDash val="solid"/>
                  <a:round/>
                </a:ln>
              </p:spPr>
              <p:txBody>
                <a:bodyPr rtlCol="0" anchor="ctr"/>
                <a:lstStyle/>
                <a:p>
                  <a:endParaRPr lang="en-GB"/>
                </a:p>
              </p:txBody>
            </p:sp>
            <p:sp>
              <p:nvSpPr>
                <p:cNvPr id="32" name="Freeform: Shape 31">
                  <a:extLst>
                    <a:ext uri="{FF2B5EF4-FFF2-40B4-BE49-F238E27FC236}">
                      <a16:creationId xmlns:a16="http://schemas.microsoft.com/office/drawing/2014/main" id="{8D7493BC-3768-BDD0-8253-6A5FF3BD76CF}"/>
                    </a:ext>
                  </a:extLst>
                </p:cNvPr>
                <p:cNvSpPr/>
                <p:nvPr/>
              </p:nvSpPr>
              <p:spPr>
                <a:xfrm flipV="1">
                  <a:off x="3886123" y="6390389"/>
                  <a:ext cx="62590" cy="107329"/>
                </a:xfrm>
                <a:custGeom>
                  <a:avLst/>
                  <a:gdLst>
                    <a:gd name="connsiteX0" fmla="*/ 15491 w 62590"/>
                    <a:gd name="connsiteY0" fmla="*/ 65277 h 107329"/>
                    <a:gd name="connsiteX1" fmla="*/ 36526 w 62590"/>
                    <a:gd name="connsiteY1" fmla="*/ 74914 h 107329"/>
                    <a:gd name="connsiteX2" fmla="*/ 61075 w 62590"/>
                    <a:gd name="connsiteY2" fmla="*/ 47299 h 107329"/>
                    <a:gd name="connsiteX3" fmla="*/ 61075 w 62590"/>
                    <a:gd name="connsiteY3" fmla="*/ -2094 h 107329"/>
                    <a:gd name="connsiteX4" fmla="*/ 44090 w 62590"/>
                    <a:gd name="connsiteY4" fmla="*/ -2094 h 107329"/>
                    <a:gd name="connsiteX5" fmla="*/ 44090 w 62590"/>
                    <a:gd name="connsiteY5" fmla="*/ 46673 h 107329"/>
                    <a:gd name="connsiteX6" fmla="*/ 40689 w 62590"/>
                    <a:gd name="connsiteY6" fmla="*/ 57742 h 107329"/>
                    <a:gd name="connsiteX7" fmla="*/ 30731 w 62590"/>
                    <a:gd name="connsiteY7" fmla="*/ 61006 h 107329"/>
                    <a:gd name="connsiteX8" fmla="*/ 15491 w 62590"/>
                    <a:gd name="connsiteY8" fmla="*/ 51928 h 107329"/>
                    <a:gd name="connsiteX9" fmla="*/ 15491 w 62590"/>
                    <a:gd name="connsiteY9" fmla="*/ -2094 h 107329"/>
                    <a:gd name="connsiteX10" fmla="*/ -1516 w 62590"/>
                    <a:gd name="connsiteY10" fmla="*/ -2094 h 107329"/>
                    <a:gd name="connsiteX11" fmla="*/ -1516 w 62590"/>
                    <a:gd name="connsiteY11" fmla="*/ 105235 h 107329"/>
                    <a:gd name="connsiteX12" fmla="*/ 15491 w 62590"/>
                    <a:gd name="connsiteY12" fmla="*/ 105235 h 107329"/>
                    <a:gd name="connsiteX13" fmla="*/ 15491 w 62590"/>
                    <a:gd name="connsiteY13" fmla="*/ 65277 h 10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90" h="107329">
                      <a:moveTo>
                        <a:pt x="15491" y="65277"/>
                      </a:moveTo>
                      <a:cubicBezTo>
                        <a:pt x="21026" y="71702"/>
                        <a:pt x="28038" y="74914"/>
                        <a:pt x="36526" y="74914"/>
                      </a:cubicBezTo>
                      <a:cubicBezTo>
                        <a:pt x="52653" y="74914"/>
                        <a:pt x="60836" y="65709"/>
                        <a:pt x="61075" y="47299"/>
                      </a:cubicBezTo>
                      <a:lnTo>
                        <a:pt x="61075" y="-2094"/>
                      </a:lnTo>
                      <a:lnTo>
                        <a:pt x="44090" y="-2094"/>
                      </a:lnTo>
                      <a:lnTo>
                        <a:pt x="44090" y="46673"/>
                      </a:lnTo>
                      <a:cubicBezTo>
                        <a:pt x="44090" y="51891"/>
                        <a:pt x="42956" y="55580"/>
                        <a:pt x="40689" y="57742"/>
                      </a:cubicBezTo>
                      <a:cubicBezTo>
                        <a:pt x="38436" y="59918"/>
                        <a:pt x="35117" y="61006"/>
                        <a:pt x="30731" y="61006"/>
                      </a:cubicBezTo>
                      <a:cubicBezTo>
                        <a:pt x="23928" y="61006"/>
                        <a:pt x="18848" y="57980"/>
                        <a:pt x="15491" y="51928"/>
                      </a:cubicBezTo>
                      <a:lnTo>
                        <a:pt x="15491" y="-2094"/>
                      </a:lnTo>
                      <a:lnTo>
                        <a:pt x="-1516" y="-2094"/>
                      </a:lnTo>
                      <a:lnTo>
                        <a:pt x="-1516" y="105235"/>
                      </a:lnTo>
                      <a:lnTo>
                        <a:pt x="15491" y="105235"/>
                      </a:lnTo>
                      <a:lnTo>
                        <a:pt x="15491" y="65277"/>
                      </a:lnTo>
                      <a:close/>
                    </a:path>
                  </a:pathLst>
                </a:custGeom>
                <a:solidFill>
                  <a:srgbClr val="FFFFFF"/>
                </a:solidFill>
                <a:ln w="22" cap="flat">
                  <a:noFill/>
                  <a:prstDash val="solid"/>
                  <a:round/>
                </a:ln>
              </p:spPr>
              <p:txBody>
                <a:bodyPr rtlCol="0" anchor="ctr"/>
                <a:lstStyle/>
                <a:p>
                  <a:endParaRPr lang="en-GB"/>
                </a:p>
              </p:txBody>
            </p:sp>
          </p:grpSp>
        </p:grpSp>
        <p:grpSp>
          <p:nvGrpSpPr>
            <p:cNvPr id="33" name="Graphic 5">
              <a:extLst>
                <a:ext uri="{FF2B5EF4-FFF2-40B4-BE49-F238E27FC236}">
                  <a16:creationId xmlns:a16="http://schemas.microsoft.com/office/drawing/2014/main" id="{39AEEA5C-1CCB-A06B-8221-6E68A915E9C1}"/>
                </a:ext>
              </a:extLst>
            </p:cNvPr>
            <p:cNvGrpSpPr/>
            <p:nvPr/>
          </p:nvGrpSpPr>
          <p:grpSpPr>
            <a:xfrm>
              <a:off x="1651734" y="4031257"/>
              <a:ext cx="508330" cy="1848436"/>
              <a:chOff x="1651734" y="4031257"/>
              <a:chExt cx="508330" cy="1848436"/>
            </a:xfrm>
          </p:grpSpPr>
          <p:grpSp>
            <p:nvGrpSpPr>
              <p:cNvPr id="34" name="Graphic 5">
                <a:extLst>
                  <a:ext uri="{FF2B5EF4-FFF2-40B4-BE49-F238E27FC236}">
                    <a16:creationId xmlns:a16="http://schemas.microsoft.com/office/drawing/2014/main" id="{3D9FA76E-C714-6106-14EB-8E5572B62FD7}"/>
                  </a:ext>
                </a:extLst>
              </p:cNvPr>
              <p:cNvGrpSpPr/>
              <p:nvPr/>
            </p:nvGrpSpPr>
            <p:grpSpPr>
              <a:xfrm>
                <a:off x="1826481" y="5775138"/>
                <a:ext cx="333583" cy="104556"/>
                <a:chOff x="1826481" y="5775138"/>
                <a:chExt cx="333583" cy="104556"/>
              </a:xfrm>
            </p:grpSpPr>
            <p:sp>
              <p:nvSpPr>
                <p:cNvPr id="35" name="Freeform: Shape 34">
                  <a:extLst>
                    <a:ext uri="{FF2B5EF4-FFF2-40B4-BE49-F238E27FC236}">
                      <a16:creationId xmlns:a16="http://schemas.microsoft.com/office/drawing/2014/main" id="{8B76971C-DE8D-0C2C-1C51-2C259AE5893E}"/>
                    </a:ext>
                  </a:extLst>
                </p:cNvPr>
                <p:cNvSpPr/>
                <p:nvPr/>
              </p:nvSpPr>
              <p:spPr>
                <a:xfrm>
                  <a:off x="2128736" y="5824621"/>
                  <a:ext cx="31328" cy="8944"/>
                </a:xfrm>
                <a:custGeom>
                  <a:avLst/>
                  <a:gdLst>
                    <a:gd name="connsiteX0" fmla="*/ 31393 w 31328"/>
                    <a:gd name="connsiteY0" fmla="*/ 236 h 8944"/>
                    <a:gd name="connsiteX1" fmla="*/ 65 w 31328"/>
                    <a:gd name="connsiteY1" fmla="*/ 236 h 8944"/>
                  </a:gdLst>
                  <a:ahLst/>
                  <a:cxnLst>
                    <a:cxn ang="0">
                      <a:pos x="connsiteX0" y="connsiteY0"/>
                    </a:cxn>
                    <a:cxn ang="0">
                      <a:pos x="connsiteX1" y="connsiteY1"/>
                    </a:cxn>
                  </a:cxnLst>
                  <a:rect l="l" t="t" r="r" b="b"/>
                  <a:pathLst>
                    <a:path w="31328" h="8944">
                      <a:moveTo>
                        <a:pt x="31393" y="236"/>
                      </a:moveTo>
                      <a:lnTo>
                        <a:pt x="65" y="236"/>
                      </a:lnTo>
                    </a:path>
                  </a:pathLst>
                </a:custGeom>
                <a:solidFill>
                  <a:srgbClr val="FFFFFF"/>
                </a:solidFill>
                <a:ln w="7158" cap="flat">
                  <a:solidFill>
                    <a:srgbClr val="FFFFFF"/>
                  </a:solidFill>
                  <a:prstDash val="solid"/>
                  <a:round/>
                </a:ln>
              </p:spPr>
              <p:txBody>
                <a:bodyPr rtlCol="0" anchor="ctr"/>
                <a:lstStyle/>
                <a:p>
                  <a:endParaRPr lang="en-GB"/>
                </a:p>
              </p:txBody>
            </p:sp>
            <p:grpSp>
              <p:nvGrpSpPr>
                <p:cNvPr id="36" name="Graphic 5">
                  <a:extLst>
                    <a:ext uri="{FF2B5EF4-FFF2-40B4-BE49-F238E27FC236}">
                      <a16:creationId xmlns:a16="http://schemas.microsoft.com/office/drawing/2014/main" id="{E96ACA94-E9ED-2232-0F2D-D9DAACD8AEAE}"/>
                    </a:ext>
                  </a:extLst>
                </p:cNvPr>
                <p:cNvGrpSpPr/>
                <p:nvPr/>
              </p:nvGrpSpPr>
              <p:grpSpPr>
                <a:xfrm>
                  <a:off x="1826481" y="5775138"/>
                  <a:ext cx="262799" cy="104556"/>
                  <a:chOff x="1826481" y="5775138"/>
                  <a:chExt cx="262799" cy="104556"/>
                </a:xfrm>
                <a:solidFill>
                  <a:srgbClr val="FFFFFF"/>
                </a:solidFill>
              </p:grpSpPr>
              <p:sp>
                <p:nvSpPr>
                  <p:cNvPr id="37" name="Freeform: Shape 36">
                    <a:extLst>
                      <a:ext uri="{FF2B5EF4-FFF2-40B4-BE49-F238E27FC236}">
                        <a16:creationId xmlns:a16="http://schemas.microsoft.com/office/drawing/2014/main" id="{A58C6C9B-ABFE-657D-85E5-0C4B215B0D48}"/>
                      </a:ext>
                    </a:extLst>
                  </p:cNvPr>
                  <p:cNvSpPr/>
                  <p:nvPr/>
                </p:nvSpPr>
                <p:spPr>
                  <a:xfrm flipV="1">
                    <a:off x="1826481" y="5775138"/>
                    <a:ext cx="64268" cy="104556"/>
                  </a:xfrm>
                  <a:custGeom>
                    <a:avLst/>
                    <a:gdLst>
                      <a:gd name="connsiteX0" fmla="*/ 62504 w 64268"/>
                      <a:gd name="connsiteY0" fmla="*/ 42772 h 104556"/>
                      <a:gd name="connsiteX1" fmla="*/ 54739 w 64268"/>
                      <a:gd name="connsiteY1" fmla="*/ 9008 h 104556"/>
                      <a:gd name="connsiteX2" fmla="*/ 30482 w 64268"/>
                      <a:gd name="connsiteY2" fmla="*/ -2038 h 104556"/>
                      <a:gd name="connsiteX3" fmla="*/ 6359 w 64268"/>
                      <a:gd name="connsiteY3" fmla="*/ 8762 h 104556"/>
                      <a:gd name="connsiteX4" fmla="*/ -1764 w 64268"/>
                      <a:gd name="connsiteY4" fmla="*/ 41027 h 104556"/>
                      <a:gd name="connsiteX5" fmla="*/ -1764 w 64268"/>
                      <a:gd name="connsiteY5" fmla="*/ 58267 h 104556"/>
                      <a:gd name="connsiteX6" fmla="*/ 6001 w 64268"/>
                      <a:gd name="connsiteY6" fmla="*/ 91606 h 104556"/>
                      <a:gd name="connsiteX7" fmla="*/ 30348 w 64268"/>
                      <a:gd name="connsiteY7" fmla="*/ 102518 h 104556"/>
                      <a:gd name="connsiteX8" fmla="*/ 54538 w 64268"/>
                      <a:gd name="connsiteY8" fmla="*/ 91986 h 104556"/>
                      <a:gd name="connsiteX9" fmla="*/ 62504 w 64268"/>
                      <a:gd name="connsiteY9" fmla="*/ 59542 h 104556"/>
                      <a:gd name="connsiteX10" fmla="*/ 62504 w 64268"/>
                      <a:gd name="connsiteY10" fmla="*/ 42772 h 104556"/>
                      <a:gd name="connsiteX11" fmla="*/ 49570 w 64268"/>
                      <a:gd name="connsiteY11" fmla="*/ 60436 h 104556"/>
                      <a:gd name="connsiteX12" fmla="*/ 44960 w 64268"/>
                      <a:gd name="connsiteY12" fmla="*/ 84384 h 104556"/>
                      <a:gd name="connsiteX13" fmla="*/ 30348 w 64268"/>
                      <a:gd name="connsiteY13" fmla="*/ 91897 h 104556"/>
                      <a:gd name="connsiteX14" fmla="*/ 15870 w 64268"/>
                      <a:gd name="connsiteY14" fmla="*/ 84406 h 104556"/>
                      <a:gd name="connsiteX15" fmla="*/ 11193 w 64268"/>
                      <a:gd name="connsiteY15" fmla="*/ 61420 h 104556"/>
                      <a:gd name="connsiteX16" fmla="*/ 11193 w 64268"/>
                      <a:gd name="connsiteY16" fmla="*/ 40737 h 104556"/>
                      <a:gd name="connsiteX17" fmla="*/ 15981 w 64268"/>
                      <a:gd name="connsiteY17" fmla="*/ 16386 h 104556"/>
                      <a:gd name="connsiteX18" fmla="*/ 30482 w 64268"/>
                      <a:gd name="connsiteY18" fmla="*/ 8516 h 104556"/>
                      <a:gd name="connsiteX19" fmla="*/ 44714 w 64268"/>
                      <a:gd name="connsiteY19" fmla="*/ 15917 h 104556"/>
                      <a:gd name="connsiteX20" fmla="*/ 49570 w 64268"/>
                      <a:gd name="connsiteY20" fmla="*/ 39261 h 104556"/>
                      <a:gd name="connsiteX21" fmla="*/ 49570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72"/>
                        </a:moveTo>
                        <a:cubicBezTo>
                          <a:pt x="62504" y="27626"/>
                          <a:pt x="59916" y="16372"/>
                          <a:pt x="54739" y="9008"/>
                        </a:cubicBezTo>
                        <a:cubicBezTo>
                          <a:pt x="49578" y="1644"/>
                          <a:pt x="41492" y="-2038"/>
                          <a:pt x="30482" y="-2038"/>
                        </a:cubicBezTo>
                        <a:cubicBezTo>
                          <a:pt x="19622" y="-2038"/>
                          <a:pt x="11580" y="1562"/>
                          <a:pt x="6359" y="8762"/>
                        </a:cubicBezTo>
                        <a:cubicBezTo>
                          <a:pt x="1138" y="15962"/>
                          <a:pt x="-1570" y="26717"/>
                          <a:pt x="-1764" y="41027"/>
                        </a:cubicBezTo>
                        <a:lnTo>
                          <a:pt x="-1764" y="58267"/>
                        </a:lnTo>
                        <a:cubicBezTo>
                          <a:pt x="-1764" y="73234"/>
                          <a:pt x="824" y="84347"/>
                          <a:pt x="6001" y="91606"/>
                        </a:cubicBezTo>
                        <a:cubicBezTo>
                          <a:pt x="11178" y="98881"/>
                          <a:pt x="19293" y="102518"/>
                          <a:pt x="30348" y="102518"/>
                        </a:cubicBezTo>
                        <a:cubicBezTo>
                          <a:pt x="41298" y="102518"/>
                          <a:pt x="49361" y="99008"/>
                          <a:pt x="54538" y="91986"/>
                        </a:cubicBezTo>
                        <a:cubicBezTo>
                          <a:pt x="59715" y="84980"/>
                          <a:pt x="62370" y="74165"/>
                          <a:pt x="62504" y="59542"/>
                        </a:cubicBezTo>
                        <a:lnTo>
                          <a:pt x="62504" y="42772"/>
                        </a:lnTo>
                        <a:close/>
                        <a:moveTo>
                          <a:pt x="49570" y="60436"/>
                        </a:moveTo>
                        <a:cubicBezTo>
                          <a:pt x="49570" y="71393"/>
                          <a:pt x="48034" y="79375"/>
                          <a:pt x="44960" y="84384"/>
                        </a:cubicBezTo>
                        <a:cubicBezTo>
                          <a:pt x="41887" y="89393"/>
                          <a:pt x="37016" y="91897"/>
                          <a:pt x="30348" y="91897"/>
                        </a:cubicBezTo>
                        <a:cubicBezTo>
                          <a:pt x="23724" y="91897"/>
                          <a:pt x="18898" y="89400"/>
                          <a:pt x="15870" y="84406"/>
                        </a:cubicBezTo>
                        <a:cubicBezTo>
                          <a:pt x="12841" y="79427"/>
                          <a:pt x="11282" y="71765"/>
                          <a:pt x="11193" y="61420"/>
                        </a:cubicBezTo>
                        <a:lnTo>
                          <a:pt x="11193" y="40737"/>
                        </a:lnTo>
                        <a:cubicBezTo>
                          <a:pt x="11193" y="29751"/>
                          <a:pt x="12789" y="21634"/>
                          <a:pt x="15981" y="16386"/>
                        </a:cubicBezTo>
                        <a:cubicBezTo>
                          <a:pt x="19174" y="11139"/>
                          <a:pt x="24008" y="8516"/>
                          <a:pt x="30482" y="8516"/>
                        </a:cubicBezTo>
                        <a:cubicBezTo>
                          <a:pt x="36867" y="8516"/>
                          <a:pt x="41611" y="10983"/>
                          <a:pt x="44714" y="15917"/>
                        </a:cubicBezTo>
                        <a:cubicBezTo>
                          <a:pt x="47817" y="20866"/>
                          <a:pt x="49436" y="28647"/>
                          <a:pt x="49570" y="39261"/>
                        </a:cubicBezTo>
                        <a:lnTo>
                          <a:pt x="49570" y="60436"/>
                        </a:lnTo>
                        <a:close/>
                      </a:path>
                    </a:pathLst>
                  </a:custGeom>
                  <a:solidFill>
                    <a:srgbClr val="FFFFFF"/>
                  </a:solidFill>
                  <a:ln w="22" cap="flat">
                    <a:noFill/>
                    <a:prstDash val="solid"/>
                    <a:round/>
                  </a:ln>
                </p:spPr>
                <p:txBody>
                  <a:bodyPr rtlCol="0" anchor="ctr"/>
                  <a:lstStyle/>
                  <a:p>
                    <a:endParaRPr lang="en-GB"/>
                  </a:p>
                </p:txBody>
              </p:sp>
              <p:sp>
                <p:nvSpPr>
                  <p:cNvPr id="38" name="Freeform: Shape 37">
                    <a:extLst>
                      <a:ext uri="{FF2B5EF4-FFF2-40B4-BE49-F238E27FC236}">
                        <a16:creationId xmlns:a16="http://schemas.microsoft.com/office/drawing/2014/main" id="{3C831FE8-4824-9651-4D24-29B3CF0781D0}"/>
                      </a:ext>
                    </a:extLst>
                  </p:cNvPr>
                  <p:cNvSpPr/>
                  <p:nvPr/>
                </p:nvSpPr>
                <p:spPr>
                  <a:xfrm flipV="1">
                    <a:off x="1908937" y="5863684"/>
                    <a:ext cx="16089" cy="15361"/>
                  </a:xfrm>
                  <a:custGeom>
                    <a:avLst/>
                    <a:gdLst>
                      <a:gd name="connsiteX0" fmla="*/ -772 w 16089"/>
                      <a:gd name="connsiteY0" fmla="*/ 7467 h 15361"/>
                      <a:gd name="connsiteX1" fmla="*/ 1220 w 16089"/>
                      <a:gd name="connsiteY1" fmla="*/ 13057 h 15361"/>
                      <a:gd name="connsiteX2" fmla="*/ 7194 w 16089"/>
                      <a:gd name="connsiteY2" fmla="*/ 15294 h 15361"/>
                      <a:gd name="connsiteX3" fmla="*/ 13236 w 16089"/>
                      <a:gd name="connsiteY3" fmla="*/ 13057 h 15361"/>
                      <a:gd name="connsiteX4" fmla="*/ 15317 w 16089"/>
                      <a:gd name="connsiteY4" fmla="*/ 7467 h 15361"/>
                      <a:gd name="connsiteX5" fmla="*/ 13236 w 16089"/>
                      <a:gd name="connsiteY5" fmla="*/ 2079 h 15361"/>
                      <a:gd name="connsiteX6" fmla="*/ 7194 w 16089"/>
                      <a:gd name="connsiteY6" fmla="*/ -68 h 15361"/>
                      <a:gd name="connsiteX7" fmla="*/ 1220 w 16089"/>
                      <a:gd name="connsiteY7" fmla="*/ 2079 h 15361"/>
                      <a:gd name="connsiteX8" fmla="*/ -772 w 16089"/>
                      <a:gd name="connsiteY8" fmla="*/ 7467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67"/>
                        </a:moveTo>
                        <a:cubicBezTo>
                          <a:pt x="-772" y="9703"/>
                          <a:pt x="-108" y="11567"/>
                          <a:pt x="1220" y="13057"/>
                        </a:cubicBezTo>
                        <a:cubicBezTo>
                          <a:pt x="2547" y="14548"/>
                          <a:pt x="4539" y="15294"/>
                          <a:pt x="7194" y="15294"/>
                        </a:cubicBezTo>
                        <a:cubicBezTo>
                          <a:pt x="9850" y="15294"/>
                          <a:pt x="11864" y="14548"/>
                          <a:pt x="13236" y="13057"/>
                        </a:cubicBezTo>
                        <a:cubicBezTo>
                          <a:pt x="14624" y="11567"/>
                          <a:pt x="15317" y="9703"/>
                          <a:pt x="15317" y="7467"/>
                        </a:cubicBezTo>
                        <a:cubicBezTo>
                          <a:pt x="15317" y="5321"/>
                          <a:pt x="14624" y="3525"/>
                          <a:pt x="13236" y="2079"/>
                        </a:cubicBezTo>
                        <a:cubicBezTo>
                          <a:pt x="11864" y="648"/>
                          <a:pt x="9850" y="-68"/>
                          <a:pt x="7194" y="-68"/>
                        </a:cubicBezTo>
                        <a:cubicBezTo>
                          <a:pt x="4539" y="-68"/>
                          <a:pt x="2547" y="648"/>
                          <a:pt x="1220" y="2079"/>
                        </a:cubicBezTo>
                        <a:cubicBezTo>
                          <a:pt x="-108" y="3525"/>
                          <a:pt x="-772" y="5321"/>
                          <a:pt x="-772" y="7467"/>
                        </a:cubicBezTo>
                        <a:close/>
                      </a:path>
                    </a:pathLst>
                  </a:custGeom>
                  <a:solidFill>
                    <a:srgbClr val="FFFFFF"/>
                  </a:solidFill>
                  <a:ln w="22" cap="flat">
                    <a:noFill/>
                    <a:prstDash val="solid"/>
                    <a:round/>
                  </a:ln>
                </p:spPr>
                <p:txBody>
                  <a:bodyPr rtlCol="0" anchor="ctr"/>
                  <a:lstStyle/>
                  <a:p>
                    <a:endParaRPr lang="en-GB"/>
                  </a:p>
                </p:txBody>
              </p:sp>
              <p:sp>
                <p:nvSpPr>
                  <p:cNvPr id="39" name="Freeform: Shape 38">
                    <a:extLst>
                      <a:ext uri="{FF2B5EF4-FFF2-40B4-BE49-F238E27FC236}">
                        <a16:creationId xmlns:a16="http://schemas.microsoft.com/office/drawing/2014/main" id="{56D3A717-D677-944B-4A67-DBE714AF7500}"/>
                      </a:ext>
                    </a:extLst>
                  </p:cNvPr>
                  <p:cNvSpPr/>
                  <p:nvPr/>
                </p:nvSpPr>
                <p:spPr>
                  <a:xfrm flipV="1">
                    <a:off x="1943072" y="5775138"/>
                    <a:ext cx="68654" cy="103147"/>
                  </a:xfrm>
                  <a:custGeom>
                    <a:avLst/>
                    <a:gdLst>
                      <a:gd name="connsiteX0" fmla="*/ 66874 w 68654"/>
                      <a:gd name="connsiteY0" fmla="*/ -2070 h 103147"/>
                      <a:gd name="connsiteX1" fmla="*/ 166 w 68654"/>
                      <a:gd name="connsiteY1" fmla="*/ -2070 h 103147"/>
                      <a:gd name="connsiteX2" fmla="*/ 166 w 68654"/>
                      <a:gd name="connsiteY2" fmla="*/ 7232 h 103147"/>
                      <a:gd name="connsiteX3" fmla="*/ 35411 w 68654"/>
                      <a:gd name="connsiteY3" fmla="*/ 46362 h 103147"/>
                      <a:gd name="connsiteX4" fmla="*/ 46219 w 68654"/>
                      <a:gd name="connsiteY4" fmla="*/ 60785 h 103147"/>
                      <a:gd name="connsiteX5" fmla="*/ 49195 w 68654"/>
                      <a:gd name="connsiteY5" fmla="*/ 72278 h 103147"/>
                      <a:gd name="connsiteX6" fmla="*/ 44362 w 68654"/>
                      <a:gd name="connsiteY6" fmla="*/ 85336 h 103147"/>
                      <a:gd name="connsiteX7" fmla="*/ 31495 w 68654"/>
                      <a:gd name="connsiteY7" fmla="*/ 90457 h 103147"/>
                      <a:gd name="connsiteX8" fmla="*/ 16502 w 68654"/>
                      <a:gd name="connsiteY8" fmla="*/ 84956 h 103147"/>
                      <a:gd name="connsiteX9" fmla="*/ 11153 w 68654"/>
                      <a:gd name="connsiteY9" fmla="*/ 69684 h 103147"/>
                      <a:gd name="connsiteX10" fmla="*/ -1781 w 68654"/>
                      <a:gd name="connsiteY10" fmla="*/ 69684 h 103147"/>
                      <a:gd name="connsiteX11" fmla="*/ 7260 w 68654"/>
                      <a:gd name="connsiteY11" fmla="*/ 92402 h 103147"/>
                      <a:gd name="connsiteX12" fmla="*/ 31495 w 68654"/>
                      <a:gd name="connsiteY12" fmla="*/ 101078 h 103147"/>
                      <a:gd name="connsiteX13" fmla="*/ 53939 w 68654"/>
                      <a:gd name="connsiteY13" fmla="*/ 93632 h 103147"/>
                      <a:gd name="connsiteX14" fmla="*/ 62197 w 68654"/>
                      <a:gd name="connsiteY14" fmla="*/ 73821 h 103147"/>
                      <a:gd name="connsiteX15" fmla="*/ 43042 w 68654"/>
                      <a:gd name="connsiteY15" fmla="*/ 38044 h 103147"/>
                      <a:gd name="connsiteX16" fmla="*/ 15763 w 68654"/>
                      <a:gd name="connsiteY16" fmla="*/ 8484 h 103147"/>
                      <a:gd name="connsiteX17" fmla="*/ 66874 w 68654"/>
                      <a:gd name="connsiteY17" fmla="*/ 8484 h 103147"/>
                      <a:gd name="connsiteX18" fmla="*/ 66874 w 68654"/>
                      <a:gd name="connsiteY18" fmla="*/ -2070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070"/>
                        </a:moveTo>
                        <a:lnTo>
                          <a:pt x="166" y="-2070"/>
                        </a:lnTo>
                        <a:lnTo>
                          <a:pt x="166" y="7232"/>
                        </a:lnTo>
                        <a:lnTo>
                          <a:pt x="35411" y="46362"/>
                        </a:lnTo>
                        <a:cubicBezTo>
                          <a:pt x="40632" y="52280"/>
                          <a:pt x="44235" y="57088"/>
                          <a:pt x="46219" y="60785"/>
                        </a:cubicBezTo>
                        <a:cubicBezTo>
                          <a:pt x="48203" y="64482"/>
                          <a:pt x="49195" y="68313"/>
                          <a:pt x="49195" y="72278"/>
                        </a:cubicBezTo>
                        <a:cubicBezTo>
                          <a:pt x="49195" y="77585"/>
                          <a:pt x="47584" y="81937"/>
                          <a:pt x="44362" y="85336"/>
                        </a:cubicBezTo>
                        <a:cubicBezTo>
                          <a:pt x="41154" y="88750"/>
                          <a:pt x="36865" y="90457"/>
                          <a:pt x="31495" y="90457"/>
                        </a:cubicBezTo>
                        <a:cubicBezTo>
                          <a:pt x="25065" y="90457"/>
                          <a:pt x="20067" y="88623"/>
                          <a:pt x="16502" y="84956"/>
                        </a:cubicBezTo>
                        <a:cubicBezTo>
                          <a:pt x="12936" y="81304"/>
                          <a:pt x="11153" y="76213"/>
                          <a:pt x="11153" y="69684"/>
                        </a:cubicBezTo>
                        <a:lnTo>
                          <a:pt x="-1781" y="69684"/>
                        </a:lnTo>
                        <a:cubicBezTo>
                          <a:pt x="-1781" y="79060"/>
                          <a:pt x="1233" y="86633"/>
                          <a:pt x="7260" y="92402"/>
                        </a:cubicBezTo>
                        <a:cubicBezTo>
                          <a:pt x="13302" y="98186"/>
                          <a:pt x="21380" y="101078"/>
                          <a:pt x="31495" y="101078"/>
                        </a:cubicBezTo>
                        <a:cubicBezTo>
                          <a:pt x="40968" y="101078"/>
                          <a:pt x="48450" y="98596"/>
                          <a:pt x="53939" y="93632"/>
                        </a:cubicBezTo>
                        <a:cubicBezTo>
                          <a:pt x="59444" y="88668"/>
                          <a:pt x="62197" y="82064"/>
                          <a:pt x="62197" y="73821"/>
                        </a:cubicBezTo>
                        <a:cubicBezTo>
                          <a:pt x="62197" y="63803"/>
                          <a:pt x="55812" y="51878"/>
                          <a:pt x="43042" y="38044"/>
                        </a:cubicBezTo>
                        <a:lnTo>
                          <a:pt x="15763" y="8484"/>
                        </a:lnTo>
                        <a:lnTo>
                          <a:pt x="66874" y="8484"/>
                        </a:lnTo>
                        <a:lnTo>
                          <a:pt x="66874" y="-2070"/>
                        </a:lnTo>
                        <a:close/>
                      </a:path>
                    </a:pathLst>
                  </a:custGeom>
                  <a:solidFill>
                    <a:srgbClr val="FFFFFF"/>
                  </a:solidFill>
                  <a:ln w="22" cap="flat">
                    <a:noFill/>
                    <a:prstDash val="solid"/>
                    <a:round/>
                  </a:ln>
                </p:spPr>
                <p:txBody>
                  <a:bodyPr rtlCol="0" anchor="ctr"/>
                  <a:lstStyle/>
                  <a:p>
                    <a:endParaRPr lang="en-GB"/>
                  </a:p>
                </p:txBody>
              </p:sp>
              <p:sp>
                <p:nvSpPr>
                  <p:cNvPr id="40" name="Freeform: Shape 39">
                    <a:extLst>
                      <a:ext uri="{FF2B5EF4-FFF2-40B4-BE49-F238E27FC236}">
                        <a16:creationId xmlns:a16="http://schemas.microsoft.com/office/drawing/2014/main" id="{86D79D9A-BA7B-A074-1A20-3CA1D1A0303B}"/>
                      </a:ext>
                    </a:extLst>
                  </p:cNvPr>
                  <p:cNvSpPr/>
                  <p:nvPr/>
                </p:nvSpPr>
                <p:spPr>
                  <a:xfrm flipV="1">
                    <a:off x="2025013" y="5775138"/>
                    <a:ext cx="64268" cy="104556"/>
                  </a:xfrm>
                  <a:custGeom>
                    <a:avLst/>
                    <a:gdLst>
                      <a:gd name="connsiteX0" fmla="*/ 62527 w 64268"/>
                      <a:gd name="connsiteY0" fmla="*/ 42772 h 104556"/>
                      <a:gd name="connsiteX1" fmla="*/ 54762 w 64268"/>
                      <a:gd name="connsiteY1" fmla="*/ 9008 h 104556"/>
                      <a:gd name="connsiteX2" fmla="*/ 30504 w 64268"/>
                      <a:gd name="connsiteY2" fmla="*/ -2038 h 104556"/>
                      <a:gd name="connsiteX3" fmla="*/ 6381 w 64268"/>
                      <a:gd name="connsiteY3" fmla="*/ 8762 h 104556"/>
                      <a:gd name="connsiteX4" fmla="*/ -1742 w 64268"/>
                      <a:gd name="connsiteY4" fmla="*/ 41027 h 104556"/>
                      <a:gd name="connsiteX5" fmla="*/ -1742 w 64268"/>
                      <a:gd name="connsiteY5" fmla="*/ 58267 h 104556"/>
                      <a:gd name="connsiteX6" fmla="*/ 6023 w 64268"/>
                      <a:gd name="connsiteY6" fmla="*/ 91606 h 104556"/>
                      <a:gd name="connsiteX7" fmla="*/ 30370 w 64268"/>
                      <a:gd name="connsiteY7" fmla="*/ 102518 h 104556"/>
                      <a:gd name="connsiteX8" fmla="*/ 54560 w 64268"/>
                      <a:gd name="connsiteY8" fmla="*/ 91986 h 104556"/>
                      <a:gd name="connsiteX9" fmla="*/ 62527 w 64268"/>
                      <a:gd name="connsiteY9" fmla="*/ 59542 h 104556"/>
                      <a:gd name="connsiteX10" fmla="*/ 62527 w 64268"/>
                      <a:gd name="connsiteY10" fmla="*/ 42772 h 104556"/>
                      <a:gd name="connsiteX11" fmla="*/ 49592 w 64268"/>
                      <a:gd name="connsiteY11" fmla="*/ 60436 h 104556"/>
                      <a:gd name="connsiteX12" fmla="*/ 44983 w 64268"/>
                      <a:gd name="connsiteY12" fmla="*/ 84384 h 104556"/>
                      <a:gd name="connsiteX13" fmla="*/ 30370 w 64268"/>
                      <a:gd name="connsiteY13" fmla="*/ 91897 h 104556"/>
                      <a:gd name="connsiteX14" fmla="*/ 15892 w 64268"/>
                      <a:gd name="connsiteY14" fmla="*/ 84406 h 104556"/>
                      <a:gd name="connsiteX15" fmla="*/ 11215 w 64268"/>
                      <a:gd name="connsiteY15" fmla="*/ 61420 h 104556"/>
                      <a:gd name="connsiteX16" fmla="*/ 11215 w 64268"/>
                      <a:gd name="connsiteY16" fmla="*/ 40737 h 104556"/>
                      <a:gd name="connsiteX17" fmla="*/ 16004 w 64268"/>
                      <a:gd name="connsiteY17" fmla="*/ 16386 h 104556"/>
                      <a:gd name="connsiteX18" fmla="*/ 30504 w 64268"/>
                      <a:gd name="connsiteY18" fmla="*/ 8516 h 104556"/>
                      <a:gd name="connsiteX19" fmla="*/ 44736 w 64268"/>
                      <a:gd name="connsiteY19" fmla="*/ 15917 h 104556"/>
                      <a:gd name="connsiteX20" fmla="*/ 49592 w 64268"/>
                      <a:gd name="connsiteY20" fmla="*/ 39261 h 104556"/>
                      <a:gd name="connsiteX21" fmla="*/ 49592 w 64268"/>
                      <a:gd name="connsiteY21" fmla="*/ 6043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772"/>
                        </a:moveTo>
                        <a:cubicBezTo>
                          <a:pt x="62527" y="27626"/>
                          <a:pt x="59938" y="16372"/>
                          <a:pt x="54762" y="9008"/>
                        </a:cubicBezTo>
                        <a:cubicBezTo>
                          <a:pt x="49600" y="1644"/>
                          <a:pt x="41514" y="-2038"/>
                          <a:pt x="30504" y="-2038"/>
                        </a:cubicBezTo>
                        <a:cubicBezTo>
                          <a:pt x="19644" y="-2038"/>
                          <a:pt x="11603" y="1562"/>
                          <a:pt x="6381" y="8762"/>
                        </a:cubicBezTo>
                        <a:cubicBezTo>
                          <a:pt x="1160" y="15962"/>
                          <a:pt x="-1548" y="26717"/>
                          <a:pt x="-1742" y="41027"/>
                        </a:cubicBezTo>
                        <a:lnTo>
                          <a:pt x="-1742" y="58267"/>
                        </a:lnTo>
                        <a:cubicBezTo>
                          <a:pt x="-1742" y="73234"/>
                          <a:pt x="846" y="84347"/>
                          <a:pt x="6023" y="91606"/>
                        </a:cubicBezTo>
                        <a:cubicBezTo>
                          <a:pt x="11200" y="98881"/>
                          <a:pt x="19315" y="102518"/>
                          <a:pt x="30370" y="102518"/>
                        </a:cubicBezTo>
                        <a:cubicBezTo>
                          <a:pt x="41320" y="102518"/>
                          <a:pt x="49384" y="99008"/>
                          <a:pt x="54560" y="91986"/>
                        </a:cubicBezTo>
                        <a:cubicBezTo>
                          <a:pt x="59737" y="84980"/>
                          <a:pt x="62392" y="74165"/>
                          <a:pt x="62527" y="59542"/>
                        </a:cubicBezTo>
                        <a:lnTo>
                          <a:pt x="62527" y="42772"/>
                        </a:lnTo>
                        <a:close/>
                        <a:moveTo>
                          <a:pt x="49592" y="60436"/>
                        </a:moveTo>
                        <a:cubicBezTo>
                          <a:pt x="49592" y="71393"/>
                          <a:pt x="48056" y="79375"/>
                          <a:pt x="44983" y="84384"/>
                        </a:cubicBezTo>
                        <a:cubicBezTo>
                          <a:pt x="41909" y="89393"/>
                          <a:pt x="37039" y="91897"/>
                          <a:pt x="30370" y="91897"/>
                        </a:cubicBezTo>
                        <a:cubicBezTo>
                          <a:pt x="23746" y="91897"/>
                          <a:pt x="18920" y="89400"/>
                          <a:pt x="15892" y="84406"/>
                        </a:cubicBezTo>
                        <a:cubicBezTo>
                          <a:pt x="12863" y="79427"/>
                          <a:pt x="11304" y="71765"/>
                          <a:pt x="11215" y="61420"/>
                        </a:cubicBezTo>
                        <a:lnTo>
                          <a:pt x="11215" y="40737"/>
                        </a:lnTo>
                        <a:cubicBezTo>
                          <a:pt x="11215" y="29751"/>
                          <a:pt x="12811" y="21634"/>
                          <a:pt x="16004" y="16386"/>
                        </a:cubicBezTo>
                        <a:cubicBezTo>
                          <a:pt x="19196" y="11139"/>
                          <a:pt x="24030" y="8516"/>
                          <a:pt x="30504" y="8516"/>
                        </a:cubicBezTo>
                        <a:cubicBezTo>
                          <a:pt x="36889" y="8516"/>
                          <a:pt x="41633" y="10983"/>
                          <a:pt x="44736" y="15917"/>
                        </a:cubicBezTo>
                        <a:cubicBezTo>
                          <a:pt x="47840" y="20866"/>
                          <a:pt x="49458" y="28647"/>
                          <a:pt x="49592" y="39261"/>
                        </a:cubicBezTo>
                        <a:lnTo>
                          <a:pt x="49592" y="60436"/>
                        </a:lnTo>
                        <a:close/>
                      </a:path>
                    </a:pathLst>
                  </a:custGeom>
                  <a:solidFill>
                    <a:srgbClr val="FFFFFF"/>
                  </a:solidFill>
                  <a:ln w="22" cap="flat">
                    <a:noFill/>
                    <a:prstDash val="solid"/>
                    <a:round/>
                  </a:ln>
                </p:spPr>
                <p:txBody>
                  <a:bodyPr rtlCol="0" anchor="ctr"/>
                  <a:lstStyle/>
                  <a:p>
                    <a:endParaRPr lang="en-GB"/>
                  </a:p>
                </p:txBody>
              </p:sp>
            </p:grpSp>
          </p:grpSp>
          <p:grpSp>
            <p:nvGrpSpPr>
              <p:cNvPr id="41" name="Graphic 5">
                <a:extLst>
                  <a:ext uri="{FF2B5EF4-FFF2-40B4-BE49-F238E27FC236}">
                    <a16:creationId xmlns:a16="http://schemas.microsoft.com/office/drawing/2014/main" id="{C4EB8EC1-5B71-0342-2E6C-F2C0363520DC}"/>
                  </a:ext>
                </a:extLst>
              </p:cNvPr>
              <p:cNvGrpSpPr/>
              <p:nvPr/>
            </p:nvGrpSpPr>
            <p:grpSpPr>
              <a:xfrm>
                <a:off x="1826481" y="5426362"/>
                <a:ext cx="333583" cy="104556"/>
                <a:chOff x="1826481" y="5426362"/>
                <a:chExt cx="333583" cy="104556"/>
              </a:xfrm>
            </p:grpSpPr>
            <p:sp>
              <p:nvSpPr>
                <p:cNvPr id="42" name="Freeform: Shape 41">
                  <a:extLst>
                    <a:ext uri="{FF2B5EF4-FFF2-40B4-BE49-F238E27FC236}">
                      <a16:creationId xmlns:a16="http://schemas.microsoft.com/office/drawing/2014/main" id="{AF7DF8D0-0094-7586-76D4-32A33F7E2614}"/>
                    </a:ext>
                  </a:extLst>
                </p:cNvPr>
                <p:cNvSpPr/>
                <p:nvPr/>
              </p:nvSpPr>
              <p:spPr>
                <a:xfrm>
                  <a:off x="2128736" y="5475846"/>
                  <a:ext cx="31328" cy="8944"/>
                </a:xfrm>
                <a:custGeom>
                  <a:avLst/>
                  <a:gdLst>
                    <a:gd name="connsiteX0" fmla="*/ 31393 w 31328"/>
                    <a:gd name="connsiteY0" fmla="*/ 197 h 8944"/>
                    <a:gd name="connsiteX1" fmla="*/ 65 w 31328"/>
                    <a:gd name="connsiteY1" fmla="*/ 197 h 8944"/>
                  </a:gdLst>
                  <a:ahLst/>
                  <a:cxnLst>
                    <a:cxn ang="0">
                      <a:pos x="connsiteX0" y="connsiteY0"/>
                    </a:cxn>
                    <a:cxn ang="0">
                      <a:pos x="connsiteX1" y="connsiteY1"/>
                    </a:cxn>
                  </a:cxnLst>
                  <a:rect l="l" t="t" r="r" b="b"/>
                  <a:pathLst>
                    <a:path w="31328" h="8944">
                      <a:moveTo>
                        <a:pt x="31393" y="197"/>
                      </a:moveTo>
                      <a:lnTo>
                        <a:pt x="65" y="197"/>
                      </a:lnTo>
                    </a:path>
                  </a:pathLst>
                </a:custGeom>
                <a:solidFill>
                  <a:srgbClr val="FFFFFF"/>
                </a:solidFill>
                <a:ln w="7158" cap="flat">
                  <a:solidFill>
                    <a:srgbClr val="FFFFFF"/>
                  </a:solidFill>
                  <a:prstDash val="solid"/>
                  <a:round/>
                </a:ln>
              </p:spPr>
              <p:txBody>
                <a:bodyPr rtlCol="0" anchor="ctr"/>
                <a:lstStyle/>
                <a:p>
                  <a:endParaRPr lang="en-GB"/>
                </a:p>
              </p:txBody>
            </p:sp>
            <p:grpSp>
              <p:nvGrpSpPr>
                <p:cNvPr id="43" name="Graphic 5">
                  <a:extLst>
                    <a:ext uri="{FF2B5EF4-FFF2-40B4-BE49-F238E27FC236}">
                      <a16:creationId xmlns:a16="http://schemas.microsoft.com/office/drawing/2014/main" id="{6997C907-8BF8-999D-3E99-80917B03226D}"/>
                    </a:ext>
                  </a:extLst>
                </p:cNvPr>
                <p:cNvGrpSpPr/>
                <p:nvPr/>
              </p:nvGrpSpPr>
              <p:grpSpPr>
                <a:xfrm>
                  <a:off x="1826481" y="5426362"/>
                  <a:ext cx="265261" cy="104556"/>
                  <a:chOff x="1826481" y="5426362"/>
                  <a:chExt cx="265261" cy="104556"/>
                </a:xfrm>
                <a:solidFill>
                  <a:srgbClr val="FFFFFF"/>
                </a:solidFill>
              </p:grpSpPr>
              <p:sp>
                <p:nvSpPr>
                  <p:cNvPr id="44" name="Freeform: Shape 43">
                    <a:extLst>
                      <a:ext uri="{FF2B5EF4-FFF2-40B4-BE49-F238E27FC236}">
                        <a16:creationId xmlns:a16="http://schemas.microsoft.com/office/drawing/2014/main" id="{EB1F5FFF-3302-55FD-DA88-3DBF74C25591}"/>
                      </a:ext>
                    </a:extLst>
                  </p:cNvPr>
                  <p:cNvSpPr/>
                  <p:nvPr/>
                </p:nvSpPr>
                <p:spPr>
                  <a:xfrm flipV="1">
                    <a:off x="1826481" y="5426362"/>
                    <a:ext cx="64268" cy="104556"/>
                  </a:xfrm>
                  <a:custGeom>
                    <a:avLst/>
                    <a:gdLst>
                      <a:gd name="connsiteX0" fmla="*/ 62504 w 64268"/>
                      <a:gd name="connsiteY0" fmla="*/ 42733 h 104556"/>
                      <a:gd name="connsiteX1" fmla="*/ 54739 w 64268"/>
                      <a:gd name="connsiteY1" fmla="*/ 8969 h 104556"/>
                      <a:gd name="connsiteX2" fmla="*/ 30482 w 64268"/>
                      <a:gd name="connsiteY2" fmla="*/ -2077 h 104556"/>
                      <a:gd name="connsiteX3" fmla="*/ 6359 w 64268"/>
                      <a:gd name="connsiteY3" fmla="*/ 8723 h 104556"/>
                      <a:gd name="connsiteX4" fmla="*/ -1764 w 64268"/>
                      <a:gd name="connsiteY4" fmla="*/ 40988 h 104556"/>
                      <a:gd name="connsiteX5" fmla="*/ -1764 w 64268"/>
                      <a:gd name="connsiteY5" fmla="*/ 58228 h 104556"/>
                      <a:gd name="connsiteX6" fmla="*/ 6001 w 64268"/>
                      <a:gd name="connsiteY6" fmla="*/ 91567 h 104556"/>
                      <a:gd name="connsiteX7" fmla="*/ 30348 w 64268"/>
                      <a:gd name="connsiteY7" fmla="*/ 102479 h 104556"/>
                      <a:gd name="connsiteX8" fmla="*/ 54538 w 64268"/>
                      <a:gd name="connsiteY8" fmla="*/ 91947 h 104556"/>
                      <a:gd name="connsiteX9" fmla="*/ 62504 w 64268"/>
                      <a:gd name="connsiteY9" fmla="*/ 59503 h 104556"/>
                      <a:gd name="connsiteX10" fmla="*/ 62504 w 64268"/>
                      <a:gd name="connsiteY10" fmla="*/ 42733 h 104556"/>
                      <a:gd name="connsiteX11" fmla="*/ 49570 w 64268"/>
                      <a:gd name="connsiteY11" fmla="*/ 60397 h 104556"/>
                      <a:gd name="connsiteX12" fmla="*/ 44960 w 64268"/>
                      <a:gd name="connsiteY12" fmla="*/ 84345 h 104556"/>
                      <a:gd name="connsiteX13" fmla="*/ 30348 w 64268"/>
                      <a:gd name="connsiteY13" fmla="*/ 91858 h 104556"/>
                      <a:gd name="connsiteX14" fmla="*/ 15870 w 64268"/>
                      <a:gd name="connsiteY14" fmla="*/ 84367 h 104556"/>
                      <a:gd name="connsiteX15" fmla="*/ 11193 w 64268"/>
                      <a:gd name="connsiteY15" fmla="*/ 61381 h 104556"/>
                      <a:gd name="connsiteX16" fmla="*/ 11193 w 64268"/>
                      <a:gd name="connsiteY16" fmla="*/ 40698 h 104556"/>
                      <a:gd name="connsiteX17" fmla="*/ 15981 w 64268"/>
                      <a:gd name="connsiteY17" fmla="*/ 16347 h 104556"/>
                      <a:gd name="connsiteX18" fmla="*/ 30482 w 64268"/>
                      <a:gd name="connsiteY18" fmla="*/ 8477 h 104556"/>
                      <a:gd name="connsiteX19" fmla="*/ 44714 w 64268"/>
                      <a:gd name="connsiteY19" fmla="*/ 15878 h 104556"/>
                      <a:gd name="connsiteX20" fmla="*/ 49570 w 64268"/>
                      <a:gd name="connsiteY20" fmla="*/ 39222 h 104556"/>
                      <a:gd name="connsiteX21" fmla="*/ 49570 w 64268"/>
                      <a:gd name="connsiteY21" fmla="*/ 60397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733"/>
                        </a:moveTo>
                        <a:cubicBezTo>
                          <a:pt x="62504" y="27587"/>
                          <a:pt x="59916" y="16333"/>
                          <a:pt x="54739" y="8969"/>
                        </a:cubicBezTo>
                        <a:cubicBezTo>
                          <a:pt x="49578" y="1605"/>
                          <a:pt x="41492" y="-2077"/>
                          <a:pt x="30482" y="-2077"/>
                        </a:cubicBezTo>
                        <a:cubicBezTo>
                          <a:pt x="19622" y="-2077"/>
                          <a:pt x="11580" y="1523"/>
                          <a:pt x="6359" y="8723"/>
                        </a:cubicBezTo>
                        <a:cubicBezTo>
                          <a:pt x="1138" y="15923"/>
                          <a:pt x="-1570" y="26678"/>
                          <a:pt x="-1764" y="40988"/>
                        </a:cubicBezTo>
                        <a:lnTo>
                          <a:pt x="-1764" y="58228"/>
                        </a:lnTo>
                        <a:cubicBezTo>
                          <a:pt x="-1764" y="73195"/>
                          <a:pt x="824" y="84308"/>
                          <a:pt x="6001" y="91567"/>
                        </a:cubicBezTo>
                        <a:cubicBezTo>
                          <a:pt x="11178" y="98842"/>
                          <a:pt x="19293" y="102479"/>
                          <a:pt x="30348" y="102479"/>
                        </a:cubicBezTo>
                        <a:cubicBezTo>
                          <a:pt x="41298" y="102479"/>
                          <a:pt x="49361" y="98969"/>
                          <a:pt x="54538" y="91947"/>
                        </a:cubicBezTo>
                        <a:cubicBezTo>
                          <a:pt x="59715" y="84941"/>
                          <a:pt x="62370" y="74126"/>
                          <a:pt x="62504" y="59503"/>
                        </a:cubicBezTo>
                        <a:lnTo>
                          <a:pt x="62504" y="42733"/>
                        </a:lnTo>
                        <a:close/>
                        <a:moveTo>
                          <a:pt x="49570" y="60397"/>
                        </a:moveTo>
                        <a:cubicBezTo>
                          <a:pt x="49570" y="71354"/>
                          <a:pt x="48034" y="79336"/>
                          <a:pt x="44960" y="84345"/>
                        </a:cubicBezTo>
                        <a:cubicBezTo>
                          <a:pt x="41887" y="89354"/>
                          <a:pt x="37016" y="91858"/>
                          <a:pt x="30348" y="91858"/>
                        </a:cubicBezTo>
                        <a:cubicBezTo>
                          <a:pt x="23724" y="91858"/>
                          <a:pt x="18898" y="89361"/>
                          <a:pt x="15870" y="84367"/>
                        </a:cubicBezTo>
                        <a:cubicBezTo>
                          <a:pt x="12841" y="79388"/>
                          <a:pt x="11282" y="71726"/>
                          <a:pt x="11193" y="61381"/>
                        </a:cubicBezTo>
                        <a:lnTo>
                          <a:pt x="11193" y="40698"/>
                        </a:lnTo>
                        <a:cubicBezTo>
                          <a:pt x="11193" y="29712"/>
                          <a:pt x="12789" y="21595"/>
                          <a:pt x="15981" y="16347"/>
                        </a:cubicBezTo>
                        <a:cubicBezTo>
                          <a:pt x="19174" y="11100"/>
                          <a:pt x="24008" y="8477"/>
                          <a:pt x="30482" y="8477"/>
                        </a:cubicBezTo>
                        <a:cubicBezTo>
                          <a:pt x="36867" y="8477"/>
                          <a:pt x="41611" y="10944"/>
                          <a:pt x="44714" y="15878"/>
                        </a:cubicBezTo>
                        <a:cubicBezTo>
                          <a:pt x="47817" y="20827"/>
                          <a:pt x="49436" y="28608"/>
                          <a:pt x="49570" y="39222"/>
                        </a:cubicBezTo>
                        <a:lnTo>
                          <a:pt x="49570" y="60397"/>
                        </a:lnTo>
                        <a:close/>
                      </a:path>
                    </a:pathLst>
                  </a:custGeom>
                  <a:solidFill>
                    <a:srgbClr val="FFFFFF"/>
                  </a:solidFill>
                  <a:ln w="22" cap="flat">
                    <a:noFill/>
                    <a:prstDash val="solid"/>
                    <a:round/>
                  </a:ln>
                </p:spPr>
                <p:txBody>
                  <a:bodyPr rtlCol="0" anchor="ctr"/>
                  <a:lstStyle/>
                  <a:p>
                    <a:endParaRPr lang="en-GB"/>
                  </a:p>
                </p:txBody>
              </p:sp>
              <p:sp>
                <p:nvSpPr>
                  <p:cNvPr id="45" name="Freeform: Shape 44">
                    <a:extLst>
                      <a:ext uri="{FF2B5EF4-FFF2-40B4-BE49-F238E27FC236}">
                        <a16:creationId xmlns:a16="http://schemas.microsoft.com/office/drawing/2014/main" id="{81748A8C-7B39-CE12-BAD7-7D19DA548302}"/>
                      </a:ext>
                    </a:extLst>
                  </p:cNvPr>
                  <p:cNvSpPr/>
                  <p:nvPr/>
                </p:nvSpPr>
                <p:spPr>
                  <a:xfrm flipV="1">
                    <a:off x="1908937" y="5514909"/>
                    <a:ext cx="16089" cy="15361"/>
                  </a:xfrm>
                  <a:custGeom>
                    <a:avLst/>
                    <a:gdLst>
                      <a:gd name="connsiteX0" fmla="*/ -772 w 16089"/>
                      <a:gd name="connsiteY0" fmla="*/ 7428 h 15361"/>
                      <a:gd name="connsiteX1" fmla="*/ 1220 w 16089"/>
                      <a:gd name="connsiteY1" fmla="*/ 13019 h 15361"/>
                      <a:gd name="connsiteX2" fmla="*/ 7194 w 16089"/>
                      <a:gd name="connsiteY2" fmla="*/ 15255 h 15361"/>
                      <a:gd name="connsiteX3" fmla="*/ 13236 w 16089"/>
                      <a:gd name="connsiteY3" fmla="*/ 13019 h 15361"/>
                      <a:gd name="connsiteX4" fmla="*/ 15317 w 16089"/>
                      <a:gd name="connsiteY4" fmla="*/ 7428 h 15361"/>
                      <a:gd name="connsiteX5" fmla="*/ 13236 w 16089"/>
                      <a:gd name="connsiteY5" fmla="*/ 2040 h 15361"/>
                      <a:gd name="connsiteX6" fmla="*/ 7194 w 16089"/>
                      <a:gd name="connsiteY6" fmla="*/ -107 h 15361"/>
                      <a:gd name="connsiteX7" fmla="*/ 1220 w 16089"/>
                      <a:gd name="connsiteY7" fmla="*/ 2040 h 15361"/>
                      <a:gd name="connsiteX8" fmla="*/ -772 w 16089"/>
                      <a:gd name="connsiteY8" fmla="*/ 7428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428"/>
                        </a:moveTo>
                        <a:cubicBezTo>
                          <a:pt x="-772" y="9664"/>
                          <a:pt x="-108" y="11528"/>
                          <a:pt x="1220" y="13019"/>
                        </a:cubicBezTo>
                        <a:cubicBezTo>
                          <a:pt x="2547" y="14509"/>
                          <a:pt x="4539" y="15255"/>
                          <a:pt x="7194" y="15255"/>
                        </a:cubicBezTo>
                        <a:cubicBezTo>
                          <a:pt x="9850" y="15255"/>
                          <a:pt x="11864" y="14509"/>
                          <a:pt x="13236" y="13019"/>
                        </a:cubicBezTo>
                        <a:cubicBezTo>
                          <a:pt x="14624" y="11528"/>
                          <a:pt x="15317" y="9664"/>
                          <a:pt x="15317" y="7428"/>
                        </a:cubicBezTo>
                        <a:cubicBezTo>
                          <a:pt x="15317" y="5282"/>
                          <a:pt x="14624" y="3486"/>
                          <a:pt x="13236" y="2040"/>
                        </a:cubicBezTo>
                        <a:cubicBezTo>
                          <a:pt x="11864" y="609"/>
                          <a:pt x="9850" y="-107"/>
                          <a:pt x="7194" y="-107"/>
                        </a:cubicBezTo>
                        <a:cubicBezTo>
                          <a:pt x="4539" y="-107"/>
                          <a:pt x="2547" y="609"/>
                          <a:pt x="1220" y="2040"/>
                        </a:cubicBezTo>
                        <a:cubicBezTo>
                          <a:pt x="-108" y="3486"/>
                          <a:pt x="-772" y="5282"/>
                          <a:pt x="-772" y="7428"/>
                        </a:cubicBezTo>
                        <a:close/>
                      </a:path>
                    </a:pathLst>
                  </a:custGeom>
                  <a:solidFill>
                    <a:srgbClr val="FFFFFF"/>
                  </a:solidFill>
                  <a:ln w="22" cap="flat">
                    <a:noFill/>
                    <a:prstDash val="solid"/>
                    <a:round/>
                  </a:ln>
                </p:spPr>
                <p:txBody>
                  <a:bodyPr rtlCol="0" anchor="ctr"/>
                  <a:lstStyle/>
                  <a:p>
                    <a:endParaRPr lang="en-GB"/>
                  </a:p>
                </p:txBody>
              </p:sp>
              <p:sp>
                <p:nvSpPr>
                  <p:cNvPr id="46" name="Freeform: Shape 45">
                    <a:extLst>
                      <a:ext uri="{FF2B5EF4-FFF2-40B4-BE49-F238E27FC236}">
                        <a16:creationId xmlns:a16="http://schemas.microsoft.com/office/drawing/2014/main" id="{CA033FB6-C973-C255-03F7-EB28D40A198C}"/>
                      </a:ext>
                    </a:extLst>
                  </p:cNvPr>
                  <p:cNvSpPr/>
                  <p:nvPr/>
                </p:nvSpPr>
                <p:spPr>
                  <a:xfrm flipV="1">
                    <a:off x="1943072" y="5426362"/>
                    <a:ext cx="68654" cy="103147"/>
                  </a:xfrm>
                  <a:custGeom>
                    <a:avLst/>
                    <a:gdLst>
                      <a:gd name="connsiteX0" fmla="*/ 66874 w 68654"/>
                      <a:gd name="connsiteY0" fmla="*/ -2109 h 103147"/>
                      <a:gd name="connsiteX1" fmla="*/ 166 w 68654"/>
                      <a:gd name="connsiteY1" fmla="*/ -2109 h 103147"/>
                      <a:gd name="connsiteX2" fmla="*/ 166 w 68654"/>
                      <a:gd name="connsiteY2" fmla="*/ 7193 h 103147"/>
                      <a:gd name="connsiteX3" fmla="*/ 35411 w 68654"/>
                      <a:gd name="connsiteY3" fmla="*/ 46323 h 103147"/>
                      <a:gd name="connsiteX4" fmla="*/ 46219 w 68654"/>
                      <a:gd name="connsiteY4" fmla="*/ 60746 h 103147"/>
                      <a:gd name="connsiteX5" fmla="*/ 49195 w 68654"/>
                      <a:gd name="connsiteY5" fmla="*/ 72239 h 103147"/>
                      <a:gd name="connsiteX6" fmla="*/ 44362 w 68654"/>
                      <a:gd name="connsiteY6" fmla="*/ 85297 h 103147"/>
                      <a:gd name="connsiteX7" fmla="*/ 31495 w 68654"/>
                      <a:gd name="connsiteY7" fmla="*/ 90418 h 103147"/>
                      <a:gd name="connsiteX8" fmla="*/ 16502 w 68654"/>
                      <a:gd name="connsiteY8" fmla="*/ 84917 h 103147"/>
                      <a:gd name="connsiteX9" fmla="*/ 11153 w 68654"/>
                      <a:gd name="connsiteY9" fmla="*/ 69645 h 103147"/>
                      <a:gd name="connsiteX10" fmla="*/ -1781 w 68654"/>
                      <a:gd name="connsiteY10" fmla="*/ 69645 h 103147"/>
                      <a:gd name="connsiteX11" fmla="*/ 7260 w 68654"/>
                      <a:gd name="connsiteY11" fmla="*/ 92363 h 103147"/>
                      <a:gd name="connsiteX12" fmla="*/ 31495 w 68654"/>
                      <a:gd name="connsiteY12" fmla="*/ 101039 h 103147"/>
                      <a:gd name="connsiteX13" fmla="*/ 53939 w 68654"/>
                      <a:gd name="connsiteY13" fmla="*/ 93593 h 103147"/>
                      <a:gd name="connsiteX14" fmla="*/ 62197 w 68654"/>
                      <a:gd name="connsiteY14" fmla="*/ 73782 h 103147"/>
                      <a:gd name="connsiteX15" fmla="*/ 43042 w 68654"/>
                      <a:gd name="connsiteY15" fmla="*/ 38005 h 103147"/>
                      <a:gd name="connsiteX16" fmla="*/ 15763 w 68654"/>
                      <a:gd name="connsiteY16" fmla="*/ 8445 h 103147"/>
                      <a:gd name="connsiteX17" fmla="*/ 66874 w 68654"/>
                      <a:gd name="connsiteY17" fmla="*/ 8445 h 103147"/>
                      <a:gd name="connsiteX18" fmla="*/ 66874 w 68654"/>
                      <a:gd name="connsiteY18" fmla="*/ -210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654" h="103147">
                        <a:moveTo>
                          <a:pt x="66874" y="-2109"/>
                        </a:moveTo>
                        <a:lnTo>
                          <a:pt x="166" y="-2109"/>
                        </a:lnTo>
                        <a:lnTo>
                          <a:pt x="166" y="7193"/>
                        </a:lnTo>
                        <a:lnTo>
                          <a:pt x="35411" y="46323"/>
                        </a:lnTo>
                        <a:cubicBezTo>
                          <a:pt x="40632" y="52241"/>
                          <a:pt x="44235" y="57049"/>
                          <a:pt x="46219" y="60746"/>
                        </a:cubicBezTo>
                        <a:cubicBezTo>
                          <a:pt x="48203" y="64443"/>
                          <a:pt x="49195" y="68274"/>
                          <a:pt x="49195" y="72239"/>
                        </a:cubicBezTo>
                        <a:cubicBezTo>
                          <a:pt x="49195" y="77546"/>
                          <a:pt x="47584" y="81899"/>
                          <a:pt x="44362" y="85297"/>
                        </a:cubicBezTo>
                        <a:cubicBezTo>
                          <a:pt x="41154" y="88711"/>
                          <a:pt x="36865" y="90418"/>
                          <a:pt x="31495" y="90418"/>
                        </a:cubicBezTo>
                        <a:cubicBezTo>
                          <a:pt x="25065" y="90418"/>
                          <a:pt x="20067" y="88584"/>
                          <a:pt x="16502" y="84917"/>
                        </a:cubicBezTo>
                        <a:cubicBezTo>
                          <a:pt x="12936" y="81265"/>
                          <a:pt x="11153" y="76174"/>
                          <a:pt x="11153" y="69645"/>
                        </a:cubicBezTo>
                        <a:lnTo>
                          <a:pt x="-1781" y="69645"/>
                        </a:lnTo>
                        <a:cubicBezTo>
                          <a:pt x="-1781" y="79021"/>
                          <a:pt x="1233" y="86594"/>
                          <a:pt x="7260" y="92363"/>
                        </a:cubicBezTo>
                        <a:cubicBezTo>
                          <a:pt x="13302" y="98147"/>
                          <a:pt x="21380" y="101039"/>
                          <a:pt x="31495" y="101039"/>
                        </a:cubicBezTo>
                        <a:cubicBezTo>
                          <a:pt x="40968" y="101039"/>
                          <a:pt x="48450" y="98557"/>
                          <a:pt x="53939" y="93593"/>
                        </a:cubicBezTo>
                        <a:cubicBezTo>
                          <a:pt x="59444" y="88629"/>
                          <a:pt x="62197" y="82025"/>
                          <a:pt x="62197" y="73782"/>
                        </a:cubicBezTo>
                        <a:cubicBezTo>
                          <a:pt x="62197" y="63764"/>
                          <a:pt x="55812" y="51839"/>
                          <a:pt x="43042" y="38005"/>
                        </a:cubicBezTo>
                        <a:lnTo>
                          <a:pt x="15763" y="8445"/>
                        </a:lnTo>
                        <a:lnTo>
                          <a:pt x="66874" y="8445"/>
                        </a:lnTo>
                        <a:lnTo>
                          <a:pt x="66874" y="-2109"/>
                        </a:lnTo>
                        <a:close/>
                      </a:path>
                    </a:pathLst>
                  </a:custGeom>
                  <a:solidFill>
                    <a:srgbClr val="FFFFFF"/>
                  </a:solidFill>
                  <a:ln w="22" cap="flat">
                    <a:noFill/>
                    <a:prstDash val="solid"/>
                    <a:round/>
                  </a:ln>
                </p:spPr>
                <p:txBody>
                  <a:bodyPr rtlCol="0" anchor="ctr"/>
                  <a:lstStyle/>
                  <a:p>
                    <a:endParaRPr lang="en-GB"/>
                  </a:p>
                </p:txBody>
              </p:sp>
              <p:sp>
                <p:nvSpPr>
                  <p:cNvPr id="47" name="Freeform: Shape 46">
                    <a:extLst>
                      <a:ext uri="{FF2B5EF4-FFF2-40B4-BE49-F238E27FC236}">
                        <a16:creationId xmlns:a16="http://schemas.microsoft.com/office/drawing/2014/main" id="{188660E9-9876-C38B-571F-08A4ACF33CE1}"/>
                      </a:ext>
                    </a:extLst>
                  </p:cNvPr>
                  <p:cNvSpPr/>
                  <p:nvPr/>
                </p:nvSpPr>
                <p:spPr>
                  <a:xfrm flipV="1">
                    <a:off x="2027743" y="5427771"/>
                    <a:ext cx="64000" cy="103147"/>
                  </a:xfrm>
                  <a:custGeom>
                    <a:avLst/>
                    <a:gdLst>
                      <a:gd name="connsiteX0" fmla="*/ 1790 w 64000"/>
                      <a:gd name="connsiteY0" fmla="*/ 50367 h 103147"/>
                      <a:gd name="connsiteX1" fmla="*/ 6959 w 64000"/>
                      <a:gd name="connsiteY1" fmla="*/ 101102 h 103147"/>
                      <a:gd name="connsiteX2" fmla="*/ 59121 w 64000"/>
                      <a:gd name="connsiteY2" fmla="*/ 101102 h 103147"/>
                      <a:gd name="connsiteX3" fmla="*/ 59121 w 64000"/>
                      <a:gd name="connsiteY3" fmla="*/ 89162 h 103147"/>
                      <a:gd name="connsiteX4" fmla="*/ 17947 w 64000"/>
                      <a:gd name="connsiteY4" fmla="*/ 89162 h 103147"/>
                      <a:gd name="connsiteX5" fmla="*/ 14858 w 64000"/>
                      <a:gd name="connsiteY5" fmla="*/ 61413 h 103147"/>
                      <a:gd name="connsiteX6" fmla="*/ 31865 w 64000"/>
                      <a:gd name="connsiteY6" fmla="*/ 65818 h 103147"/>
                      <a:gd name="connsiteX7" fmla="*/ 53952 w 64000"/>
                      <a:gd name="connsiteY7" fmla="*/ 56627 h 103147"/>
                      <a:gd name="connsiteX8" fmla="*/ 62142 w 64000"/>
                      <a:gd name="connsiteY8" fmla="*/ 31785 h 103147"/>
                      <a:gd name="connsiteX9" fmla="*/ 53639 w 64000"/>
                      <a:gd name="connsiteY9" fmla="*/ 7010 h 103147"/>
                      <a:gd name="connsiteX10" fmla="*/ 29896 w 64000"/>
                      <a:gd name="connsiteY10" fmla="*/ -2046 h 103147"/>
                      <a:gd name="connsiteX11" fmla="*/ 7854 w 64000"/>
                      <a:gd name="connsiteY11" fmla="*/ 5423 h 103147"/>
                      <a:gd name="connsiteX12" fmla="*/ -1858 w 64000"/>
                      <a:gd name="connsiteY12" fmla="*/ 26128 h 103147"/>
                      <a:gd name="connsiteX13" fmla="*/ 10383 w 64000"/>
                      <a:gd name="connsiteY13" fmla="*/ 26128 h 103147"/>
                      <a:gd name="connsiteX14" fmla="*/ 16604 w 64000"/>
                      <a:gd name="connsiteY14" fmla="*/ 12936 h 103147"/>
                      <a:gd name="connsiteX15" fmla="*/ 29896 w 64000"/>
                      <a:gd name="connsiteY15" fmla="*/ 8508 h 103147"/>
                      <a:gd name="connsiteX16" fmla="*/ 44061 w 64000"/>
                      <a:gd name="connsiteY16" fmla="*/ 14657 h 103147"/>
                      <a:gd name="connsiteX17" fmla="*/ 49208 w 64000"/>
                      <a:gd name="connsiteY17" fmla="*/ 31651 h 103147"/>
                      <a:gd name="connsiteX18" fmla="*/ 43636 w 64000"/>
                      <a:gd name="connsiteY18" fmla="*/ 48019 h 103147"/>
                      <a:gd name="connsiteX19" fmla="*/ 28845 w 64000"/>
                      <a:gd name="connsiteY19" fmla="*/ 54213 h 103147"/>
                      <a:gd name="connsiteX20" fmla="*/ 15552 w 64000"/>
                      <a:gd name="connsiteY20" fmla="*/ 50523 h 103147"/>
                      <a:gd name="connsiteX21" fmla="*/ 12128 w 64000"/>
                      <a:gd name="connsiteY21" fmla="*/ 47728 h 103147"/>
                      <a:gd name="connsiteX22" fmla="*/ 1790 w 64000"/>
                      <a:gd name="connsiteY22" fmla="*/ 50367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367"/>
                        </a:moveTo>
                        <a:lnTo>
                          <a:pt x="6959" y="101102"/>
                        </a:lnTo>
                        <a:lnTo>
                          <a:pt x="59121" y="101102"/>
                        </a:lnTo>
                        <a:lnTo>
                          <a:pt x="59121" y="89162"/>
                        </a:lnTo>
                        <a:lnTo>
                          <a:pt x="17947" y="89162"/>
                        </a:lnTo>
                        <a:lnTo>
                          <a:pt x="14858" y="61413"/>
                        </a:lnTo>
                        <a:cubicBezTo>
                          <a:pt x="19856" y="64349"/>
                          <a:pt x="25525" y="65818"/>
                          <a:pt x="31865" y="65818"/>
                        </a:cubicBezTo>
                        <a:cubicBezTo>
                          <a:pt x="41130" y="65818"/>
                          <a:pt x="48492" y="62754"/>
                          <a:pt x="53952" y="56627"/>
                        </a:cubicBezTo>
                        <a:cubicBezTo>
                          <a:pt x="59412" y="50501"/>
                          <a:pt x="62142" y="42220"/>
                          <a:pt x="62142" y="31785"/>
                        </a:cubicBezTo>
                        <a:cubicBezTo>
                          <a:pt x="62142" y="21306"/>
                          <a:pt x="59308" y="13047"/>
                          <a:pt x="53639" y="7010"/>
                        </a:cubicBezTo>
                        <a:cubicBezTo>
                          <a:pt x="47970" y="973"/>
                          <a:pt x="40056" y="-2046"/>
                          <a:pt x="29896" y="-2046"/>
                        </a:cubicBezTo>
                        <a:cubicBezTo>
                          <a:pt x="20900" y="-2046"/>
                          <a:pt x="13553" y="444"/>
                          <a:pt x="7854" y="5423"/>
                        </a:cubicBezTo>
                        <a:cubicBezTo>
                          <a:pt x="2170" y="10416"/>
                          <a:pt x="-1067" y="17318"/>
                          <a:pt x="-1858" y="26128"/>
                        </a:cubicBezTo>
                        <a:lnTo>
                          <a:pt x="10383" y="26128"/>
                        </a:lnTo>
                        <a:cubicBezTo>
                          <a:pt x="11174" y="20300"/>
                          <a:pt x="13247" y="15902"/>
                          <a:pt x="16604" y="12936"/>
                        </a:cubicBezTo>
                        <a:cubicBezTo>
                          <a:pt x="19961" y="9984"/>
                          <a:pt x="24391" y="8508"/>
                          <a:pt x="29896" y="8508"/>
                        </a:cubicBezTo>
                        <a:cubicBezTo>
                          <a:pt x="35908" y="8508"/>
                          <a:pt x="40630" y="10558"/>
                          <a:pt x="44061" y="14657"/>
                        </a:cubicBezTo>
                        <a:cubicBezTo>
                          <a:pt x="47492" y="18757"/>
                          <a:pt x="49208" y="24421"/>
                          <a:pt x="49208" y="31651"/>
                        </a:cubicBezTo>
                        <a:cubicBezTo>
                          <a:pt x="49208" y="38449"/>
                          <a:pt x="47351" y="43905"/>
                          <a:pt x="43636" y="48019"/>
                        </a:cubicBezTo>
                        <a:cubicBezTo>
                          <a:pt x="39936" y="52148"/>
                          <a:pt x="35006" y="54213"/>
                          <a:pt x="28845" y="54213"/>
                        </a:cubicBezTo>
                        <a:cubicBezTo>
                          <a:pt x="23205" y="54213"/>
                          <a:pt x="18775" y="52983"/>
                          <a:pt x="15552" y="50523"/>
                        </a:cubicBezTo>
                        <a:lnTo>
                          <a:pt x="12128" y="47728"/>
                        </a:lnTo>
                        <a:lnTo>
                          <a:pt x="1790" y="50367"/>
                        </a:lnTo>
                        <a:close/>
                      </a:path>
                    </a:pathLst>
                  </a:custGeom>
                  <a:solidFill>
                    <a:srgbClr val="FFFFFF"/>
                  </a:solidFill>
                  <a:ln w="22" cap="flat">
                    <a:noFill/>
                    <a:prstDash val="solid"/>
                    <a:round/>
                  </a:ln>
                </p:spPr>
                <p:txBody>
                  <a:bodyPr rtlCol="0" anchor="ctr"/>
                  <a:lstStyle/>
                  <a:p>
                    <a:endParaRPr lang="en-GB"/>
                  </a:p>
                </p:txBody>
              </p:sp>
            </p:grpSp>
          </p:grpSp>
          <p:grpSp>
            <p:nvGrpSpPr>
              <p:cNvPr id="48" name="Graphic 5">
                <a:extLst>
                  <a:ext uri="{FF2B5EF4-FFF2-40B4-BE49-F238E27FC236}">
                    <a16:creationId xmlns:a16="http://schemas.microsoft.com/office/drawing/2014/main" id="{DDBDEC58-CB64-77ED-AF6E-FABEFC8126A9}"/>
                  </a:ext>
                </a:extLst>
              </p:cNvPr>
              <p:cNvGrpSpPr/>
              <p:nvPr/>
            </p:nvGrpSpPr>
            <p:grpSpPr>
              <a:xfrm>
                <a:off x="1826481" y="5077587"/>
                <a:ext cx="333583" cy="104556"/>
                <a:chOff x="1826481" y="5077587"/>
                <a:chExt cx="333583" cy="104556"/>
              </a:xfrm>
            </p:grpSpPr>
            <p:sp>
              <p:nvSpPr>
                <p:cNvPr id="49" name="Freeform: Shape 48">
                  <a:extLst>
                    <a:ext uri="{FF2B5EF4-FFF2-40B4-BE49-F238E27FC236}">
                      <a16:creationId xmlns:a16="http://schemas.microsoft.com/office/drawing/2014/main" id="{6F76A178-B5C9-1544-994D-0B8343B170A6}"/>
                    </a:ext>
                  </a:extLst>
                </p:cNvPr>
                <p:cNvSpPr/>
                <p:nvPr/>
              </p:nvSpPr>
              <p:spPr>
                <a:xfrm>
                  <a:off x="2128736" y="5127071"/>
                  <a:ext cx="31328" cy="8944"/>
                </a:xfrm>
                <a:custGeom>
                  <a:avLst/>
                  <a:gdLst>
                    <a:gd name="connsiteX0" fmla="*/ 31393 w 31328"/>
                    <a:gd name="connsiteY0" fmla="*/ 158 h 8944"/>
                    <a:gd name="connsiteX1" fmla="*/ 65 w 31328"/>
                    <a:gd name="connsiteY1" fmla="*/ 158 h 8944"/>
                  </a:gdLst>
                  <a:ahLst/>
                  <a:cxnLst>
                    <a:cxn ang="0">
                      <a:pos x="connsiteX0" y="connsiteY0"/>
                    </a:cxn>
                    <a:cxn ang="0">
                      <a:pos x="connsiteX1" y="connsiteY1"/>
                    </a:cxn>
                  </a:cxnLst>
                  <a:rect l="l" t="t" r="r" b="b"/>
                  <a:pathLst>
                    <a:path w="31328" h="8944">
                      <a:moveTo>
                        <a:pt x="31393" y="158"/>
                      </a:moveTo>
                      <a:lnTo>
                        <a:pt x="65" y="158"/>
                      </a:lnTo>
                    </a:path>
                  </a:pathLst>
                </a:custGeom>
                <a:solidFill>
                  <a:srgbClr val="FFFFFF"/>
                </a:solidFill>
                <a:ln w="7158" cap="flat">
                  <a:solidFill>
                    <a:srgbClr val="FFFFFF"/>
                  </a:solidFill>
                  <a:prstDash val="solid"/>
                  <a:round/>
                </a:ln>
              </p:spPr>
              <p:txBody>
                <a:bodyPr rtlCol="0" anchor="ctr"/>
                <a:lstStyle/>
                <a:p>
                  <a:endParaRPr lang="en-GB"/>
                </a:p>
              </p:txBody>
            </p:sp>
            <p:grpSp>
              <p:nvGrpSpPr>
                <p:cNvPr id="50" name="Graphic 5">
                  <a:extLst>
                    <a:ext uri="{FF2B5EF4-FFF2-40B4-BE49-F238E27FC236}">
                      <a16:creationId xmlns:a16="http://schemas.microsoft.com/office/drawing/2014/main" id="{D1B2686B-51CA-B37B-6823-DB4D84D0A30A}"/>
                    </a:ext>
                  </a:extLst>
                </p:cNvPr>
                <p:cNvGrpSpPr/>
                <p:nvPr/>
              </p:nvGrpSpPr>
              <p:grpSpPr>
                <a:xfrm>
                  <a:off x="1826481" y="5077587"/>
                  <a:ext cx="262799" cy="104556"/>
                  <a:chOff x="1826481" y="5077587"/>
                  <a:chExt cx="262799" cy="104556"/>
                </a:xfrm>
                <a:solidFill>
                  <a:srgbClr val="FFFFFF"/>
                </a:solidFill>
              </p:grpSpPr>
              <p:sp>
                <p:nvSpPr>
                  <p:cNvPr id="51" name="Freeform: Shape 50">
                    <a:extLst>
                      <a:ext uri="{FF2B5EF4-FFF2-40B4-BE49-F238E27FC236}">
                        <a16:creationId xmlns:a16="http://schemas.microsoft.com/office/drawing/2014/main" id="{D5B90F3B-6C8B-24CF-5710-58B6A891E935}"/>
                      </a:ext>
                    </a:extLst>
                  </p:cNvPr>
                  <p:cNvSpPr/>
                  <p:nvPr/>
                </p:nvSpPr>
                <p:spPr>
                  <a:xfrm flipV="1">
                    <a:off x="1826481" y="5077587"/>
                    <a:ext cx="64268" cy="104556"/>
                  </a:xfrm>
                  <a:custGeom>
                    <a:avLst/>
                    <a:gdLst>
                      <a:gd name="connsiteX0" fmla="*/ 62504 w 64268"/>
                      <a:gd name="connsiteY0" fmla="*/ 42694 h 104556"/>
                      <a:gd name="connsiteX1" fmla="*/ 54739 w 64268"/>
                      <a:gd name="connsiteY1" fmla="*/ 8930 h 104556"/>
                      <a:gd name="connsiteX2" fmla="*/ 30482 w 64268"/>
                      <a:gd name="connsiteY2" fmla="*/ -2116 h 104556"/>
                      <a:gd name="connsiteX3" fmla="*/ 6359 w 64268"/>
                      <a:gd name="connsiteY3" fmla="*/ 8684 h 104556"/>
                      <a:gd name="connsiteX4" fmla="*/ -1764 w 64268"/>
                      <a:gd name="connsiteY4" fmla="*/ 40949 h 104556"/>
                      <a:gd name="connsiteX5" fmla="*/ -1764 w 64268"/>
                      <a:gd name="connsiteY5" fmla="*/ 58189 h 104556"/>
                      <a:gd name="connsiteX6" fmla="*/ 6001 w 64268"/>
                      <a:gd name="connsiteY6" fmla="*/ 91528 h 104556"/>
                      <a:gd name="connsiteX7" fmla="*/ 30348 w 64268"/>
                      <a:gd name="connsiteY7" fmla="*/ 102440 h 104556"/>
                      <a:gd name="connsiteX8" fmla="*/ 54538 w 64268"/>
                      <a:gd name="connsiteY8" fmla="*/ 91908 h 104556"/>
                      <a:gd name="connsiteX9" fmla="*/ 62504 w 64268"/>
                      <a:gd name="connsiteY9" fmla="*/ 59464 h 104556"/>
                      <a:gd name="connsiteX10" fmla="*/ 62504 w 64268"/>
                      <a:gd name="connsiteY10" fmla="*/ 42694 h 104556"/>
                      <a:gd name="connsiteX11" fmla="*/ 49570 w 64268"/>
                      <a:gd name="connsiteY11" fmla="*/ 60358 h 104556"/>
                      <a:gd name="connsiteX12" fmla="*/ 44960 w 64268"/>
                      <a:gd name="connsiteY12" fmla="*/ 84306 h 104556"/>
                      <a:gd name="connsiteX13" fmla="*/ 30348 w 64268"/>
                      <a:gd name="connsiteY13" fmla="*/ 91819 h 104556"/>
                      <a:gd name="connsiteX14" fmla="*/ 15870 w 64268"/>
                      <a:gd name="connsiteY14" fmla="*/ 84328 h 104556"/>
                      <a:gd name="connsiteX15" fmla="*/ 11193 w 64268"/>
                      <a:gd name="connsiteY15" fmla="*/ 61342 h 104556"/>
                      <a:gd name="connsiteX16" fmla="*/ 11193 w 64268"/>
                      <a:gd name="connsiteY16" fmla="*/ 40659 h 104556"/>
                      <a:gd name="connsiteX17" fmla="*/ 15981 w 64268"/>
                      <a:gd name="connsiteY17" fmla="*/ 16308 h 104556"/>
                      <a:gd name="connsiteX18" fmla="*/ 30482 w 64268"/>
                      <a:gd name="connsiteY18" fmla="*/ 8438 h 104556"/>
                      <a:gd name="connsiteX19" fmla="*/ 44714 w 64268"/>
                      <a:gd name="connsiteY19" fmla="*/ 15839 h 104556"/>
                      <a:gd name="connsiteX20" fmla="*/ 49570 w 64268"/>
                      <a:gd name="connsiteY20" fmla="*/ 39183 h 104556"/>
                      <a:gd name="connsiteX21" fmla="*/ 49570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94"/>
                        </a:moveTo>
                        <a:cubicBezTo>
                          <a:pt x="62504" y="27548"/>
                          <a:pt x="59916" y="16294"/>
                          <a:pt x="54739" y="8930"/>
                        </a:cubicBezTo>
                        <a:cubicBezTo>
                          <a:pt x="49578" y="1566"/>
                          <a:pt x="41492" y="-2116"/>
                          <a:pt x="30482" y="-2116"/>
                        </a:cubicBezTo>
                        <a:cubicBezTo>
                          <a:pt x="19622" y="-2116"/>
                          <a:pt x="11580" y="1484"/>
                          <a:pt x="6359" y="8684"/>
                        </a:cubicBezTo>
                        <a:cubicBezTo>
                          <a:pt x="1138" y="15884"/>
                          <a:pt x="-1570" y="26639"/>
                          <a:pt x="-1764" y="40949"/>
                        </a:cubicBezTo>
                        <a:lnTo>
                          <a:pt x="-1764" y="58189"/>
                        </a:lnTo>
                        <a:cubicBezTo>
                          <a:pt x="-1764" y="73156"/>
                          <a:pt x="824" y="84269"/>
                          <a:pt x="6001" y="91528"/>
                        </a:cubicBezTo>
                        <a:cubicBezTo>
                          <a:pt x="11178" y="98803"/>
                          <a:pt x="19293" y="102440"/>
                          <a:pt x="30348" y="102440"/>
                        </a:cubicBezTo>
                        <a:cubicBezTo>
                          <a:pt x="41298" y="102440"/>
                          <a:pt x="49361" y="98930"/>
                          <a:pt x="54538" y="91908"/>
                        </a:cubicBezTo>
                        <a:cubicBezTo>
                          <a:pt x="59715" y="84902"/>
                          <a:pt x="62370" y="74087"/>
                          <a:pt x="62504" y="59464"/>
                        </a:cubicBezTo>
                        <a:lnTo>
                          <a:pt x="62504" y="42694"/>
                        </a:lnTo>
                        <a:close/>
                        <a:moveTo>
                          <a:pt x="49570" y="60358"/>
                        </a:moveTo>
                        <a:cubicBezTo>
                          <a:pt x="49570" y="71315"/>
                          <a:pt x="48034" y="79297"/>
                          <a:pt x="44960" y="84306"/>
                        </a:cubicBezTo>
                        <a:cubicBezTo>
                          <a:pt x="41887" y="89315"/>
                          <a:pt x="37016" y="91819"/>
                          <a:pt x="30348" y="91819"/>
                        </a:cubicBezTo>
                        <a:cubicBezTo>
                          <a:pt x="23724" y="91819"/>
                          <a:pt x="18898" y="89322"/>
                          <a:pt x="15870" y="84328"/>
                        </a:cubicBezTo>
                        <a:cubicBezTo>
                          <a:pt x="12841" y="79349"/>
                          <a:pt x="11282" y="71687"/>
                          <a:pt x="11193" y="61342"/>
                        </a:cubicBezTo>
                        <a:lnTo>
                          <a:pt x="11193" y="40659"/>
                        </a:lnTo>
                        <a:cubicBezTo>
                          <a:pt x="11193" y="29673"/>
                          <a:pt x="12789" y="21556"/>
                          <a:pt x="15981" y="16308"/>
                        </a:cubicBezTo>
                        <a:cubicBezTo>
                          <a:pt x="19174" y="11061"/>
                          <a:pt x="24008" y="8438"/>
                          <a:pt x="30482" y="8438"/>
                        </a:cubicBezTo>
                        <a:cubicBezTo>
                          <a:pt x="36867" y="8438"/>
                          <a:pt x="41611" y="10905"/>
                          <a:pt x="44714" y="15839"/>
                        </a:cubicBezTo>
                        <a:cubicBezTo>
                          <a:pt x="47817" y="20788"/>
                          <a:pt x="49436" y="28569"/>
                          <a:pt x="49570" y="39183"/>
                        </a:cubicBezTo>
                        <a:lnTo>
                          <a:pt x="49570" y="60358"/>
                        </a:lnTo>
                        <a:close/>
                      </a:path>
                    </a:pathLst>
                  </a:custGeom>
                  <a:solidFill>
                    <a:srgbClr val="FFFFFF"/>
                  </a:solidFill>
                  <a:ln w="22" cap="flat">
                    <a:noFill/>
                    <a:prstDash val="solid"/>
                    <a:round/>
                  </a:ln>
                </p:spPr>
                <p:txBody>
                  <a:bodyPr rtlCol="0" anchor="ctr"/>
                  <a:lstStyle/>
                  <a:p>
                    <a:endParaRPr lang="en-GB"/>
                  </a:p>
                </p:txBody>
              </p:sp>
              <p:sp>
                <p:nvSpPr>
                  <p:cNvPr id="52" name="Freeform: Shape 51">
                    <a:extLst>
                      <a:ext uri="{FF2B5EF4-FFF2-40B4-BE49-F238E27FC236}">
                        <a16:creationId xmlns:a16="http://schemas.microsoft.com/office/drawing/2014/main" id="{976D4DE0-EACC-BC02-D1F5-48E91BF02096}"/>
                      </a:ext>
                    </a:extLst>
                  </p:cNvPr>
                  <p:cNvSpPr/>
                  <p:nvPr/>
                </p:nvSpPr>
                <p:spPr>
                  <a:xfrm flipV="1">
                    <a:off x="1908937" y="5166134"/>
                    <a:ext cx="16089" cy="15361"/>
                  </a:xfrm>
                  <a:custGeom>
                    <a:avLst/>
                    <a:gdLst>
                      <a:gd name="connsiteX0" fmla="*/ -772 w 16089"/>
                      <a:gd name="connsiteY0" fmla="*/ 7389 h 15361"/>
                      <a:gd name="connsiteX1" fmla="*/ 1220 w 16089"/>
                      <a:gd name="connsiteY1" fmla="*/ 12980 h 15361"/>
                      <a:gd name="connsiteX2" fmla="*/ 7194 w 16089"/>
                      <a:gd name="connsiteY2" fmla="*/ 15216 h 15361"/>
                      <a:gd name="connsiteX3" fmla="*/ 13236 w 16089"/>
                      <a:gd name="connsiteY3" fmla="*/ 12980 h 15361"/>
                      <a:gd name="connsiteX4" fmla="*/ 15317 w 16089"/>
                      <a:gd name="connsiteY4" fmla="*/ 7389 h 15361"/>
                      <a:gd name="connsiteX5" fmla="*/ 13236 w 16089"/>
                      <a:gd name="connsiteY5" fmla="*/ 2001 h 15361"/>
                      <a:gd name="connsiteX6" fmla="*/ 7194 w 16089"/>
                      <a:gd name="connsiteY6" fmla="*/ -146 h 15361"/>
                      <a:gd name="connsiteX7" fmla="*/ 1220 w 16089"/>
                      <a:gd name="connsiteY7" fmla="*/ 2001 h 15361"/>
                      <a:gd name="connsiteX8" fmla="*/ -772 w 16089"/>
                      <a:gd name="connsiteY8" fmla="*/ 7389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89"/>
                        </a:moveTo>
                        <a:cubicBezTo>
                          <a:pt x="-772" y="9625"/>
                          <a:pt x="-108" y="11489"/>
                          <a:pt x="1220" y="12980"/>
                        </a:cubicBezTo>
                        <a:cubicBezTo>
                          <a:pt x="2547" y="14470"/>
                          <a:pt x="4539" y="15216"/>
                          <a:pt x="7194" y="15216"/>
                        </a:cubicBezTo>
                        <a:cubicBezTo>
                          <a:pt x="9850" y="15216"/>
                          <a:pt x="11864" y="14470"/>
                          <a:pt x="13236" y="12980"/>
                        </a:cubicBezTo>
                        <a:cubicBezTo>
                          <a:pt x="14624" y="11489"/>
                          <a:pt x="15317" y="9625"/>
                          <a:pt x="15317" y="7389"/>
                        </a:cubicBezTo>
                        <a:cubicBezTo>
                          <a:pt x="15317" y="5243"/>
                          <a:pt x="14624" y="3447"/>
                          <a:pt x="13236" y="2001"/>
                        </a:cubicBezTo>
                        <a:cubicBezTo>
                          <a:pt x="11864" y="570"/>
                          <a:pt x="9850" y="-146"/>
                          <a:pt x="7194" y="-146"/>
                        </a:cubicBezTo>
                        <a:cubicBezTo>
                          <a:pt x="4539" y="-146"/>
                          <a:pt x="2547" y="570"/>
                          <a:pt x="1220" y="2001"/>
                        </a:cubicBezTo>
                        <a:cubicBezTo>
                          <a:pt x="-108" y="3447"/>
                          <a:pt x="-772" y="5243"/>
                          <a:pt x="-772" y="7389"/>
                        </a:cubicBezTo>
                        <a:close/>
                      </a:path>
                    </a:pathLst>
                  </a:custGeom>
                  <a:solidFill>
                    <a:srgbClr val="FFFFFF"/>
                  </a:solidFill>
                  <a:ln w="22" cap="flat">
                    <a:noFill/>
                    <a:prstDash val="solid"/>
                    <a:round/>
                  </a:ln>
                </p:spPr>
                <p:txBody>
                  <a:bodyPr rtlCol="0" anchor="ctr"/>
                  <a:lstStyle/>
                  <a:p>
                    <a:endParaRPr lang="en-GB"/>
                  </a:p>
                </p:txBody>
              </p:sp>
              <p:sp>
                <p:nvSpPr>
                  <p:cNvPr id="53" name="Freeform: Shape 52">
                    <a:extLst>
                      <a:ext uri="{FF2B5EF4-FFF2-40B4-BE49-F238E27FC236}">
                        <a16:creationId xmlns:a16="http://schemas.microsoft.com/office/drawing/2014/main" id="{D088A672-C8BF-B692-D97D-368738685BF2}"/>
                      </a:ext>
                    </a:extLst>
                  </p:cNvPr>
                  <p:cNvSpPr/>
                  <p:nvPr/>
                </p:nvSpPr>
                <p:spPr>
                  <a:xfrm flipV="1">
                    <a:off x="1943139" y="5077587"/>
                    <a:ext cx="64537" cy="104556"/>
                  </a:xfrm>
                  <a:custGeom>
                    <a:avLst/>
                    <a:gdLst>
                      <a:gd name="connsiteX0" fmla="*/ 19007 w 64537"/>
                      <a:gd name="connsiteY0" fmla="*/ 56445 h 104556"/>
                      <a:gd name="connsiteX1" fmla="*/ 28719 w 64537"/>
                      <a:gd name="connsiteY1" fmla="*/ 56445 h 104556"/>
                      <a:gd name="connsiteX2" fmla="*/ 43130 w 64537"/>
                      <a:gd name="connsiteY2" fmla="*/ 61275 h 104556"/>
                      <a:gd name="connsiteX3" fmla="*/ 48367 w 64537"/>
                      <a:gd name="connsiteY3" fmla="*/ 73931 h 104556"/>
                      <a:gd name="connsiteX4" fmla="*/ 30532 w 64537"/>
                      <a:gd name="connsiteY4" fmla="*/ 91819 h 104556"/>
                      <a:gd name="connsiteX5" fmla="*/ 17150 w 64537"/>
                      <a:gd name="connsiteY5" fmla="*/ 87012 h 104556"/>
                      <a:gd name="connsiteX6" fmla="*/ 12160 w 64537"/>
                      <a:gd name="connsiteY6" fmla="*/ 74333 h 104556"/>
                      <a:gd name="connsiteX7" fmla="*/ -797 w 64537"/>
                      <a:gd name="connsiteY7" fmla="*/ 74333 h 104556"/>
                      <a:gd name="connsiteX8" fmla="*/ 8042 w 64537"/>
                      <a:gd name="connsiteY8" fmla="*/ 94435 h 104556"/>
                      <a:gd name="connsiteX9" fmla="*/ 30532 w 64537"/>
                      <a:gd name="connsiteY9" fmla="*/ 102440 h 104556"/>
                      <a:gd name="connsiteX10" fmla="*/ 53111 w 64537"/>
                      <a:gd name="connsiteY10" fmla="*/ 94815 h 104556"/>
                      <a:gd name="connsiteX11" fmla="*/ 61301 w 64537"/>
                      <a:gd name="connsiteY11" fmla="*/ 73640 h 104556"/>
                      <a:gd name="connsiteX12" fmla="*/ 57004 w 64537"/>
                      <a:gd name="connsiteY12" fmla="*/ 60783 h 104556"/>
                      <a:gd name="connsiteX13" fmla="*/ 45301 w 64537"/>
                      <a:gd name="connsiteY13" fmla="*/ 51481 h 104556"/>
                      <a:gd name="connsiteX14" fmla="*/ 58258 w 64537"/>
                      <a:gd name="connsiteY14" fmla="*/ 42694 h 104556"/>
                      <a:gd name="connsiteX15" fmla="*/ 62845 w 64537"/>
                      <a:gd name="connsiteY15" fmla="*/ 27667 h 104556"/>
                      <a:gd name="connsiteX16" fmla="*/ 53894 w 64537"/>
                      <a:gd name="connsiteY16" fmla="*/ 5911 h 104556"/>
                      <a:gd name="connsiteX17" fmla="*/ 30599 w 64537"/>
                      <a:gd name="connsiteY17" fmla="*/ -2116 h 104556"/>
                      <a:gd name="connsiteX18" fmla="*/ 7281 w 64537"/>
                      <a:gd name="connsiteY18" fmla="*/ 5643 h 104556"/>
                      <a:gd name="connsiteX19" fmla="*/ -1692 w 64537"/>
                      <a:gd name="connsiteY19" fmla="*/ 26125 h 104556"/>
                      <a:gd name="connsiteX20" fmla="*/ 11309 w 64537"/>
                      <a:gd name="connsiteY20" fmla="*/ 26125 h 104556"/>
                      <a:gd name="connsiteX21" fmla="*/ 16546 w 64537"/>
                      <a:gd name="connsiteY21" fmla="*/ 13267 h 104556"/>
                      <a:gd name="connsiteX22" fmla="*/ 30621 w 64537"/>
                      <a:gd name="connsiteY22" fmla="*/ 8438 h 104556"/>
                      <a:gd name="connsiteX23" fmla="*/ 44943 w 64537"/>
                      <a:gd name="connsiteY23" fmla="*/ 13335 h 104556"/>
                      <a:gd name="connsiteX24" fmla="*/ 49911 w 64537"/>
                      <a:gd name="connsiteY24" fmla="*/ 27377 h 104556"/>
                      <a:gd name="connsiteX25" fmla="*/ 44451 w 64537"/>
                      <a:gd name="connsiteY25" fmla="*/ 40994 h 104556"/>
                      <a:gd name="connsiteX26" fmla="*/ 28719 w 64537"/>
                      <a:gd name="connsiteY26" fmla="*/ 45891 h 104556"/>
                      <a:gd name="connsiteX27" fmla="*/ 19007 w 64537"/>
                      <a:gd name="connsiteY27" fmla="*/ 45891 h 104556"/>
                      <a:gd name="connsiteX28" fmla="*/ 19007 w 64537"/>
                      <a:gd name="connsiteY28" fmla="*/ 56445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45"/>
                        </a:moveTo>
                        <a:lnTo>
                          <a:pt x="28719" y="56445"/>
                        </a:lnTo>
                        <a:cubicBezTo>
                          <a:pt x="34836" y="56550"/>
                          <a:pt x="39639" y="58159"/>
                          <a:pt x="43130" y="61275"/>
                        </a:cubicBezTo>
                        <a:cubicBezTo>
                          <a:pt x="46621" y="64390"/>
                          <a:pt x="48367" y="68609"/>
                          <a:pt x="48367" y="73931"/>
                        </a:cubicBezTo>
                        <a:cubicBezTo>
                          <a:pt x="48367" y="85856"/>
                          <a:pt x="42422" y="91819"/>
                          <a:pt x="30532" y="91819"/>
                        </a:cubicBezTo>
                        <a:cubicBezTo>
                          <a:pt x="24937" y="91819"/>
                          <a:pt x="20477" y="90216"/>
                          <a:pt x="17150" y="87012"/>
                        </a:cubicBezTo>
                        <a:cubicBezTo>
                          <a:pt x="13823" y="83821"/>
                          <a:pt x="12160" y="79595"/>
                          <a:pt x="12160" y="74333"/>
                        </a:cubicBezTo>
                        <a:lnTo>
                          <a:pt x="-797" y="74333"/>
                        </a:lnTo>
                        <a:cubicBezTo>
                          <a:pt x="-797" y="82398"/>
                          <a:pt x="2149" y="89098"/>
                          <a:pt x="8042" y="94435"/>
                        </a:cubicBezTo>
                        <a:cubicBezTo>
                          <a:pt x="13950" y="99772"/>
                          <a:pt x="21446" y="102440"/>
                          <a:pt x="30532" y="102440"/>
                        </a:cubicBezTo>
                        <a:cubicBezTo>
                          <a:pt x="40139" y="102440"/>
                          <a:pt x="47666" y="99898"/>
                          <a:pt x="53111" y="94815"/>
                        </a:cubicBezTo>
                        <a:cubicBezTo>
                          <a:pt x="58571" y="89732"/>
                          <a:pt x="61301" y="82674"/>
                          <a:pt x="61301" y="73640"/>
                        </a:cubicBezTo>
                        <a:cubicBezTo>
                          <a:pt x="61301" y="69213"/>
                          <a:pt x="59869" y="64927"/>
                          <a:pt x="57004" y="60783"/>
                        </a:cubicBezTo>
                        <a:cubicBezTo>
                          <a:pt x="54140" y="56639"/>
                          <a:pt x="50239" y="53538"/>
                          <a:pt x="45301" y="51481"/>
                        </a:cubicBezTo>
                        <a:cubicBezTo>
                          <a:pt x="50895" y="49722"/>
                          <a:pt x="55214" y="46793"/>
                          <a:pt x="58258" y="42694"/>
                        </a:cubicBezTo>
                        <a:cubicBezTo>
                          <a:pt x="61316" y="38594"/>
                          <a:pt x="62845" y="33586"/>
                          <a:pt x="62845" y="27667"/>
                        </a:cubicBezTo>
                        <a:cubicBezTo>
                          <a:pt x="62845" y="18530"/>
                          <a:pt x="59861" y="11277"/>
                          <a:pt x="53894" y="5911"/>
                        </a:cubicBezTo>
                        <a:cubicBezTo>
                          <a:pt x="47927" y="559"/>
                          <a:pt x="40162" y="-2116"/>
                          <a:pt x="30599" y="-2116"/>
                        </a:cubicBezTo>
                        <a:cubicBezTo>
                          <a:pt x="21051" y="-2116"/>
                          <a:pt x="13279" y="470"/>
                          <a:pt x="7281" y="5643"/>
                        </a:cubicBezTo>
                        <a:cubicBezTo>
                          <a:pt x="1299" y="10815"/>
                          <a:pt x="-1692" y="17643"/>
                          <a:pt x="-1692" y="26125"/>
                        </a:cubicBezTo>
                        <a:lnTo>
                          <a:pt x="11309" y="26125"/>
                        </a:lnTo>
                        <a:cubicBezTo>
                          <a:pt x="11309" y="20773"/>
                          <a:pt x="13055" y="16487"/>
                          <a:pt x="16546" y="13267"/>
                        </a:cubicBezTo>
                        <a:cubicBezTo>
                          <a:pt x="20052" y="10048"/>
                          <a:pt x="24743" y="8438"/>
                          <a:pt x="30621" y="8438"/>
                        </a:cubicBezTo>
                        <a:cubicBezTo>
                          <a:pt x="36857" y="8438"/>
                          <a:pt x="41631" y="10070"/>
                          <a:pt x="44943" y="13335"/>
                        </a:cubicBezTo>
                        <a:cubicBezTo>
                          <a:pt x="48255" y="16599"/>
                          <a:pt x="49911" y="21280"/>
                          <a:pt x="49911" y="27377"/>
                        </a:cubicBezTo>
                        <a:cubicBezTo>
                          <a:pt x="49911" y="33295"/>
                          <a:pt x="48091" y="37834"/>
                          <a:pt x="44451" y="40994"/>
                        </a:cubicBezTo>
                        <a:cubicBezTo>
                          <a:pt x="40825" y="44169"/>
                          <a:pt x="35582" y="45802"/>
                          <a:pt x="28719" y="45891"/>
                        </a:cubicBezTo>
                        <a:lnTo>
                          <a:pt x="19007" y="45891"/>
                        </a:lnTo>
                        <a:lnTo>
                          <a:pt x="19007" y="56445"/>
                        </a:lnTo>
                        <a:close/>
                      </a:path>
                    </a:pathLst>
                  </a:custGeom>
                  <a:solidFill>
                    <a:srgbClr val="FFFFFF"/>
                  </a:solidFill>
                  <a:ln w="22" cap="flat">
                    <a:noFill/>
                    <a:prstDash val="solid"/>
                    <a:round/>
                  </a:ln>
                </p:spPr>
                <p:txBody>
                  <a:bodyPr rtlCol="0" anchor="ctr"/>
                  <a:lstStyle/>
                  <a:p>
                    <a:endParaRPr lang="en-GB"/>
                  </a:p>
                </p:txBody>
              </p:sp>
              <p:sp>
                <p:nvSpPr>
                  <p:cNvPr id="54" name="Freeform: Shape 53">
                    <a:extLst>
                      <a:ext uri="{FF2B5EF4-FFF2-40B4-BE49-F238E27FC236}">
                        <a16:creationId xmlns:a16="http://schemas.microsoft.com/office/drawing/2014/main" id="{7E5DAE50-5A6A-72AB-3081-215A3857E27F}"/>
                      </a:ext>
                    </a:extLst>
                  </p:cNvPr>
                  <p:cNvSpPr/>
                  <p:nvPr/>
                </p:nvSpPr>
                <p:spPr>
                  <a:xfrm flipV="1">
                    <a:off x="2025013" y="5077587"/>
                    <a:ext cx="64268" cy="104556"/>
                  </a:xfrm>
                  <a:custGeom>
                    <a:avLst/>
                    <a:gdLst>
                      <a:gd name="connsiteX0" fmla="*/ 62527 w 64268"/>
                      <a:gd name="connsiteY0" fmla="*/ 42694 h 104556"/>
                      <a:gd name="connsiteX1" fmla="*/ 54762 w 64268"/>
                      <a:gd name="connsiteY1" fmla="*/ 8930 h 104556"/>
                      <a:gd name="connsiteX2" fmla="*/ 30504 w 64268"/>
                      <a:gd name="connsiteY2" fmla="*/ -2116 h 104556"/>
                      <a:gd name="connsiteX3" fmla="*/ 6381 w 64268"/>
                      <a:gd name="connsiteY3" fmla="*/ 8684 h 104556"/>
                      <a:gd name="connsiteX4" fmla="*/ -1742 w 64268"/>
                      <a:gd name="connsiteY4" fmla="*/ 40949 h 104556"/>
                      <a:gd name="connsiteX5" fmla="*/ -1742 w 64268"/>
                      <a:gd name="connsiteY5" fmla="*/ 58189 h 104556"/>
                      <a:gd name="connsiteX6" fmla="*/ 6023 w 64268"/>
                      <a:gd name="connsiteY6" fmla="*/ 91528 h 104556"/>
                      <a:gd name="connsiteX7" fmla="*/ 30370 w 64268"/>
                      <a:gd name="connsiteY7" fmla="*/ 102440 h 104556"/>
                      <a:gd name="connsiteX8" fmla="*/ 54560 w 64268"/>
                      <a:gd name="connsiteY8" fmla="*/ 91908 h 104556"/>
                      <a:gd name="connsiteX9" fmla="*/ 62527 w 64268"/>
                      <a:gd name="connsiteY9" fmla="*/ 59464 h 104556"/>
                      <a:gd name="connsiteX10" fmla="*/ 62527 w 64268"/>
                      <a:gd name="connsiteY10" fmla="*/ 42694 h 104556"/>
                      <a:gd name="connsiteX11" fmla="*/ 49592 w 64268"/>
                      <a:gd name="connsiteY11" fmla="*/ 60358 h 104556"/>
                      <a:gd name="connsiteX12" fmla="*/ 44983 w 64268"/>
                      <a:gd name="connsiteY12" fmla="*/ 84306 h 104556"/>
                      <a:gd name="connsiteX13" fmla="*/ 30370 w 64268"/>
                      <a:gd name="connsiteY13" fmla="*/ 91819 h 104556"/>
                      <a:gd name="connsiteX14" fmla="*/ 15892 w 64268"/>
                      <a:gd name="connsiteY14" fmla="*/ 84328 h 104556"/>
                      <a:gd name="connsiteX15" fmla="*/ 11215 w 64268"/>
                      <a:gd name="connsiteY15" fmla="*/ 61342 h 104556"/>
                      <a:gd name="connsiteX16" fmla="*/ 11215 w 64268"/>
                      <a:gd name="connsiteY16" fmla="*/ 40659 h 104556"/>
                      <a:gd name="connsiteX17" fmla="*/ 16004 w 64268"/>
                      <a:gd name="connsiteY17" fmla="*/ 16308 h 104556"/>
                      <a:gd name="connsiteX18" fmla="*/ 30504 w 64268"/>
                      <a:gd name="connsiteY18" fmla="*/ 8438 h 104556"/>
                      <a:gd name="connsiteX19" fmla="*/ 44736 w 64268"/>
                      <a:gd name="connsiteY19" fmla="*/ 15839 h 104556"/>
                      <a:gd name="connsiteX20" fmla="*/ 49592 w 64268"/>
                      <a:gd name="connsiteY20" fmla="*/ 39183 h 104556"/>
                      <a:gd name="connsiteX21" fmla="*/ 49592 w 64268"/>
                      <a:gd name="connsiteY21" fmla="*/ 60358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94"/>
                        </a:moveTo>
                        <a:cubicBezTo>
                          <a:pt x="62527" y="27548"/>
                          <a:pt x="59938" y="16294"/>
                          <a:pt x="54762" y="8930"/>
                        </a:cubicBezTo>
                        <a:cubicBezTo>
                          <a:pt x="49600" y="1566"/>
                          <a:pt x="41514" y="-2116"/>
                          <a:pt x="30504" y="-2116"/>
                        </a:cubicBezTo>
                        <a:cubicBezTo>
                          <a:pt x="19644" y="-2116"/>
                          <a:pt x="11603" y="1484"/>
                          <a:pt x="6381" y="8684"/>
                        </a:cubicBezTo>
                        <a:cubicBezTo>
                          <a:pt x="1160" y="15884"/>
                          <a:pt x="-1548" y="26639"/>
                          <a:pt x="-1742" y="40949"/>
                        </a:cubicBezTo>
                        <a:lnTo>
                          <a:pt x="-1742" y="58189"/>
                        </a:lnTo>
                        <a:cubicBezTo>
                          <a:pt x="-1742" y="73156"/>
                          <a:pt x="846" y="84269"/>
                          <a:pt x="6023" y="91528"/>
                        </a:cubicBezTo>
                        <a:cubicBezTo>
                          <a:pt x="11200" y="98803"/>
                          <a:pt x="19315" y="102440"/>
                          <a:pt x="30370" y="102440"/>
                        </a:cubicBezTo>
                        <a:cubicBezTo>
                          <a:pt x="41320" y="102440"/>
                          <a:pt x="49384" y="98930"/>
                          <a:pt x="54560" y="91908"/>
                        </a:cubicBezTo>
                        <a:cubicBezTo>
                          <a:pt x="59737" y="84902"/>
                          <a:pt x="62392" y="74087"/>
                          <a:pt x="62527" y="59464"/>
                        </a:cubicBezTo>
                        <a:lnTo>
                          <a:pt x="62527" y="42694"/>
                        </a:lnTo>
                        <a:close/>
                        <a:moveTo>
                          <a:pt x="49592" y="60358"/>
                        </a:moveTo>
                        <a:cubicBezTo>
                          <a:pt x="49592" y="71315"/>
                          <a:pt x="48056" y="79297"/>
                          <a:pt x="44983" y="84306"/>
                        </a:cubicBezTo>
                        <a:cubicBezTo>
                          <a:pt x="41909" y="89315"/>
                          <a:pt x="37039" y="91819"/>
                          <a:pt x="30370" y="91819"/>
                        </a:cubicBezTo>
                        <a:cubicBezTo>
                          <a:pt x="23746" y="91819"/>
                          <a:pt x="18920" y="89322"/>
                          <a:pt x="15892" y="84328"/>
                        </a:cubicBezTo>
                        <a:cubicBezTo>
                          <a:pt x="12863" y="79349"/>
                          <a:pt x="11304" y="71687"/>
                          <a:pt x="11215" y="61342"/>
                        </a:cubicBezTo>
                        <a:lnTo>
                          <a:pt x="11215" y="40659"/>
                        </a:lnTo>
                        <a:cubicBezTo>
                          <a:pt x="11215" y="29673"/>
                          <a:pt x="12811" y="21556"/>
                          <a:pt x="16004" y="16308"/>
                        </a:cubicBezTo>
                        <a:cubicBezTo>
                          <a:pt x="19196" y="11061"/>
                          <a:pt x="24030" y="8438"/>
                          <a:pt x="30504" y="8438"/>
                        </a:cubicBezTo>
                        <a:cubicBezTo>
                          <a:pt x="36889" y="8438"/>
                          <a:pt x="41633" y="10905"/>
                          <a:pt x="44736" y="15839"/>
                        </a:cubicBezTo>
                        <a:cubicBezTo>
                          <a:pt x="47840" y="20788"/>
                          <a:pt x="49458" y="28569"/>
                          <a:pt x="49592" y="39183"/>
                        </a:cubicBezTo>
                        <a:lnTo>
                          <a:pt x="49592" y="60358"/>
                        </a:lnTo>
                        <a:close/>
                      </a:path>
                    </a:pathLst>
                  </a:custGeom>
                  <a:solidFill>
                    <a:srgbClr val="FFFFFF"/>
                  </a:solidFill>
                  <a:ln w="22" cap="flat">
                    <a:noFill/>
                    <a:prstDash val="solid"/>
                    <a:round/>
                  </a:ln>
                </p:spPr>
                <p:txBody>
                  <a:bodyPr rtlCol="0" anchor="ctr"/>
                  <a:lstStyle/>
                  <a:p>
                    <a:endParaRPr lang="en-GB"/>
                  </a:p>
                </p:txBody>
              </p:sp>
            </p:grpSp>
          </p:grpSp>
          <p:grpSp>
            <p:nvGrpSpPr>
              <p:cNvPr id="55" name="Graphic 5">
                <a:extLst>
                  <a:ext uri="{FF2B5EF4-FFF2-40B4-BE49-F238E27FC236}">
                    <a16:creationId xmlns:a16="http://schemas.microsoft.com/office/drawing/2014/main" id="{C50CECEF-920E-B700-1B10-7D22CD40B73B}"/>
                  </a:ext>
                </a:extLst>
              </p:cNvPr>
              <p:cNvGrpSpPr/>
              <p:nvPr/>
            </p:nvGrpSpPr>
            <p:grpSpPr>
              <a:xfrm>
                <a:off x="1826481" y="4728812"/>
                <a:ext cx="333583" cy="104556"/>
                <a:chOff x="1826481" y="4728812"/>
                <a:chExt cx="333583" cy="104556"/>
              </a:xfrm>
            </p:grpSpPr>
            <p:sp>
              <p:nvSpPr>
                <p:cNvPr id="56" name="Freeform: Shape 55">
                  <a:extLst>
                    <a:ext uri="{FF2B5EF4-FFF2-40B4-BE49-F238E27FC236}">
                      <a16:creationId xmlns:a16="http://schemas.microsoft.com/office/drawing/2014/main" id="{42C3DB50-0915-AC90-4EFD-232A3D4F6C38}"/>
                    </a:ext>
                  </a:extLst>
                </p:cNvPr>
                <p:cNvSpPr/>
                <p:nvPr/>
              </p:nvSpPr>
              <p:spPr>
                <a:xfrm>
                  <a:off x="2128736" y="4778295"/>
                  <a:ext cx="31328" cy="8944"/>
                </a:xfrm>
                <a:custGeom>
                  <a:avLst/>
                  <a:gdLst>
                    <a:gd name="connsiteX0" fmla="*/ 31393 w 31328"/>
                    <a:gd name="connsiteY0" fmla="*/ 119 h 8944"/>
                    <a:gd name="connsiteX1" fmla="*/ 65 w 31328"/>
                    <a:gd name="connsiteY1" fmla="*/ 119 h 8944"/>
                  </a:gdLst>
                  <a:ahLst/>
                  <a:cxnLst>
                    <a:cxn ang="0">
                      <a:pos x="connsiteX0" y="connsiteY0"/>
                    </a:cxn>
                    <a:cxn ang="0">
                      <a:pos x="connsiteX1" y="connsiteY1"/>
                    </a:cxn>
                  </a:cxnLst>
                  <a:rect l="l" t="t" r="r" b="b"/>
                  <a:pathLst>
                    <a:path w="31328" h="8944">
                      <a:moveTo>
                        <a:pt x="31393" y="119"/>
                      </a:moveTo>
                      <a:lnTo>
                        <a:pt x="65" y="119"/>
                      </a:lnTo>
                    </a:path>
                  </a:pathLst>
                </a:custGeom>
                <a:solidFill>
                  <a:srgbClr val="FFFFFF"/>
                </a:solidFill>
                <a:ln w="7158" cap="flat">
                  <a:solidFill>
                    <a:srgbClr val="FFFFFF"/>
                  </a:solidFill>
                  <a:prstDash val="solid"/>
                  <a:round/>
                </a:ln>
              </p:spPr>
              <p:txBody>
                <a:bodyPr rtlCol="0" anchor="ctr"/>
                <a:lstStyle/>
                <a:p>
                  <a:endParaRPr lang="en-GB"/>
                </a:p>
              </p:txBody>
            </p:sp>
            <p:grpSp>
              <p:nvGrpSpPr>
                <p:cNvPr id="57" name="Graphic 5">
                  <a:extLst>
                    <a:ext uri="{FF2B5EF4-FFF2-40B4-BE49-F238E27FC236}">
                      <a16:creationId xmlns:a16="http://schemas.microsoft.com/office/drawing/2014/main" id="{7B037A30-336E-8BA5-9752-46ED366BA620}"/>
                    </a:ext>
                  </a:extLst>
                </p:cNvPr>
                <p:cNvGrpSpPr/>
                <p:nvPr/>
              </p:nvGrpSpPr>
              <p:grpSpPr>
                <a:xfrm>
                  <a:off x="1826481" y="4728812"/>
                  <a:ext cx="265261" cy="104556"/>
                  <a:chOff x="1826481" y="4728812"/>
                  <a:chExt cx="265261" cy="104556"/>
                </a:xfrm>
                <a:solidFill>
                  <a:srgbClr val="FFFFFF"/>
                </a:solidFill>
              </p:grpSpPr>
              <p:sp>
                <p:nvSpPr>
                  <p:cNvPr id="58" name="Freeform: Shape 57">
                    <a:extLst>
                      <a:ext uri="{FF2B5EF4-FFF2-40B4-BE49-F238E27FC236}">
                        <a16:creationId xmlns:a16="http://schemas.microsoft.com/office/drawing/2014/main" id="{14B33253-C326-BE3A-33E6-2E9FE512B220}"/>
                      </a:ext>
                    </a:extLst>
                  </p:cNvPr>
                  <p:cNvSpPr/>
                  <p:nvPr/>
                </p:nvSpPr>
                <p:spPr>
                  <a:xfrm flipV="1">
                    <a:off x="1826481" y="4728812"/>
                    <a:ext cx="64268" cy="104556"/>
                  </a:xfrm>
                  <a:custGeom>
                    <a:avLst/>
                    <a:gdLst>
                      <a:gd name="connsiteX0" fmla="*/ 62504 w 64268"/>
                      <a:gd name="connsiteY0" fmla="*/ 42655 h 104556"/>
                      <a:gd name="connsiteX1" fmla="*/ 54739 w 64268"/>
                      <a:gd name="connsiteY1" fmla="*/ 8891 h 104556"/>
                      <a:gd name="connsiteX2" fmla="*/ 30482 w 64268"/>
                      <a:gd name="connsiteY2" fmla="*/ -2155 h 104556"/>
                      <a:gd name="connsiteX3" fmla="*/ 6359 w 64268"/>
                      <a:gd name="connsiteY3" fmla="*/ 8645 h 104556"/>
                      <a:gd name="connsiteX4" fmla="*/ -1764 w 64268"/>
                      <a:gd name="connsiteY4" fmla="*/ 40910 h 104556"/>
                      <a:gd name="connsiteX5" fmla="*/ -1764 w 64268"/>
                      <a:gd name="connsiteY5" fmla="*/ 58150 h 104556"/>
                      <a:gd name="connsiteX6" fmla="*/ 6001 w 64268"/>
                      <a:gd name="connsiteY6" fmla="*/ 91489 h 104556"/>
                      <a:gd name="connsiteX7" fmla="*/ 30348 w 64268"/>
                      <a:gd name="connsiteY7" fmla="*/ 102401 h 104556"/>
                      <a:gd name="connsiteX8" fmla="*/ 54538 w 64268"/>
                      <a:gd name="connsiteY8" fmla="*/ 91869 h 104556"/>
                      <a:gd name="connsiteX9" fmla="*/ 62504 w 64268"/>
                      <a:gd name="connsiteY9" fmla="*/ 59425 h 104556"/>
                      <a:gd name="connsiteX10" fmla="*/ 62504 w 64268"/>
                      <a:gd name="connsiteY10" fmla="*/ 42655 h 104556"/>
                      <a:gd name="connsiteX11" fmla="*/ 49570 w 64268"/>
                      <a:gd name="connsiteY11" fmla="*/ 60319 h 104556"/>
                      <a:gd name="connsiteX12" fmla="*/ 44960 w 64268"/>
                      <a:gd name="connsiteY12" fmla="*/ 84267 h 104556"/>
                      <a:gd name="connsiteX13" fmla="*/ 30348 w 64268"/>
                      <a:gd name="connsiteY13" fmla="*/ 91780 h 104556"/>
                      <a:gd name="connsiteX14" fmla="*/ 15870 w 64268"/>
                      <a:gd name="connsiteY14" fmla="*/ 84289 h 104556"/>
                      <a:gd name="connsiteX15" fmla="*/ 11193 w 64268"/>
                      <a:gd name="connsiteY15" fmla="*/ 61303 h 104556"/>
                      <a:gd name="connsiteX16" fmla="*/ 11193 w 64268"/>
                      <a:gd name="connsiteY16" fmla="*/ 40620 h 104556"/>
                      <a:gd name="connsiteX17" fmla="*/ 15981 w 64268"/>
                      <a:gd name="connsiteY17" fmla="*/ 16269 h 104556"/>
                      <a:gd name="connsiteX18" fmla="*/ 30482 w 64268"/>
                      <a:gd name="connsiteY18" fmla="*/ 8399 h 104556"/>
                      <a:gd name="connsiteX19" fmla="*/ 44714 w 64268"/>
                      <a:gd name="connsiteY19" fmla="*/ 15800 h 104556"/>
                      <a:gd name="connsiteX20" fmla="*/ 49570 w 64268"/>
                      <a:gd name="connsiteY20" fmla="*/ 39144 h 104556"/>
                      <a:gd name="connsiteX21" fmla="*/ 49570 w 64268"/>
                      <a:gd name="connsiteY21" fmla="*/ 60319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55"/>
                        </a:moveTo>
                        <a:cubicBezTo>
                          <a:pt x="62504" y="27509"/>
                          <a:pt x="59916" y="16255"/>
                          <a:pt x="54739" y="8891"/>
                        </a:cubicBezTo>
                        <a:cubicBezTo>
                          <a:pt x="49578" y="1527"/>
                          <a:pt x="41492" y="-2155"/>
                          <a:pt x="30482" y="-2155"/>
                        </a:cubicBezTo>
                        <a:cubicBezTo>
                          <a:pt x="19622" y="-2155"/>
                          <a:pt x="11580" y="1445"/>
                          <a:pt x="6359" y="8645"/>
                        </a:cubicBezTo>
                        <a:cubicBezTo>
                          <a:pt x="1138" y="15845"/>
                          <a:pt x="-1570" y="26600"/>
                          <a:pt x="-1764" y="40910"/>
                        </a:cubicBezTo>
                        <a:lnTo>
                          <a:pt x="-1764" y="58150"/>
                        </a:lnTo>
                        <a:cubicBezTo>
                          <a:pt x="-1764" y="73117"/>
                          <a:pt x="824" y="84230"/>
                          <a:pt x="6001" y="91489"/>
                        </a:cubicBezTo>
                        <a:cubicBezTo>
                          <a:pt x="11178" y="98764"/>
                          <a:pt x="19293" y="102401"/>
                          <a:pt x="30348" y="102401"/>
                        </a:cubicBezTo>
                        <a:cubicBezTo>
                          <a:pt x="41298" y="102401"/>
                          <a:pt x="49361" y="98891"/>
                          <a:pt x="54538" y="91869"/>
                        </a:cubicBezTo>
                        <a:cubicBezTo>
                          <a:pt x="59715" y="84863"/>
                          <a:pt x="62370" y="74048"/>
                          <a:pt x="62504" y="59425"/>
                        </a:cubicBezTo>
                        <a:lnTo>
                          <a:pt x="62504" y="42655"/>
                        </a:lnTo>
                        <a:close/>
                        <a:moveTo>
                          <a:pt x="49570" y="60319"/>
                        </a:moveTo>
                        <a:cubicBezTo>
                          <a:pt x="49570" y="71276"/>
                          <a:pt x="48034" y="79258"/>
                          <a:pt x="44960" y="84267"/>
                        </a:cubicBezTo>
                        <a:cubicBezTo>
                          <a:pt x="41887" y="89276"/>
                          <a:pt x="37016" y="91780"/>
                          <a:pt x="30348" y="91780"/>
                        </a:cubicBezTo>
                        <a:cubicBezTo>
                          <a:pt x="23724" y="91780"/>
                          <a:pt x="18898" y="89283"/>
                          <a:pt x="15870" y="84289"/>
                        </a:cubicBezTo>
                        <a:cubicBezTo>
                          <a:pt x="12841" y="79310"/>
                          <a:pt x="11282" y="71648"/>
                          <a:pt x="11193" y="61303"/>
                        </a:cubicBezTo>
                        <a:lnTo>
                          <a:pt x="11193" y="40620"/>
                        </a:lnTo>
                        <a:cubicBezTo>
                          <a:pt x="11193" y="29634"/>
                          <a:pt x="12789" y="21517"/>
                          <a:pt x="15981" y="16269"/>
                        </a:cubicBezTo>
                        <a:cubicBezTo>
                          <a:pt x="19174" y="11022"/>
                          <a:pt x="24008" y="8399"/>
                          <a:pt x="30482" y="8399"/>
                        </a:cubicBezTo>
                        <a:cubicBezTo>
                          <a:pt x="36867" y="8399"/>
                          <a:pt x="41611" y="10866"/>
                          <a:pt x="44714" y="15800"/>
                        </a:cubicBezTo>
                        <a:cubicBezTo>
                          <a:pt x="47817" y="20749"/>
                          <a:pt x="49436" y="28530"/>
                          <a:pt x="49570" y="39144"/>
                        </a:cubicBezTo>
                        <a:lnTo>
                          <a:pt x="49570" y="60319"/>
                        </a:lnTo>
                        <a:close/>
                      </a:path>
                    </a:pathLst>
                  </a:custGeom>
                  <a:solidFill>
                    <a:srgbClr val="FFFFFF"/>
                  </a:solidFill>
                  <a:ln w="22" cap="flat">
                    <a:noFill/>
                    <a:prstDash val="solid"/>
                    <a:round/>
                  </a:ln>
                </p:spPr>
                <p:txBody>
                  <a:bodyPr rtlCol="0" anchor="ctr"/>
                  <a:lstStyle/>
                  <a:p>
                    <a:endParaRPr lang="en-GB"/>
                  </a:p>
                </p:txBody>
              </p:sp>
              <p:sp>
                <p:nvSpPr>
                  <p:cNvPr id="59" name="Freeform: Shape 58">
                    <a:extLst>
                      <a:ext uri="{FF2B5EF4-FFF2-40B4-BE49-F238E27FC236}">
                        <a16:creationId xmlns:a16="http://schemas.microsoft.com/office/drawing/2014/main" id="{941C32F4-7862-D72F-5C25-0F6CDECD74B0}"/>
                      </a:ext>
                    </a:extLst>
                  </p:cNvPr>
                  <p:cNvSpPr/>
                  <p:nvPr/>
                </p:nvSpPr>
                <p:spPr>
                  <a:xfrm flipV="1">
                    <a:off x="1908937" y="4817359"/>
                    <a:ext cx="16089" cy="15361"/>
                  </a:xfrm>
                  <a:custGeom>
                    <a:avLst/>
                    <a:gdLst>
                      <a:gd name="connsiteX0" fmla="*/ -772 w 16089"/>
                      <a:gd name="connsiteY0" fmla="*/ 7350 h 15361"/>
                      <a:gd name="connsiteX1" fmla="*/ 1220 w 16089"/>
                      <a:gd name="connsiteY1" fmla="*/ 12941 h 15361"/>
                      <a:gd name="connsiteX2" fmla="*/ 7194 w 16089"/>
                      <a:gd name="connsiteY2" fmla="*/ 15177 h 15361"/>
                      <a:gd name="connsiteX3" fmla="*/ 13236 w 16089"/>
                      <a:gd name="connsiteY3" fmla="*/ 12941 h 15361"/>
                      <a:gd name="connsiteX4" fmla="*/ 15317 w 16089"/>
                      <a:gd name="connsiteY4" fmla="*/ 7350 h 15361"/>
                      <a:gd name="connsiteX5" fmla="*/ 13236 w 16089"/>
                      <a:gd name="connsiteY5" fmla="*/ 1962 h 15361"/>
                      <a:gd name="connsiteX6" fmla="*/ 7194 w 16089"/>
                      <a:gd name="connsiteY6" fmla="*/ -185 h 15361"/>
                      <a:gd name="connsiteX7" fmla="*/ 1220 w 16089"/>
                      <a:gd name="connsiteY7" fmla="*/ 1962 h 15361"/>
                      <a:gd name="connsiteX8" fmla="*/ -772 w 16089"/>
                      <a:gd name="connsiteY8" fmla="*/ 7350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50"/>
                        </a:moveTo>
                        <a:cubicBezTo>
                          <a:pt x="-772" y="9586"/>
                          <a:pt x="-108" y="11450"/>
                          <a:pt x="1220" y="12941"/>
                        </a:cubicBezTo>
                        <a:cubicBezTo>
                          <a:pt x="2547" y="14431"/>
                          <a:pt x="4539" y="15177"/>
                          <a:pt x="7194" y="15177"/>
                        </a:cubicBezTo>
                        <a:cubicBezTo>
                          <a:pt x="9850" y="15177"/>
                          <a:pt x="11864" y="14431"/>
                          <a:pt x="13236" y="12941"/>
                        </a:cubicBezTo>
                        <a:cubicBezTo>
                          <a:pt x="14624" y="11450"/>
                          <a:pt x="15317" y="9586"/>
                          <a:pt x="15317" y="7350"/>
                        </a:cubicBezTo>
                        <a:cubicBezTo>
                          <a:pt x="15317" y="5204"/>
                          <a:pt x="14624" y="3408"/>
                          <a:pt x="13236" y="1962"/>
                        </a:cubicBezTo>
                        <a:cubicBezTo>
                          <a:pt x="11864" y="531"/>
                          <a:pt x="9850" y="-185"/>
                          <a:pt x="7194" y="-185"/>
                        </a:cubicBezTo>
                        <a:cubicBezTo>
                          <a:pt x="4539" y="-185"/>
                          <a:pt x="2547" y="531"/>
                          <a:pt x="1220" y="1962"/>
                        </a:cubicBezTo>
                        <a:cubicBezTo>
                          <a:pt x="-108" y="3408"/>
                          <a:pt x="-772" y="5204"/>
                          <a:pt x="-772" y="7350"/>
                        </a:cubicBezTo>
                        <a:close/>
                      </a:path>
                    </a:pathLst>
                  </a:custGeom>
                  <a:solidFill>
                    <a:srgbClr val="FFFFFF"/>
                  </a:solidFill>
                  <a:ln w="22" cap="flat">
                    <a:noFill/>
                    <a:prstDash val="solid"/>
                    <a:round/>
                  </a:ln>
                </p:spPr>
                <p:txBody>
                  <a:bodyPr rtlCol="0" anchor="ctr"/>
                  <a:lstStyle/>
                  <a:p>
                    <a:endParaRPr lang="en-GB"/>
                  </a:p>
                </p:txBody>
              </p:sp>
              <p:sp>
                <p:nvSpPr>
                  <p:cNvPr id="60" name="Freeform: Shape 59">
                    <a:extLst>
                      <a:ext uri="{FF2B5EF4-FFF2-40B4-BE49-F238E27FC236}">
                        <a16:creationId xmlns:a16="http://schemas.microsoft.com/office/drawing/2014/main" id="{125C7B00-DFC9-ED94-E06A-09DF226DB841}"/>
                      </a:ext>
                    </a:extLst>
                  </p:cNvPr>
                  <p:cNvSpPr/>
                  <p:nvPr/>
                </p:nvSpPr>
                <p:spPr>
                  <a:xfrm flipV="1">
                    <a:off x="1943139" y="4728812"/>
                    <a:ext cx="64537" cy="104556"/>
                  </a:xfrm>
                  <a:custGeom>
                    <a:avLst/>
                    <a:gdLst>
                      <a:gd name="connsiteX0" fmla="*/ 19007 w 64537"/>
                      <a:gd name="connsiteY0" fmla="*/ 56406 h 104556"/>
                      <a:gd name="connsiteX1" fmla="*/ 28719 w 64537"/>
                      <a:gd name="connsiteY1" fmla="*/ 56406 h 104556"/>
                      <a:gd name="connsiteX2" fmla="*/ 43130 w 64537"/>
                      <a:gd name="connsiteY2" fmla="*/ 61236 h 104556"/>
                      <a:gd name="connsiteX3" fmla="*/ 48367 w 64537"/>
                      <a:gd name="connsiteY3" fmla="*/ 73892 h 104556"/>
                      <a:gd name="connsiteX4" fmla="*/ 30532 w 64537"/>
                      <a:gd name="connsiteY4" fmla="*/ 91780 h 104556"/>
                      <a:gd name="connsiteX5" fmla="*/ 17150 w 64537"/>
                      <a:gd name="connsiteY5" fmla="*/ 86973 h 104556"/>
                      <a:gd name="connsiteX6" fmla="*/ 12160 w 64537"/>
                      <a:gd name="connsiteY6" fmla="*/ 74294 h 104556"/>
                      <a:gd name="connsiteX7" fmla="*/ -797 w 64537"/>
                      <a:gd name="connsiteY7" fmla="*/ 74294 h 104556"/>
                      <a:gd name="connsiteX8" fmla="*/ 8042 w 64537"/>
                      <a:gd name="connsiteY8" fmla="*/ 94396 h 104556"/>
                      <a:gd name="connsiteX9" fmla="*/ 30532 w 64537"/>
                      <a:gd name="connsiteY9" fmla="*/ 102401 h 104556"/>
                      <a:gd name="connsiteX10" fmla="*/ 53111 w 64537"/>
                      <a:gd name="connsiteY10" fmla="*/ 94776 h 104556"/>
                      <a:gd name="connsiteX11" fmla="*/ 61301 w 64537"/>
                      <a:gd name="connsiteY11" fmla="*/ 73601 h 104556"/>
                      <a:gd name="connsiteX12" fmla="*/ 57004 w 64537"/>
                      <a:gd name="connsiteY12" fmla="*/ 60744 h 104556"/>
                      <a:gd name="connsiteX13" fmla="*/ 45301 w 64537"/>
                      <a:gd name="connsiteY13" fmla="*/ 51442 h 104556"/>
                      <a:gd name="connsiteX14" fmla="*/ 58258 w 64537"/>
                      <a:gd name="connsiteY14" fmla="*/ 42655 h 104556"/>
                      <a:gd name="connsiteX15" fmla="*/ 62845 w 64537"/>
                      <a:gd name="connsiteY15" fmla="*/ 27628 h 104556"/>
                      <a:gd name="connsiteX16" fmla="*/ 53894 w 64537"/>
                      <a:gd name="connsiteY16" fmla="*/ 5872 h 104556"/>
                      <a:gd name="connsiteX17" fmla="*/ 30599 w 64537"/>
                      <a:gd name="connsiteY17" fmla="*/ -2155 h 104556"/>
                      <a:gd name="connsiteX18" fmla="*/ 7281 w 64537"/>
                      <a:gd name="connsiteY18" fmla="*/ 5604 h 104556"/>
                      <a:gd name="connsiteX19" fmla="*/ -1692 w 64537"/>
                      <a:gd name="connsiteY19" fmla="*/ 26086 h 104556"/>
                      <a:gd name="connsiteX20" fmla="*/ 11309 w 64537"/>
                      <a:gd name="connsiteY20" fmla="*/ 26086 h 104556"/>
                      <a:gd name="connsiteX21" fmla="*/ 16546 w 64537"/>
                      <a:gd name="connsiteY21" fmla="*/ 13228 h 104556"/>
                      <a:gd name="connsiteX22" fmla="*/ 30621 w 64537"/>
                      <a:gd name="connsiteY22" fmla="*/ 8399 h 104556"/>
                      <a:gd name="connsiteX23" fmla="*/ 44943 w 64537"/>
                      <a:gd name="connsiteY23" fmla="*/ 13296 h 104556"/>
                      <a:gd name="connsiteX24" fmla="*/ 49911 w 64537"/>
                      <a:gd name="connsiteY24" fmla="*/ 27338 h 104556"/>
                      <a:gd name="connsiteX25" fmla="*/ 44451 w 64537"/>
                      <a:gd name="connsiteY25" fmla="*/ 40955 h 104556"/>
                      <a:gd name="connsiteX26" fmla="*/ 28719 w 64537"/>
                      <a:gd name="connsiteY26" fmla="*/ 45852 h 104556"/>
                      <a:gd name="connsiteX27" fmla="*/ 19007 w 64537"/>
                      <a:gd name="connsiteY27" fmla="*/ 45852 h 104556"/>
                      <a:gd name="connsiteX28" fmla="*/ 19007 w 64537"/>
                      <a:gd name="connsiteY28" fmla="*/ 56406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4537" h="104556">
                        <a:moveTo>
                          <a:pt x="19007" y="56406"/>
                        </a:moveTo>
                        <a:lnTo>
                          <a:pt x="28719" y="56406"/>
                        </a:lnTo>
                        <a:cubicBezTo>
                          <a:pt x="34836" y="56511"/>
                          <a:pt x="39639" y="58120"/>
                          <a:pt x="43130" y="61236"/>
                        </a:cubicBezTo>
                        <a:cubicBezTo>
                          <a:pt x="46621" y="64351"/>
                          <a:pt x="48367" y="68570"/>
                          <a:pt x="48367" y="73892"/>
                        </a:cubicBezTo>
                        <a:cubicBezTo>
                          <a:pt x="48367" y="85817"/>
                          <a:pt x="42422" y="91780"/>
                          <a:pt x="30532" y="91780"/>
                        </a:cubicBezTo>
                        <a:cubicBezTo>
                          <a:pt x="24937" y="91780"/>
                          <a:pt x="20477" y="90177"/>
                          <a:pt x="17150" y="86973"/>
                        </a:cubicBezTo>
                        <a:cubicBezTo>
                          <a:pt x="13823" y="83782"/>
                          <a:pt x="12160" y="79556"/>
                          <a:pt x="12160" y="74294"/>
                        </a:cubicBezTo>
                        <a:lnTo>
                          <a:pt x="-797" y="74294"/>
                        </a:lnTo>
                        <a:cubicBezTo>
                          <a:pt x="-797" y="82359"/>
                          <a:pt x="2149" y="89059"/>
                          <a:pt x="8042" y="94396"/>
                        </a:cubicBezTo>
                        <a:cubicBezTo>
                          <a:pt x="13950" y="99733"/>
                          <a:pt x="21446" y="102401"/>
                          <a:pt x="30532" y="102401"/>
                        </a:cubicBezTo>
                        <a:cubicBezTo>
                          <a:pt x="40139" y="102401"/>
                          <a:pt x="47666" y="99859"/>
                          <a:pt x="53111" y="94776"/>
                        </a:cubicBezTo>
                        <a:cubicBezTo>
                          <a:pt x="58571" y="89693"/>
                          <a:pt x="61301" y="82635"/>
                          <a:pt x="61301" y="73601"/>
                        </a:cubicBezTo>
                        <a:cubicBezTo>
                          <a:pt x="61301" y="69174"/>
                          <a:pt x="59869" y="64888"/>
                          <a:pt x="57004" y="60744"/>
                        </a:cubicBezTo>
                        <a:cubicBezTo>
                          <a:pt x="54140" y="56600"/>
                          <a:pt x="50239" y="53499"/>
                          <a:pt x="45301" y="51442"/>
                        </a:cubicBezTo>
                        <a:cubicBezTo>
                          <a:pt x="50895" y="49683"/>
                          <a:pt x="55214" y="46754"/>
                          <a:pt x="58258" y="42655"/>
                        </a:cubicBezTo>
                        <a:cubicBezTo>
                          <a:pt x="61316" y="38555"/>
                          <a:pt x="62845" y="33547"/>
                          <a:pt x="62845" y="27628"/>
                        </a:cubicBezTo>
                        <a:cubicBezTo>
                          <a:pt x="62845" y="18491"/>
                          <a:pt x="59861" y="11238"/>
                          <a:pt x="53894" y="5872"/>
                        </a:cubicBezTo>
                        <a:cubicBezTo>
                          <a:pt x="47927" y="520"/>
                          <a:pt x="40162" y="-2155"/>
                          <a:pt x="30599" y="-2155"/>
                        </a:cubicBezTo>
                        <a:cubicBezTo>
                          <a:pt x="21051" y="-2155"/>
                          <a:pt x="13279" y="431"/>
                          <a:pt x="7281" y="5604"/>
                        </a:cubicBezTo>
                        <a:cubicBezTo>
                          <a:pt x="1299" y="10776"/>
                          <a:pt x="-1692" y="17604"/>
                          <a:pt x="-1692" y="26086"/>
                        </a:cubicBezTo>
                        <a:lnTo>
                          <a:pt x="11309" y="26086"/>
                        </a:lnTo>
                        <a:cubicBezTo>
                          <a:pt x="11309" y="20734"/>
                          <a:pt x="13055" y="16448"/>
                          <a:pt x="16546" y="13228"/>
                        </a:cubicBezTo>
                        <a:cubicBezTo>
                          <a:pt x="20052" y="10009"/>
                          <a:pt x="24743" y="8399"/>
                          <a:pt x="30621" y="8399"/>
                        </a:cubicBezTo>
                        <a:cubicBezTo>
                          <a:pt x="36857" y="8399"/>
                          <a:pt x="41631" y="10031"/>
                          <a:pt x="44943" y="13296"/>
                        </a:cubicBezTo>
                        <a:cubicBezTo>
                          <a:pt x="48255" y="16560"/>
                          <a:pt x="49911" y="21241"/>
                          <a:pt x="49911" y="27338"/>
                        </a:cubicBezTo>
                        <a:cubicBezTo>
                          <a:pt x="49911" y="33256"/>
                          <a:pt x="48091" y="37795"/>
                          <a:pt x="44451" y="40955"/>
                        </a:cubicBezTo>
                        <a:cubicBezTo>
                          <a:pt x="40825" y="44130"/>
                          <a:pt x="35582" y="45763"/>
                          <a:pt x="28719" y="45852"/>
                        </a:cubicBezTo>
                        <a:lnTo>
                          <a:pt x="19007" y="45852"/>
                        </a:lnTo>
                        <a:lnTo>
                          <a:pt x="19007" y="56406"/>
                        </a:lnTo>
                        <a:close/>
                      </a:path>
                    </a:pathLst>
                  </a:custGeom>
                  <a:solidFill>
                    <a:srgbClr val="FFFFFF"/>
                  </a:solidFill>
                  <a:ln w="22" cap="flat">
                    <a:noFill/>
                    <a:prstDash val="solid"/>
                    <a:round/>
                  </a:ln>
                </p:spPr>
                <p:txBody>
                  <a:bodyPr rtlCol="0" anchor="ctr"/>
                  <a:lstStyle/>
                  <a:p>
                    <a:endParaRPr lang="en-GB"/>
                  </a:p>
                </p:txBody>
              </p:sp>
              <p:sp>
                <p:nvSpPr>
                  <p:cNvPr id="61" name="Freeform: Shape 60">
                    <a:extLst>
                      <a:ext uri="{FF2B5EF4-FFF2-40B4-BE49-F238E27FC236}">
                        <a16:creationId xmlns:a16="http://schemas.microsoft.com/office/drawing/2014/main" id="{794A34E9-A4E7-76E8-4E65-FA5A7EE8FE4B}"/>
                      </a:ext>
                    </a:extLst>
                  </p:cNvPr>
                  <p:cNvSpPr/>
                  <p:nvPr/>
                </p:nvSpPr>
                <p:spPr>
                  <a:xfrm flipV="1">
                    <a:off x="2027743" y="4730221"/>
                    <a:ext cx="64000" cy="103147"/>
                  </a:xfrm>
                  <a:custGeom>
                    <a:avLst/>
                    <a:gdLst>
                      <a:gd name="connsiteX0" fmla="*/ 1790 w 64000"/>
                      <a:gd name="connsiteY0" fmla="*/ 50289 h 103147"/>
                      <a:gd name="connsiteX1" fmla="*/ 6959 w 64000"/>
                      <a:gd name="connsiteY1" fmla="*/ 101024 h 103147"/>
                      <a:gd name="connsiteX2" fmla="*/ 59121 w 64000"/>
                      <a:gd name="connsiteY2" fmla="*/ 101024 h 103147"/>
                      <a:gd name="connsiteX3" fmla="*/ 59121 w 64000"/>
                      <a:gd name="connsiteY3" fmla="*/ 89084 h 103147"/>
                      <a:gd name="connsiteX4" fmla="*/ 17947 w 64000"/>
                      <a:gd name="connsiteY4" fmla="*/ 89084 h 103147"/>
                      <a:gd name="connsiteX5" fmla="*/ 14858 w 64000"/>
                      <a:gd name="connsiteY5" fmla="*/ 61335 h 103147"/>
                      <a:gd name="connsiteX6" fmla="*/ 31865 w 64000"/>
                      <a:gd name="connsiteY6" fmla="*/ 65740 h 103147"/>
                      <a:gd name="connsiteX7" fmla="*/ 53952 w 64000"/>
                      <a:gd name="connsiteY7" fmla="*/ 56550 h 103147"/>
                      <a:gd name="connsiteX8" fmla="*/ 62142 w 64000"/>
                      <a:gd name="connsiteY8" fmla="*/ 31707 h 103147"/>
                      <a:gd name="connsiteX9" fmla="*/ 53639 w 64000"/>
                      <a:gd name="connsiteY9" fmla="*/ 6932 h 103147"/>
                      <a:gd name="connsiteX10" fmla="*/ 29896 w 64000"/>
                      <a:gd name="connsiteY10" fmla="*/ -2124 h 103147"/>
                      <a:gd name="connsiteX11" fmla="*/ 7854 w 64000"/>
                      <a:gd name="connsiteY11" fmla="*/ 5345 h 103147"/>
                      <a:gd name="connsiteX12" fmla="*/ -1858 w 64000"/>
                      <a:gd name="connsiteY12" fmla="*/ 26050 h 103147"/>
                      <a:gd name="connsiteX13" fmla="*/ 10383 w 64000"/>
                      <a:gd name="connsiteY13" fmla="*/ 26050 h 103147"/>
                      <a:gd name="connsiteX14" fmla="*/ 16604 w 64000"/>
                      <a:gd name="connsiteY14" fmla="*/ 12858 h 103147"/>
                      <a:gd name="connsiteX15" fmla="*/ 29896 w 64000"/>
                      <a:gd name="connsiteY15" fmla="*/ 8430 h 103147"/>
                      <a:gd name="connsiteX16" fmla="*/ 44061 w 64000"/>
                      <a:gd name="connsiteY16" fmla="*/ 14579 h 103147"/>
                      <a:gd name="connsiteX17" fmla="*/ 49208 w 64000"/>
                      <a:gd name="connsiteY17" fmla="*/ 31573 h 103147"/>
                      <a:gd name="connsiteX18" fmla="*/ 43636 w 64000"/>
                      <a:gd name="connsiteY18" fmla="*/ 47941 h 103147"/>
                      <a:gd name="connsiteX19" fmla="*/ 28845 w 64000"/>
                      <a:gd name="connsiteY19" fmla="*/ 54135 h 103147"/>
                      <a:gd name="connsiteX20" fmla="*/ 15552 w 64000"/>
                      <a:gd name="connsiteY20" fmla="*/ 50445 h 103147"/>
                      <a:gd name="connsiteX21" fmla="*/ 12128 w 64000"/>
                      <a:gd name="connsiteY21" fmla="*/ 47650 h 103147"/>
                      <a:gd name="connsiteX22" fmla="*/ 1790 w 64000"/>
                      <a:gd name="connsiteY22" fmla="*/ 50289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89"/>
                        </a:moveTo>
                        <a:lnTo>
                          <a:pt x="6959" y="101024"/>
                        </a:lnTo>
                        <a:lnTo>
                          <a:pt x="59121" y="101024"/>
                        </a:lnTo>
                        <a:lnTo>
                          <a:pt x="59121" y="89084"/>
                        </a:lnTo>
                        <a:lnTo>
                          <a:pt x="17947" y="89084"/>
                        </a:lnTo>
                        <a:lnTo>
                          <a:pt x="14858" y="61335"/>
                        </a:lnTo>
                        <a:cubicBezTo>
                          <a:pt x="19856" y="64271"/>
                          <a:pt x="25525" y="65740"/>
                          <a:pt x="31865" y="65740"/>
                        </a:cubicBezTo>
                        <a:cubicBezTo>
                          <a:pt x="41130" y="65740"/>
                          <a:pt x="48492" y="62676"/>
                          <a:pt x="53952" y="56550"/>
                        </a:cubicBezTo>
                        <a:cubicBezTo>
                          <a:pt x="59412" y="50423"/>
                          <a:pt x="62142" y="42142"/>
                          <a:pt x="62142" y="31707"/>
                        </a:cubicBezTo>
                        <a:cubicBezTo>
                          <a:pt x="62142" y="21228"/>
                          <a:pt x="59308" y="12969"/>
                          <a:pt x="53639" y="6932"/>
                        </a:cubicBezTo>
                        <a:cubicBezTo>
                          <a:pt x="47970" y="895"/>
                          <a:pt x="40056" y="-2124"/>
                          <a:pt x="29896" y="-2124"/>
                        </a:cubicBezTo>
                        <a:cubicBezTo>
                          <a:pt x="20900" y="-2124"/>
                          <a:pt x="13553" y="366"/>
                          <a:pt x="7854" y="5345"/>
                        </a:cubicBezTo>
                        <a:cubicBezTo>
                          <a:pt x="2170" y="10338"/>
                          <a:pt x="-1067" y="17240"/>
                          <a:pt x="-1858" y="26050"/>
                        </a:cubicBezTo>
                        <a:lnTo>
                          <a:pt x="10383" y="26050"/>
                        </a:lnTo>
                        <a:cubicBezTo>
                          <a:pt x="11174" y="20222"/>
                          <a:pt x="13247" y="15824"/>
                          <a:pt x="16604" y="12858"/>
                        </a:cubicBezTo>
                        <a:cubicBezTo>
                          <a:pt x="19961" y="9906"/>
                          <a:pt x="24391" y="8430"/>
                          <a:pt x="29896" y="8430"/>
                        </a:cubicBezTo>
                        <a:cubicBezTo>
                          <a:pt x="35908" y="8430"/>
                          <a:pt x="40630" y="10480"/>
                          <a:pt x="44061" y="14579"/>
                        </a:cubicBezTo>
                        <a:cubicBezTo>
                          <a:pt x="47492" y="18679"/>
                          <a:pt x="49208" y="24343"/>
                          <a:pt x="49208" y="31573"/>
                        </a:cubicBezTo>
                        <a:cubicBezTo>
                          <a:pt x="49208" y="38371"/>
                          <a:pt x="47351" y="43827"/>
                          <a:pt x="43636" y="47941"/>
                        </a:cubicBezTo>
                        <a:cubicBezTo>
                          <a:pt x="39936" y="52070"/>
                          <a:pt x="35006" y="54135"/>
                          <a:pt x="28845" y="54135"/>
                        </a:cubicBezTo>
                        <a:cubicBezTo>
                          <a:pt x="23205" y="54135"/>
                          <a:pt x="18775" y="52905"/>
                          <a:pt x="15552" y="50445"/>
                        </a:cubicBezTo>
                        <a:lnTo>
                          <a:pt x="12128" y="47650"/>
                        </a:lnTo>
                        <a:lnTo>
                          <a:pt x="1790" y="50289"/>
                        </a:lnTo>
                        <a:close/>
                      </a:path>
                    </a:pathLst>
                  </a:custGeom>
                  <a:solidFill>
                    <a:srgbClr val="FFFFFF"/>
                  </a:solidFill>
                  <a:ln w="22" cap="flat">
                    <a:noFill/>
                    <a:prstDash val="solid"/>
                    <a:round/>
                  </a:ln>
                </p:spPr>
                <p:txBody>
                  <a:bodyPr rtlCol="0" anchor="ctr"/>
                  <a:lstStyle/>
                  <a:p>
                    <a:endParaRPr lang="en-GB"/>
                  </a:p>
                </p:txBody>
              </p:sp>
            </p:grpSp>
          </p:grpSp>
          <p:grpSp>
            <p:nvGrpSpPr>
              <p:cNvPr id="62" name="Graphic 5">
                <a:extLst>
                  <a:ext uri="{FF2B5EF4-FFF2-40B4-BE49-F238E27FC236}">
                    <a16:creationId xmlns:a16="http://schemas.microsoft.com/office/drawing/2014/main" id="{75B29D2C-D852-7409-D0C9-9E17DA94F399}"/>
                  </a:ext>
                </a:extLst>
              </p:cNvPr>
              <p:cNvGrpSpPr/>
              <p:nvPr/>
            </p:nvGrpSpPr>
            <p:grpSpPr>
              <a:xfrm>
                <a:off x="1826481" y="4380033"/>
                <a:ext cx="333583" cy="104556"/>
                <a:chOff x="1826481" y="4380033"/>
                <a:chExt cx="333583" cy="104556"/>
              </a:xfrm>
            </p:grpSpPr>
            <p:sp>
              <p:nvSpPr>
                <p:cNvPr id="63" name="Freeform: Shape 62">
                  <a:extLst>
                    <a:ext uri="{FF2B5EF4-FFF2-40B4-BE49-F238E27FC236}">
                      <a16:creationId xmlns:a16="http://schemas.microsoft.com/office/drawing/2014/main" id="{FD68EEFE-B34B-0159-5694-ABF524193E07}"/>
                    </a:ext>
                  </a:extLst>
                </p:cNvPr>
                <p:cNvSpPr/>
                <p:nvPr/>
              </p:nvSpPr>
              <p:spPr>
                <a:xfrm>
                  <a:off x="2128736" y="4429517"/>
                  <a:ext cx="31328" cy="8944"/>
                </a:xfrm>
                <a:custGeom>
                  <a:avLst/>
                  <a:gdLst>
                    <a:gd name="connsiteX0" fmla="*/ 31393 w 31328"/>
                    <a:gd name="connsiteY0" fmla="*/ 80 h 8944"/>
                    <a:gd name="connsiteX1" fmla="*/ 65 w 31328"/>
                    <a:gd name="connsiteY1" fmla="*/ 80 h 8944"/>
                  </a:gdLst>
                  <a:ahLst/>
                  <a:cxnLst>
                    <a:cxn ang="0">
                      <a:pos x="connsiteX0" y="connsiteY0"/>
                    </a:cxn>
                    <a:cxn ang="0">
                      <a:pos x="connsiteX1" y="connsiteY1"/>
                    </a:cxn>
                  </a:cxnLst>
                  <a:rect l="l" t="t" r="r" b="b"/>
                  <a:pathLst>
                    <a:path w="31328" h="8944">
                      <a:moveTo>
                        <a:pt x="31393" y="80"/>
                      </a:moveTo>
                      <a:lnTo>
                        <a:pt x="65" y="80"/>
                      </a:lnTo>
                    </a:path>
                  </a:pathLst>
                </a:custGeom>
                <a:solidFill>
                  <a:srgbClr val="FFFFFF"/>
                </a:solidFill>
                <a:ln w="7158" cap="flat">
                  <a:solidFill>
                    <a:srgbClr val="FFFFFF"/>
                  </a:solidFill>
                  <a:prstDash val="solid"/>
                  <a:round/>
                </a:ln>
              </p:spPr>
              <p:txBody>
                <a:bodyPr rtlCol="0" anchor="ctr"/>
                <a:lstStyle/>
                <a:p>
                  <a:endParaRPr lang="en-GB"/>
                </a:p>
              </p:txBody>
            </p:sp>
            <p:grpSp>
              <p:nvGrpSpPr>
                <p:cNvPr id="64" name="Graphic 5">
                  <a:extLst>
                    <a:ext uri="{FF2B5EF4-FFF2-40B4-BE49-F238E27FC236}">
                      <a16:creationId xmlns:a16="http://schemas.microsoft.com/office/drawing/2014/main" id="{9385FD9B-50DC-C0E3-EF0C-7A535E9EF2F7}"/>
                    </a:ext>
                  </a:extLst>
                </p:cNvPr>
                <p:cNvGrpSpPr/>
                <p:nvPr/>
              </p:nvGrpSpPr>
              <p:grpSpPr>
                <a:xfrm>
                  <a:off x="1826481" y="4380033"/>
                  <a:ext cx="262799" cy="104556"/>
                  <a:chOff x="1826481" y="4380033"/>
                  <a:chExt cx="262799" cy="104556"/>
                </a:xfrm>
                <a:solidFill>
                  <a:srgbClr val="FFFFFF"/>
                </a:solidFill>
              </p:grpSpPr>
              <p:sp>
                <p:nvSpPr>
                  <p:cNvPr id="65" name="Freeform: Shape 64">
                    <a:extLst>
                      <a:ext uri="{FF2B5EF4-FFF2-40B4-BE49-F238E27FC236}">
                        <a16:creationId xmlns:a16="http://schemas.microsoft.com/office/drawing/2014/main" id="{8553DA52-F9DE-95E6-2862-39A34B544BB4}"/>
                      </a:ext>
                    </a:extLst>
                  </p:cNvPr>
                  <p:cNvSpPr/>
                  <p:nvPr/>
                </p:nvSpPr>
                <p:spPr>
                  <a:xfrm flipV="1">
                    <a:off x="1826481" y="4380033"/>
                    <a:ext cx="64268" cy="104556"/>
                  </a:xfrm>
                  <a:custGeom>
                    <a:avLst/>
                    <a:gdLst>
                      <a:gd name="connsiteX0" fmla="*/ 62504 w 64268"/>
                      <a:gd name="connsiteY0" fmla="*/ 42616 h 104556"/>
                      <a:gd name="connsiteX1" fmla="*/ 54739 w 64268"/>
                      <a:gd name="connsiteY1" fmla="*/ 8852 h 104556"/>
                      <a:gd name="connsiteX2" fmla="*/ 30482 w 64268"/>
                      <a:gd name="connsiteY2" fmla="*/ -2194 h 104556"/>
                      <a:gd name="connsiteX3" fmla="*/ 6359 w 64268"/>
                      <a:gd name="connsiteY3" fmla="*/ 8606 h 104556"/>
                      <a:gd name="connsiteX4" fmla="*/ -1764 w 64268"/>
                      <a:gd name="connsiteY4" fmla="*/ 40871 h 104556"/>
                      <a:gd name="connsiteX5" fmla="*/ -1764 w 64268"/>
                      <a:gd name="connsiteY5" fmla="*/ 58111 h 104556"/>
                      <a:gd name="connsiteX6" fmla="*/ 6001 w 64268"/>
                      <a:gd name="connsiteY6" fmla="*/ 91450 h 104556"/>
                      <a:gd name="connsiteX7" fmla="*/ 30348 w 64268"/>
                      <a:gd name="connsiteY7" fmla="*/ 102362 h 104556"/>
                      <a:gd name="connsiteX8" fmla="*/ 54538 w 64268"/>
                      <a:gd name="connsiteY8" fmla="*/ 91830 h 104556"/>
                      <a:gd name="connsiteX9" fmla="*/ 62504 w 64268"/>
                      <a:gd name="connsiteY9" fmla="*/ 59386 h 104556"/>
                      <a:gd name="connsiteX10" fmla="*/ 62504 w 64268"/>
                      <a:gd name="connsiteY10" fmla="*/ 42616 h 104556"/>
                      <a:gd name="connsiteX11" fmla="*/ 49570 w 64268"/>
                      <a:gd name="connsiteY11" fmla="*/ 60280 h 104556"/>
                      <a:gd name="connsiteX12" fmla="*/ 44960 w 64268"/>
                      <a:gd name="connsiteY12" fmla="*/ 84228 h 104556"/>
                      <a:gd name="connsiteX13" fmla="*/ 30348 w 64268"/>
                      <a:gd name="connsiteY13" fmla="*/ 91741 h 104556"/>
                      <a:gd name="connsiteX14" fmla="*/ 15870 w 64268"/>
                      <a:gd name="connsiteY14" fmla="*/ 84250 h 104556"/>
                      <a:gd name="connsiteX15" fmla="*/ 11193 w 64268"/>
                      <a:gd name="connsiteY15" fmla="*/ 61264 h 104556"/>
                      <a:gd name="connsiteX16" fmla="*/ 11193 w 64268"/>
                      <a:gd name="connsiteY16" fmla="*/ 40581 h 104556"/>
                      <a:gd name="connsiteX17" fmla="*/ 15981 w 64268"/>
                      <a:gd name="connsiteY17" fmla="*/ 16230 h 104556"/>
                      <a:gd name="connsiteX18" fmla="*/ 30482 w 64268"/>
                      <a:gd name="connsiteY18" fmla="*/ 8360 h 104556"/>
                      <a:gd name="connsiteX19" fmla="*/ 44714 w 64268"/>
                      <a:gd name="connsiteY19" fmla="*/ 15761 h 104556"/>
                      <a:gd name="connsiteX20" fmla="*/ 49570 w 64268"/>
                      <a:gd name="connsiteY20" fmla="*/ 39105 h 104556"/>
                      <a:gd name="connsiteX21" fmla="*/ 49570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616"/>
                        </a:moveTo>
                        <a:cubicBezTo>
                          <a:pt x="62504" y="27470"/>
                          <a:pt x="59916" y="16216"/>
                          <a:pt x="54739" y="8852"/>
                        </a:cubicBezTo>
                        <a:cubicBezTo>
                          <a:pt x="49578" y="1488"/>
                          <a:pt x="41492" y="-2194"/>
                          <a:pt x="30482" y="-2194"/>
                        </a:cubicBezTo>
                        <a:cubicBezTo>
                          <a:pt x="19622" y="-2194"/>
                          <a:pt x="11580" y="1406"/>
                          <a:pt x="6359" y="8606"/>
                        </a:cubicBezTo>
                        <a:cubicBezTo>
                          <a:pt x="1138" y="15806"/>
                          <a:pt x="-1570" y="26561"/>
                          <a:pt x="-1764" y="40871"/>
                        </a:cubicBezTo>
                        <a:lnTo>
                          <a:pt x="-1764" y="58111"/>
                        </a:lnTo>
                        <a:cubicBezTo>
                          <a:pt x="-1764" y="73078"/>
                          <a:pt x="824" y="84191"/>
                          <a:pt x="6001" y="91450"/>
                        </a:cubicBezTo>
                        <a:cubicBezTo>
                          <a:pt x="11178" y="98725"/>
                          <a:pt x="19293" y="102362"/>
                          <a:pt x="30348" y="102362"/>
                        </a:cubicBezTo>
                        <a:cubicBezTo>
                          <a:pt x="41298" y="102362"/>
                          <a:pt x="49361" y="98852"/>
                          <a:pt x="54538" y="91830"/>
                        </a:cubicBezTo>
                        <a:cubicBezTo>
                          <a:pt x="59715" y="84824"/>
                          <a:pt x="62370" y="74009"/>
                          <a:pt x="62504" y="59386"/>
                        </a:cubicBezTo>
                        <a:lnTo>
                          <a:pt x="62504" y="42616"/>
                        </a:lnTo>
                        <a:close/>
                        <a:moveTo>
                          <a:pt x="49570" y="60280"/>
                        </a:moveTo>
                        <a:cubicBezTo>
                          <a:pt x="49570" y="71237"/>
                          <a:pt x="48034" y="79219"/>
                          <a:pt x="44960" y="84228"/>
                        </a:cubicBezTo>
                        <a:cubicBezTo>
                          <a:pt x="41887" y="89237"/>
                          <a:pt x="37016" y="91741"/>
                          <a:pt x="30348" y="91741"/>
                        </a:cubicBezTo>
                        <a:cubicBezTo>
                          <a:pt x="23724" y="91741"/>
                          <a:pt x="18898" y="89244"/>
                          <a:pt x="15870" y="84250"/>
                        </a:cubicBezTo>
                        <a:cubicBezTo>
                          <a:pt x="12841" y="79271"/>
                          <a:pt x="11282" y="71609"/>
                          <a:pt x="11193" y="61264"/>
                        </a:cubicBezTo>
                        <a:lnTo>
                          <a:pt x="11193" y="40581"/>
                        </a:lnTo>
                        <a:cubicBezTo>
                          <a:pt x="11193" y="29595"/>
                          <a:pt x="12789" y="21478"/>
                          <a:pt x="15981" y="16230"/>
                        </a:cubicBezTo>
                        <a:cubicBezTo>
                          <a:pt x="19174" y="10983"/>
                          <a:pt x="24008" y="8360"/>
                          <a:pt x="30482" y="8360"/>
                        </a:cubicBezTo>
                        <a:cubicBezTo>
                          <a:pt x="36867" y="8360"/>
                          <a:pt x="41611" y="10827"/>
                          <a:pt x="44714" y="15761"/>
                        </a:cubicBezTo>
                        <a:cubicBezTo>
                          <a:pt x="47817" y="20710"/>
                          <a:pt x="49436" y="28491"/>
                          <a:pt x="49570" y="39105"/>
                        </a:cubicBezTo>
                        <a:lnTo>
                          <a:pt x="49570" y="60280"/>
                        </a:lnTo>
                        <a:close/>
                      </a:path>
                    </a:pathLst>
                  </a:custGeom>
                  <a:solidFill>
                    <a:srgbClr val="FFFFFF"/>
                  </a:solidFill>
                  <a:ln w="22" cap="flat">
                    <a:noFill/>
                    <a:prstDash val="solid"/>
                    <a:round/>
                  </a:ln>
                </p:spPr>
                <p:txBody>
                  <a:bodyPr rtlCol="0" anchor="ctr"/>
                  <a:lstStyle/>
                  <a:p>
                    <a:endParaRPr lang="en-GB"/>
                  </a:p>
                </p:txBody>
              </p:sp>
              <p:sp>
                <p:nvSpPr>
                  <p:cNvPr id="66" name="Freeform: Shape 65">
                    <a:extLst>
                      <a:ext uri="{FF2B5EF4-FFF2-40B4-BE49-F238E27FC236}">
                        <a16:creationId xmlns:a16="http://schemas.microsoft.com/office/drawing/2014/main" id="{B4E5DE52-B098-5B38-0C6C-486E2F5CE208}"/>
                      </a:ext>
                    </a:extLst>
                  </p:cNvPr>
                  <p:cNvSpPr/>
                  <p:nvPr/>
                </p:nvSpPr>
                <p:spPr>
                  <a:xfrm flipV="1">
                    <a:off x="1908937" y="4468580"/>
                    <a:ext cx="16089" cy="15361"/>
                  </a:xfrm>
                  <a:custGeom>
                    <a:avLst/>
                    <a:gdLst>
                      <a:gd name="connsiteX0" fmla="*/ -772 w 16089"/>
                      <a:gd name="connsiteY0" fmla="*/ 7311 h 15361"/>
                      <a:gd name="connsiteX1" fmla="*/ 1220 w 16089"/>
                      <a:gd name="connsiteY1" fmla="*/ 12902 h 15361"/>
                      <a:gd name="connsiteX2" fmla="*/ 7194 w 16089"/>
                      <a:gd name="connsiteY2" fmla="*/ 15138 h 15361"/>
                      <a:gd name="connsiteX3" fmla="*/ 13236 w 16089"/>
                      <a:gd name="connsiteY3" fmla="*/ 12902 h 15361"/>
                      <a:gd name="connsiteX4" fmla="*/ 15317 w 16089"/>
                      <a:gd name="connsiteY4" fmla="*/ 7311 h 15361"/>
                      <a:gd name="connsiteX5" fmla="*/ 13236 w 16089"/>
                      <a:gd name="connsiteY5" fmla="*/ 1923 h 15361"/>
                      <a:gd name="connsiteX6" fmla="*/ 7194 w 16089"/>
                      <a:gd name="connsiteY6" fmla="*/ -224 h 15361"/>
                      <a:gd name="connsiteX7" fmla="*/ 1220 w 16089"/>
                      <a:gd name="connsiteY7" fmla="*/ 1923 h 15361"/>
                      <a:gd name="connsiteX8" fmla="*/ -772 w 16089"/>
                      <a:gd name="connsiteY8" fmla="*/ 7311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311"/>
                        </a:moveTo>
                        <a:cubicBezTo>
                          <a:pt x="-772" y="9547"/>
                          <a:pt x="-108" y="11411"/>
                          <a:pt x="1220" y="12902"/>
                        </a:cubicBezTo>
                        <a:cubicBezTo>
                          <a:pt x="2547" y="14392"/>
                          <a:pt x="4539" y="15138"/>
                          <a:pt x="7194" y="15138"/>
                        </a:cubicBezTo>
                        <a:cubicBezTo>
                          <a:pt x="9850" y="15138"/>
                          <a:pt x="11864" y="14392"/>
                          <a:pt x="13236" y="12902"/>
                        </a:cubicBezTo>
                        <a:cubicBezTo>
                          <a:pt x="14624" y="11411"/>
                          <a:pt x="15317" y="9547"/>
                          <a:pt x="15317" y="7311"/>
                        </a:cubicBezTo>
                        <a:cubicBezTo>
                          <a:pt x="15317" y="5165"/>
                          <a:pt x="14624" y="3369"/>
                          <a:pt x="13236" y="1923"/>
                        </a:cubicBezTo>
                        <a:cubicBezTo>
                          <a:pt x="11864" y="492"/>
                          <a:pt x="9850" y="-224"/>
                          <a:pt x="7194" y="-224"/>
                        </a:cubicBezTo>
                        <a:cubicBezTo>
                          <a:pt x="4539" y="-224"/>
                          <a:pt x="2547" y="492"/>
                          <a:pt x="1220" y="1923"/>
                        </a:cubicBezTo>
                        <a:cubicBezTo>
                          <a:pt x="-108" y="3369"/>
                          <a:pt x="-772" y="5165"/>
                          <a:pt x="-772" y="7311"/>
                        </a:cubicBezTo>
                        <a:close/>
                      </a:path>
                    </a:pathLst>
                  </a:custGeom>
                  <a:solidFill>
                    <a:srgbClr val="FFFFFF"/>
                  </a:solidFill>
                  <a:ln w="22" cap="flat">
                    <a:noFill/>
                    <a:prstDash val="solid"/>
                    <a:round/>
                  </a:ln>
                </p:spPr>
                <p:txBody>
                  <a:bodyPr rtlCol="0" anchor="ctr"/>
                  <a:lstStyle/>
                  <a:p>
                    <a:endParaRPr lang="en-GB"/>
                  </a:p>
                </p:txBody>
              </p:sp>
              <p:sp>
                <p:nvSpPr>
                  <p:cNvPr id="67" name="Freeform: Shape 66">
                    <a:extLst>
                      <a:ext uri="{FF2B5EF4-FFF2-40B4-BE49-F238E27FC236}">
                        <a16:creationId xmlns:a16="http://schemas.microsoft.com/office/drawing/2014/main" id="{88F04E22-D393-3FF9-9F7E-B275092AF1B2}"/>
                      </a:ext>
                    </a:extLst>
                  </p:cNvPr>
                  <p:cNvSpPr/>
                  <p:nvPr/>
                </p:nvSpPr>
                <p:spPr>
                  <a:xfrm flipV="1">
                    <a:off x="1940274" y="4381442"/>
                    <a:ext cx="73488" cy="101739"/>
                  </a:xfrm>
                  <a:custGeom>
                    <a:avLst/>
                    <a:gdLst>
                      <a:gd name="connsiteX0" fmla="*/ 57604 w 73488"/>
                      <a:gd name="connsiteY0" fmla="*/ 31972 h 101739"/>
                      <a:gd name="connsiteX1" fmla="*/ 71724 w 73488"/>
                      <a:gd name="connsiteY1" fmla="*/ 31972 h 101739"/>
                      <a:gd name="connsiteX2" fmla="*/ 71724 w 73488"/>
                      <a:gd name="connsiteY2" fmla="*/ 21418 h 101739"/>
                      <a:gd name="connsiteX3" fmla="*/ 57604 w 73488"/>
                      <a:gd name="connsiteY3" fmla="*/ 21418 h 101739"/>
                      <a:gd name="connsiteX4" fmla="*/ 57604 w 73488"/>
                      <a:gd name="connsiteY4" fmla="*/ -2194 h 101739"/>
                      <a:gd name="connsiteX5" fmla="*/ 44603 w 73488"/>
                      <a:gd name="connsiteY5" fmla="*/ -2194 h 101739"/>
                      <a:gd name="connsiteX6" fmla="*/ 44603 w 73488"/>
                      <a:gd name="connsiteY6" fmla="*/ 21418 h 101739"/>
                      <a:gd name="connsiteX7" fmla="*/ -1764 w 73488"/>
                      <a:gd name="connsiteY7" fmla="*/ 21418 h 101739"/>
                      <a:gd name="connsiteX8" fmla="*/ -1764 w 73488"/>
                      <a:gd name="connsiteY8" fmla="*/ 29043 h 101739"/>
                      <a:gd name="connsiteX9" fmla="*/ 43819 w 73488"/>
                      <a:gd name="connsiteY9" fmla="*/ 99545 h 101739"/>
                      <a:gd name="connsiteX10" fmla="*/ 57604 w 73488"/>
                      <a:gd name="connsiteY10" fmla="*/ 99545 h 101739"/>
                      <a:gd name="connsiteX11" fmla="*/ 57604 w 73488"/>
                      <a:gd name="connsiteY11" fmla="*/ 31972 h 101739"/>
                      <a:gd name="connsiteX12" fmla="*/ 12916 w 73488"/>
                      <a:gd name="connsiteY12" fmla="*/ 31972 h 101739"/>
                      <a:gd name="connsiteX13" fmla="*/ 44603 w 73488"/>
                      <a:gd name="connsiteY13" fmla="*/ 31972 h 101739"/>
                      <a:gd name="connsiteX14" fmla="*/ 44603 w 73488"/>
                      <a:gd name="connsiteY14" fmla="*/ 81858 h 101739"/>
                      <a:gd name="connsiteX15" fmla="*/ 43059 w 73488"/>
                      <a:gd name="connsiteY15" fmla="*/ 79063 h 101739"/>
                      <a:gd name="connsiteX16" fmla="*/ 12916 w 73488"/>
                      <a:gd name="connsiteY16" fmla="*/ 31972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72"/>
                        </a:moveTo>
                        <a:lnTo>
                          <a:pt x="71724" y="31972"/>
                        </a:lnTo>
                        <a:lnTo>
                          <a:pt x="71724" y="21418"/>
                        </a:lnTo>
                        <a:lnTo>
                          <a:pt x="57604" y="21418"/>
                        </a:lnTo>
                        <a:lnTo>
                          <a:pt x="57604" y="-2194"/>
                        </a:lnTo>
                        <a:lnTo>
                          <a:pt x="44603" y="-2194"/>
                        </a:lnTo>
                        <a:lnTo>
                          <a:pt x="44603" y="21418"/>
                        </a:lnTo>
                        <a:lnTo>
                          <a:pt x="-1764" y="21418"/>
                        </a:lnTo>
                        <a:lnTo>
                          <a:pt x="-1764" y="29043"/>
                        </a:lnTo>
                        <a:lnTo>
                          <a:pt x="43819" y="99545"/>
                        </a:lnTo>
                        <a:lnTo>
                          <a:pt x="57604" y="99545"/>
                        </a:lnTo>
                        <a:lnTo>
                          <a:pt x="57604" y="31972"/>
                        </a:lnTo>
                        <a:close/>
                        <a:moveTo>
                          <a:pt x="12916" y="31972"/>
                        </a:moveTo>
                        <a:lnTo>
                          <a:pt x="44603" y="31972"/>
                        </a:lnTo>
                        <a:lnTo>
                          <a:pt x="44603" y="81858"/>
                        </a:lnTo>
                        <a:lnTo>
                          <a:pt x="43059" y="79063"/>
                        </a:lnTo>
                        <a:lnTo>
                          <a:pt x="12916" y="31972"/>
                        </a:lnTo>
                        <a:close/>
                      </a:path>
                    </a:pathLst>
                  </a:custGeom>
                  <a:solidFill>
                    <a:srgbClr val="FFFFFF"/>
                  </a:solidFill>
                  <a:ln w="22" cap="flat">
                    <a:noFill/>
                    <a:prstDash val="solid"/>
                    <a:round/>
                  </a:ln>
                </p:spPr>
                <p:txBody>
                  <a:bodyPr rtlCol="0" anchor="ctr"/>
                  <a:lstStyle/>
                  <a:p>
                    <a:endParaRPr lang="en-GB"/>
                  </a:p>
                </p:txBody>
              </p:sp>
              <p:sp>
                <p:nvSpPr>
                  <p:cNvPr id="68" name="Freeform: Shape 67">
                    <a:extLst>
                      <a:ext uri="{FF2B5EF4-FFF2-40B4-BE49-F238E27FC236}">
                        <a16:creationId xmlns:a16="http://schemas.microsoft.com/office/drawing/2014/main" id="{5DBF2BCD-1FE4-903B-8513-DE29854D7506}"/>
                      </a:ext>
                    </a:extLst>
                  </p:cNvPr>
                  <p:cNvSpPr/>
                  <p:nvPr/>
                </p:nvSpPr>
                <p:spPr>
                  <a:xfrm flipV="1">
                    <a:off x="2025013" y="4380033"/>
                    <a:ext cx="64268" cy="104556"/>
                  </a:xfrm>
                  <a:custGeom>
                    <a:avLst/>
                    <a:gdLst>
                      <a:gd name="connsiteX0" fmla="*/ 62527 w 64268"/>
                      <a:gd name="connsiteY0" fmla="*/ 42616 h 104556"/>
                      <a:gd name="connsiteX1" fmla="*/ 54762 w 64268"/>
                      <a:gd name="connsiteY1" fmla="*/ 8852 h 104556"/>
                      <a:gd name="connsiteX2" fmla="*/ 30504 w 64268"/>
                      <a:gd name="connsiteY2" fmla="*/ -2194 h 104556"/>
                      <a:gd name="connsiteX3" fmla="*/ 6381 w 64268"/>
                      <a:gd name="connsiteY3" fmla="*/ 8606 h 104556"/>
                      <a:gd name="connsiteX4" fmla="*/ -1742 w 64268"/>
                      <a:gd name="connsiteY4" fmla="*/ 40871 h 104556"/>
                      <a:gd name="connsiteX5" fmla="*/ -1742 w 64268"/>
                      <a:gd name="connsiteY5" fmla="*/ 58111 h 104556"/>
                      <a:gd name="connsiteX6" fmla="*/ 6023 w 64268"/>
                      <a:gd name="connsiteY6" fmla="*/ 91450 h 104556"/>
                      <a:gd name="connsiteX7" fmla="*/ 30370 w 64268"/>
                      <a:gd name="connsiteY7" fmla="*/ 102362 h 104556"/>
                      <a:gd name="connsiteX8" fmla="*/ 54560 w 64268"/>
                      <a:gd name="connsiteY8" fmla="*/ 91830 h 104556"/>
                      <a:gd name="connsiteX9" fmla="*/ 62527 w 64268"/>
                      <a:gd name="connsiteY9" fmla="*/ 59386 h 104556"/>
                      <a:gd name="connsiteX10" fmla="*/ 62527 w 64268"/>
                      <a:gd name="connsiteY10" fmla="*/ 42616 h 104556"/>
                      <a:gd name="connsiteX11" fmla="*/ 49592 w 64268"/>
                      <a:gd name="connsiteY11" fmla="*/ 60280 h 104556"/>
                      <a:gd name="connsiteX12" fmla="*/ 44983 w 64268"/>
                      <a:gd name="connsiteY12" fmla="*/ 84228 h 104556"/>
                      <a:gd name="connsiteX13" fmla="*/ 30370 w 64268"/>
                      <a:gd name="connsiteY13" fmla="*/ 91741 h 104556"/>
                      <a:gd name="connsiteX14" fmla="*/ 15892 w 64268"/>
                      <a:gd name="connsiteY14" fmla="*/ 84250 h 104556"/>
                      <a:gd name="connsiteX15" fmla="*/ 11215 w 64268"/>
                      <a:gd name="connsiteY15" fmla="*/ 61264 h 104556"/>
                      <a:gd name="connsiteX16" fmla="*/ 11215 w 64268"/>
                      <a:gd name="connsiteY16" fmla="*/ 40581 h 104556"/>
                      <a:gd name="connsiteX17" fmla="*/ 16004 w 64268"/>
                      <a:gd name="connsiteY17" fmla="*/ 16230 h 104556"/>
                      <a:gd name="connsiteX18" fmla="*/ 30504 w 64268"/>
                      <a:gd name="connsiteY18" fmla="*/ 8360 h 104556"/>
                      <a:gd name="connsiteX19" fmla="*/ 44736 w 64268"/>
                      <a:gd name="connsiteY19" fmla="*/ 15761 h 104556"/>
                      <a:gd name="connsiteX20" fmla="*/ 49592 w 64268"/>
                      <a:gd name="connsiteY20" fmla="*/ 39105 h 104556"/>
                      <a:gd name="connsiteX21" fmla="*/ 49592 w 64268"/>
                      <a:gd name="connsiteY21" fmla="*/ 60280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27" y="42616"/>
                        </a:moveTo>
                        <a:cubicBezTo>
                          <a:pt x="62527" y="27470"/>
                          <a:pt x="59938" y="16216"/>
                          <a:pt x="54762" y="8852"/>
                        </a:cubicBezTo>
                        <a:cubicBezTo>
                          <a:pt x="49600" y="1488"/>
                          <a:pt x="41514" y="-2194"/>
                          <a:pt x="30504" y="-2194"/>
                        </a:cubicBezTo>
                        <a:cubicBezTo>
                          <a:pt x="19644" y="-2194"/>
                          <a:pt x="11603" y="1406"/>
                          <a:pt x="6381" y="8606"/>
                        </a:cubicBezTo>
                        <a:cubicBezTo>
                          <a:pt x="1160" y="15806"/>
                          <a:pt x="-1548" y="26561"/>
                          <a:pt x="-1742" y="40871"/>
                        </a:cubicBezTo>
                        <a:lnTo>
                          <a:pt x="-1742" y="58111"/>
                        </a:lnTo>
                        <a:cubicBezTo>
                          <a:pt x="-1742" y="73078"/>
                          <a:pt x="846" y="84191"/>
                          <a:pt x="6023" y="91450"/>
                        </a:cubicBezTo>
                        <a:cubicBezTo>
                          <a:pt x="11200" y="98725"/>
                          <a:pt x="19315" y="102362"/>
                          <a:pt x="30370" y="102362"/>
                        </a:cubicBezTo>
                        <a:cubicBezTo>
                          <a:pt x="41320" y="102362"/>
                          <a:pt x="49384" y="98852"/>
                          <a:pt x="54560" y="91830"/>
                        </a:cubicBezTo>
                        <a:cubicBezTo>
                          <a:pt x="59737" y="84824"/>
                          <a:pt x="62392" y="74009"/>
                          <a:pt x="62527" y="59386"/>
                        </a:cubicBezTo>
                        <a:lnTo>
                          <a:pt x="62527" y="42616"/>
                        </a:lnTo>
                        <a:close/>
                        <a:moveTo>
                          <a:pt x="49592" y="60280"/>
                        </a:moveTo>
                        <a:cubicBezTo>
                          <a:pt x="49592" y="71237"/>
                          <a:pt x="48056" y="79219"/>
                          <a:pt x="44983" y="84228"/>
                        </a:cubicBezTo>
                        <a:cubicBezTo>
                          <a:pt x="41909" y="89237"/>
                          <a:pt x="37039" y="91741"/>
                          <a:pt x="30370" y="91741"/>
                        </a:cubicBezTo>
                        <a:cubicBezTo>
                          <a:pt x="23746" y="91741"/>
                          <a:pt x="18920" y="89244"/>
                          <a:pt x="15892" y="84250"/>
                        </a:cubicBezTo>
                        <a:cubicBezTo>
                          <a:pt x="12863" y="79271"/>
                          <a:pt x="11304" y="71609"/>
                          <a:pt x="11215" y="61264"/>
                        </a:cubicBezTo>
                        <a:lnTo>
                          <a:pt x="11215" y="40581"/>
                        </a:lnTo>
                        <a:cubicBezTo>
                          <a:pt x="11215" y="29595"/>
                          <a:pt x="12811" y="21478"/>
                          <a:pt x="16004" y="16230"/>
                        </a:cubicBezTo>
                        <a:cubicBezTo>
                          <a:pt x="19196" y="10983"/>
                          <a:pt x="24030" y="8360"/>
                          <a:pt x="30504" y="8360"/>
                        </a:cubicBezTo>
                        <a:cubicBezTo>
                          <a:pt x="36889" y="8360"/>
                          <a:pt x="41633" y="10827"/>
                          <a:pt x="44736" y="15761"/>
                        </a:cubicBezTo>
                        <a:cubicBezTo>
                          <a:pt x="47840" y="20710"/>
                          <a:pt x="49458" y="28491"/>
                          <a:pt x="49592" y="39105"/>
                        </a:cubicBezTo>
                        <a:lnTo>
                          <a:pt x="49592" y="60280"/>
                        </a:lnTo>
                        <a:close/>
                      </a:path>
                    </a:pathLst>
                  </a:custGeom>
                  <a:solidFill>
                    <a:srgbClr val="FFFFFF"/>
                  </a:solidFill>
                  <a:ln w="22" cap="flat">
                    <a:noFill/>
                    <a:prstDash val="solid"/>
                    <a:round/>
                  </a:ln>
                </p:spPr>
                <p:txBody>
                  <a:bodyPr rtlCol="0" anchor="ctr"/>
                  <a:lstStyle/>
                  <a:p>
                    <a:endParaRPr lang="en-GB"/>
                  </a:p>
                </p:txBody>
              </p:sp>
            </p:grpSp>
          </p:grpSp>
          <p:grpSp>
            <p:nvGrpSpPr>
              <p:cNvPr id="69" name="Graphic 5">
                <a:extLst>
                  <a:ext uri="{FF2B5EF4-FFF2-40B4-BE49-F238E27FC236}">
                    <a16:creationId xmlns:a16="http://schemas.microsoft.com/office/drawing/2014/main" id="{14773573-6CD1-29CD-2526-5D4FC2FF5E1E}"/>
                  </a:ext>
                </a:extLst>
              </p:cNvPr>
              <p:cNvGrpSpPr/>
              <p:nvPr/>
            </p:nvGrpSpPr>
            <p:grpSpPr>
              <a:xfrm>
                <a:off x="1826481" y="4031257"/>
                <a:ext cx="333583" cy="104556"/>
                <a:chOff x="1826481" y="4031257"/>
                <a:chExt cx="333583" cy="104556"/>
              </a:xfrm>
            </p:grpSpPr>
            <p:sp>
              <p:nvSpPr>
                <p:cNvPr id="70" name="Freeform: Shape 69">
                  <a:extLst>
                    <a:ext uri="{FF2B5EF4-FFF2-40B4-BE49-F238E27FC236}">
                      <a16:creationId xmlns:a16="http://schemas.microsoft.com/office/drawing/2014/main" id="{C1D4E51F-FF2B-1426-8F58-624A36E28C25}"/>
                    </a:ext>
                  </a:extLst>
                </p:cNvPr>
                <p:cNvSpPr/>
                <p:nvPr/>
              </p:nvSpPr>
              <p:spPr>
                <a:xfrm>
                  <a:off x="2128736" y="4080741"/>
                  <a:ext cx="31328" cy="8944"/>
                </a:xfrm>
                <a:custGeom>
                  <a:avLst/>
                  <a:gdLst>
                    <a:gd name="connsiteX0" fmla="*/ 31393 w 31328"/>
                    <a:gd name="connsiteY0" fmla="*/ 41 h 8944"/>
                    <a:gd name="connsiteX1" fmla="*/ 65 w 31328"/>
                    <a:gd name="connsiteY1" fmla="*/ 41 h 8944"/>
                  </a:gdLst>
                  <a:ahLst/>
                  <a:cxnLst>
                    <a:cxn ang="0">
                      <a:pos x="connsiteX0" y="connsiteY0"/>
                    </a:cxn>
                    <a:cxn ang="0">
                      <a:pos x="connsiteX1" y="connsiteY1"/>
                    </a:cxn>
                  </a:cxnLst>
                  <a:rect l="l" t="t" r="r" b="b"/>
                  <a:pathLst>
                    <a:path w="31328" h="8944">
                      <a:moveTo>
                        <a:pt x="31393" y="41"/>
                      </a:moveTo>
                      <a:lnTo>
                        <a:pt x="65" y="41"/>
                      </a:lnTo>
                    </a:path>
                  </a:pathLst>
                </a:custGeom>
                <a:solidFill>
                  <a:srgbClr val="FFFFFF"/>
                </a:solidFill>
                <a:ln w="7158" cap="flat">
                  <a:solidFill>
                    <a:srgbClr val="FFFFFF"/>
                  </a:solidFill>
                  <a:prstDash val="solid"/>
                  <a:round/>
                </a:ln>
              </p:spPr>
              <p:txBody>
                <a:bodyPr rtlCol="0" anchor="ctr"/>
                <a:lstStyle/>
                <a:p>
                  <a:endParaRPr lang="en-GB"/>
                </a:p>
              </p:txBody>
            </p:sp>
            <p:grpSp>
              <p:nvGrpSpPr>
                <p:cNvPr id="71" name="Graphic 5">
                  <a:extLst>
                    <a:ext uri="{FF2B5EF4-FFF2-40B4-BE49-F238E27FC236}">
                      <a16:creationId xmlns:a16="http://schemas.microsoft.com/office/drawing/2014/main" id="{06880846-6F4E-55CE-A2B4-BCF1B088D405}"/>
                    </a:ext>
                  </a:extLst>
                </p:cNvPr>
                <p:cNvGrpSpPr/>
                <p:nvPr/>
              </p:nvGrpSpPr>
              <p:grpSpPr>
                <a:xfrm>
                  <a:off x="1826481" y="4031257"/>
                  <a:ext cx="265261" cy="104556"/>
                  <a:chOff x="1826481" y="4031257"/>
                  <a:chExt cx="265261" cy="104556"/>
                </a:xfrm>
                <a:solidFill>
                  <a:srgbClr val="FFFFFF"/>
                </a:solidFill>
              </p:grpSpPr>
              <p:sp>
                <p:nvSpPr>
                  <p:cNvPr id="72" name="Freeform: Shape 71">
                    <a:extLst>
                      <a:ext uri="{FF2B5EF4-FFF2-40B4-BE49-F238E27FC236}">
                        <a16:creationId xmlns:a16="http://schemas.microsoft.com/office/drawing/2014/main" id="{94E3013D-0CF0-D4CC-F887-2A637BF794D7}"/>
                      </a:ext>
                    </a:extLst>
                  </p:cNvPr>
                  <p:cNvSpPr/>
                  <p:nvPr/>
                </p:nvSpPr>
                <p:spPr>
                  <a:xfrm flipV="1">
                    <a:off x="1826481" y="4031257"/>
                    <a:ext cx="64268" cy="104556"/>
                  </a:xfrm>
                  <a:custGeom>
                    <a:avLst/>
                    <a:gdLst>
                      <a:gd name="connsiteX0" fmla="*/ 62504 w 64268"/>
                      <a:gd name="connsiteY0" fmla="*/ 42577 h 104556"/>
                      <a:gd name="connsiteX1" fmla="*/ 54739 w 64268"/>
                      <a:gd name="connsiteY1" fmla="*/ 8813 h 104556"/>
                      <a:gd name="connsiteX2" fmla="*/ 30482 w 64268"/>
                      <a:gd name="connsiteY2" fmla="*/ -2233 h 104556"/>
                      <a:gd name="connsiteX3" fmla="*/ 6359 w 64268"/>
                      <a:gd name="connsiteY3" fmla="*/ 8567 h 104556"/>
                      <a:gd name="connsiteX4" fmla="*/ -1764 w 64268"/>
                      <a:gd name="connsiteY4" fmla="*/ 40832 h 104556"/>
                      <a:gd name="connsiteX5" fmla="*/ -1764 w 64268"/>
                      <a:gd name="connsiteY5" fmla="*/ 58072 h 104556"/>
                      <a:gd name="connsiteX6" fmla="*/ 6001 w 64268"/>
                      <a:gd name="connsiteY6" fmla="*/ 91411 h 104556"/>
                      <a:gd name="connsiteX7" fmla="*/ 30348 w 64268"/>
                      <a:gd name="connsiteY7" fmla="*/ 102323 h 104556"/>
                      <a:gd name="connsiteX8" fmla="*/ 54538 w 64268"/>
                      <a:gd name="connsiteY8" fmla="*/ 91791 h 104556"/>
                      <a:gd name="connsiteX9" fmla="*/ 62504 w 64268"/>
                      <a:gd name="connsiteY9" fmla="*/ 59347 h 104556"/>
                      <a:gd name="connsiteX10" fmla="*/ 62504 w 64268"/>
                      <a:gd name="connsiteY10" fmla="*/ 42577 h 104556"/>
                      <a:gd name="connsiteX11" fmla="*/ 49570 w 64268"/>
                      <a:gd name="connsiteY11" fmla="*/ 60241 h 104556"/>
                      <a:gd name="connsiteX12" fmla="*/ 44960 w 64268"/>
                      <a:gd name="connsiteY12" fmla="*/ 84189 h 104556"/>
                      <a:gd name="connsiteX13" fmla="*/ 30348 w 64268"/>
                      <a:gd name="connsiteY13" fmla="*/ 91702 h 104556"/>
                      <a:gd name="connsiteX14" fmla="*/ 15870 w 64268"/>
                      <a:gd name="connsiteY14" fmla="*/ 84211 h 104556"/>
                      <a:gd name="connsiteX15" fmla="*/ 11193 w 64268"/>
                      <a:gd name="connsiteY15" fmla="*/ 61225 h 104556"/>
                      <a:gd name="connsiteX16" fmla="*/ 11193 w 64268"/>
                      <a:gd name="connsiteY16" fmla="*/ 40542 h 104556"/>
                      <a:gd name="connsiteX17" fmla="*/ 15981 w 64268"/>
                      <a:gd name="connsiteY17" fmla="*/ 16191 h 104556"/>
                      <a:gd name="connsiteX18" fmla="*/ 30482 w 64268"/>
                      <a:gd name="connsiteY18" fmla="*/ 8321 h 104556"/>
                      <a:gd name="connsiteX19" fmla="*/ 44714 w 64268"/>
                      <a:gd name="connsiteY19" fmla="*/ 15722 h 104556"/>
                      <a:gd name="connsiteX20" fmla="*/ 49570 w 64268"/>
                      <a:gd name="connsiteY20" fmla="*/ 39066 h 104556"/>
                      <a:gd name="connsiteX21" fmla="*/ 49570 w 64268"/>
                      <a:gd name="connsiteY21" fmla="*/ 60241 h 104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68" h="104556">
                        <a:moveTo>
                          <a:pt x="62504" y="42577"/>
                        </a:moveTo>
                        <a:cubicBezTo>
                          <a:pt x="62504" y="27431"/>
                          <a:pt x="59916" y="16177"/>
                          <a:pt x="54739" y="8813"/>
                        </a:cubicBezTo>
                        <a:cubicBezTo>
                          <a:pt x="49578" y="1449"/>
                          <a:pt x="41492" y="-2233"/>
                          <a:pt x="30482" y="-2233"/>
                        </a:cubicBezTo>
                        <a:cubicBezTo>
                          <a:pt x="19622" y="-2233"/>
                          <a:pt x="11580" y="1367"/>
                          <a:pt x="6359" y="8567"/>
                        </a:cubicBezTo>
                        <a:cubicBezTo>
                          <a:pt x="1138" y="15767"/>
                          <a:pt x="-1570" y="26522"/>
                          <a:pt x="-1764" y="40832"/>
                        </a:cubicBezTo>
                        <a:lnTo>
                          <a:pt x="-1764" y="58072"/>
                        </a:lnTo>
                        <a:cubicBezTo>
                          <a:pt x="-1764" y="73039"/>
                          <a:pt x="824" y="84152"/>
                          <a:pt x="6001" y="91411"/>
                        </a:cubicBezTo>
                        <a:cubicBezTo>
                          <a:pt x="11178" y="98686"/>
                          <a:pt x="19293" y="102323"/>
                          <a:pt x="30348" y="102323"/>
                        </a:cubicBezTo>
                        <a:cubicBezTo>
                          <a:pt x="41298" y="102323"/>
                          <a:pt x="49361" y="98813"/>
                          <a:pt x="54538" y="91791"/>
                        </a:cubicBezTo>
                        <a:cubicBezTo>
                          <a:pt x="59715" y="84785"/>
                          <a:pt x="62370" y="73970"/>
                          <a:pt x="62504" y="59347"/>
                        </a:cubicBezTo>
                        <a:lnTo>
                          <a:pt x="62504" y="42577"/>
                        </a:lnTo>
                        <a:close/>
                        <a:moveTo>
                          <a:pt x="49570" y="60241"/>
                        </a:moveTo>
                        <a:cubicBezTo>
                          <a:pt x="49570" y="71198"/>
                          <a:pt x="48034" y="79180"/>
                          <a:pt x="44960" y="84189"/>
                        </a:cubicBezTo>
                        <a:cubicBezTo>
                          <a:pt x="41887" y="89198"/>
                          <a:pt x="37016" y="91702"/>
                          <a:pt x="30348" y="91702"/>
                        </a:cubicBezTo>
                        <a:cubicBezTo>
                          <a:pt x="23724" y="91702"/>
                          <a:pt x="18898" y="89205"/>
                          <a:pt x="15870" y="84211"/>
                        </a:cubicBezTo>
                        <a:cubicBezTo>
                          <a:pt x="12841" y="79232"/>
                          <a:pt x="11282" y="71570"/>
                          <a:pt x="11193" y="61225"/>
                        </a:cubicBezTo>
                        <a:lnTo>
                          <a:pt x="11193" y="40542"/>
                        </a:lnTo>
                        <a:cubicBezTo>
                          <a:pt x="11193" y="29556"/>
                          <a:pt x="12789" y="21439"/>
                          <a:pt x="15981" y="16191"/>
                        </a:cubicBezTo>
                        <a:cubicBezTo>
                          <a:pt x="19174" y="10944"/>
                          <a:pt x="24008" y="8321"/>
                          <a:pt x="30482" y="8321"/>
                        </a:cubicBezTo>
                        <a:cubicBezTo>
                          <a:pt x="36867" y="8321"/>
                          <a:pt x="41611" y="10788"/>
                          <a:pt x="44714" y="15722"/>
                        </a:cubicBezTo>
                        <a:cubicBezTo>
                          <a:pt x="47817" y="20671"/>
                          <a:pt x="49436" y="28452"/>
                          <a:pt x="49570" y="39066"/>
                        </a:cubicBezTo>
                        <a:lnTo>
                          <a:pt x="49570" y="60241"/>
                        </a:lnTo>
                        <a:close/>
                      </a:path>
                    </a:pathLst>
                  </a:custGeom>
                  <a:solidFill>
                    <a:srgbClr val="FFFFFF"/>
                  </a:solidFill>
                  <a:ln w="22" cap="flat">
                    <a:noFill/>
                    <a:prstDash val="solid"/>
                    <a:round/>
                  </a:ln>
                </p:spPr>
                <p:txBody>
                  <a:bodyPr rtlCol="0" anchor="ctr"/>
                  <a:lstStyle/>
                  <a:p>
                    <a:endParaRPr lang="en-GB"/>
                  </a:p>
                </p:txBody>
              </p:sp>
              <p:sp>
                <p:nvSpPr>
                  <p:cNvPr id="73" name="Freeform: Shape 72">
                    <a:extLst>
                      <a:ext uri="{FF2B5EF4-FFF2-40B4-BE49-F238E27FC236}">
                        <a16:creationId xmlns:a16="http://schemas.microsoft.com/office/drawing/2014/main" id="{0302F7FB-F48E-B341-0688-19D2A540EA76}"/>
                      </a:ext>
                    </a:extLst>
                  </p:cNvPr>
                  <p:cNvSpPr/>
                  <p:nvPr/>
                </p:nvSpPr>
                <p:spPr>
                  <a:xfrm flipV="1">
                    <a:off x="1908937" y="4119804"/>
                    <a:ext cx="16089" cy="15361"/>
                  </a:xfrm>
                  <a:custGeom>
                    <a:avLst/>
                    <a:gdLst>
                      <a:gd name="connsiteX0" fmla="*/ -772 w 16089"/>
                      <a:gd name="connsiteY0" fmla="*/ 7272 h 15361"/>
                      <a:gd name="connsiteX1" fmla="*/ 1220 w 16089"/>
                      <a:gd name="connsiteY1" fmla="*/ 12863 h 15361"/>
                      <a:gd name="connsiteX2" fmla="*/ 7194 w 16089"/>
                      <a:gd name="connsiteY2" fmla="*/ 15099 h 15361"/>
                      <a:gd name="connsiteX3" fmla="*/ 13236 w 16089"/>
                      <a:gd name="connsiteY3" fmla="*/ 12863 h 15361"/>
                      <a:gd name="connsiteX4" fmla="*/ 15317 w 16089"/>
                      <a:gd name="connsiteY4" fmla="*/ 7272 h 15361"/>
                      <a:gd name="connsiteX5" fmla="*/ 13236 w 16089"/>
                      <a:gd name="connsiteY5" fmla="*/ 1884 h 15361"/>
                      <a:gd name="connsiteX6" fmla="*/ 7194 w 16089"/>
                      <a:gd name="connsiteY6" fmla="*/ -263 h 15361"/>
                      <a:gd name="connsiteX7" fmla="*/ 1220 w 16089"/>
                      <a:gd name="connsiteY7" fmla="*/ 1884 h 15361"/>
                      <a:gd name="connsiteX8" fmla="*/ -772 w 16089"/>
                      <a:gd name="connsiteY8" fmla="*/ 7272 h 1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9" h="15361">
                        <a:moveTo>
                          <a:pt x="-772" y="7272"/>
                        </a:moveTo>
                        <a:cubicBezTo>
                          <a:pt x="-772" y="9508"/>
                          <a:pt x="-108" y="11372"/>
                          <a:pt x="1220" y="12863"/>
                        </a:cubicBezTo>
                        <a:cubicBezTo>
                          <a:pt x="2547" y="14353"/>
                          <a:pt x="4539" y="15099"/>
                          <a:pt x="7194" y="15099"/>
                        </a:cubicBezTo>
                        <a:cubicBezTo>
                          <a:pt x="9850" y="15099"/>
                          <a:pt x="11864" y="14353"/>
                          <a:pt x="13236" y="12863"/>
                        </a:cubicBezTo>
                        <a:cubicBezTo>
                          <a:pt x="14624" y="11372"/>
                          <a:pt x="15317" y="9508"/>
                          <a:pt x="15317" y="7272"/>
                        </a:cubicBezTo>
                        <a:cubicBezTo>
                          <a:pt x="15317" y="5126"/>
                          <a:pt x="14624" y="3330"/>
                          <a:pt x="13236" y="1884"/>
                        </a:cubicBezTo>
                        <a:cubicBezTo>
                          <a:pt x="11864" y="453"/>
                          <a:pt x="9850" y="-263"/>
                          <a:pt x="7194" y="-263"/>
                        </a:cubicBezTo>
                        <a:cubicBezTo>
                          <a:pt x="4539" y="-263"/>
                          <a:pt x="2547" y="453"/>
                          <a:pt x="1220" y="1884"/>
                        </a:cubicBezTo>
                        <a:cubicBezTo>
                          <a:pt x="-108" y="3330"/>
                          <a:pt x="-772" y="5126"/>
                          <a:pt x="-772" y="7272"/>
                        </a:cubicBezTo>
                        <a:close/>
                      </a:path>
                    </a:pathLst>
                  </a:custGeom>
                  <a:solidFill>
                    <a:srgbClr val="FFFFFF"/>
                  </a:solidFill>
                  <a:ln w="22" cap="flat">
                    <a:noFill/>
                    <a:prstDash val="solid"/>
                    <a:round/>
                  </a:ln>
                </p:spPr>
                <p:txBody>
                  <a:bodyPr rtlCol="0" anchor="ctr"/>
                  <a:lstStyle/>
                  <a:p>
                    <a:endParaRPr lang="en-GB"/>
                  </a:p>
                </p:txBody>
              </p:sp>
              <p:sp>
                <p:nvSpPr>
                  <p:cNvPr id="74" name="Freeform: Shape 73">
                    <a:extLst>
                      <a:ext uri="{FF2B5EF4-FFF2-40B4-BE49-F238E27FC236}">
                        <a16:creationId xmlns:a16="http://schemas.microsoft.com/office/drawing/2014/main" id="{B35F2105-4075-15A8-CD02-E775483C9372}"/>
                      </a:ext>
                    </a:extLst>
                  </p:cNvPr>
                  <p:cNvSpPr/>
                  <p:nvPr/>
                </p:nvSpPr>
                <p:spPr>
                  <a:xfrm flipV="1">
                    <a:off x="1940274" y="4032666"/>
                    <a:ext cx="73488" cy="101739"/>
                  </a:xfrm>
                  <a:custGeom>
                    <a:avLst/>
                    <a:gdLst>
                      <a:gd name="connsiteX0" fmla="*/ 57604 w 73488"/>
                      <a:gd name="connsiteY0" fmla="*/ 31933 h 101739"/>
                      <a:gd name="connsiteX1" fmla="*/ 71724 w 73488"/>
                      <a:gd name="connsiteY1" fmla="*/ 31933 h 101739"/>
                      <a:gd name="connsiteX2" fmla="*/ 71724 w 73488"/>
                      <a:gd name="connsiteY2" fmla="*/ 21379 h 101739"/>
                      <a:gd name="connsiteX3" fmla="*/ 57604 w 73488"/>
                      <a:gd name="connsiteY3" fmla="*/ 21379 h 101739"/>
                      <a:gd name="connsiteX4" fmla="*/ 57604 w 73488"/>
                      <a:gd name="connsiteY4" fmla="*/ -2233 h 101739"/>
                      <a:gd name="connsiteX5" fmla="*/ 44603 w 73488"/>
                      <a:gd name="connsiteY5" fmla="*/ -2233 h 101739"/>
                      <a:gd name="connsiteX6" fmla="*/ 44603 w 73488"/>
                      <a:gd name="connsiteY6" fmla="*/ 21379 h 101739"/>
                      <a:gd name="connsiteX7" fmla="*/ -1764 w 73488"/>
                      <a:gd name="connsiteY7" fmla="*/ 21379 h 101739"/>
                      <a:gd name="connsiteX8" fmla="*/ -1764 w 73488"/>
                      <a:gd name="connsiteY8" fmla="*/ 29004 h 101739"/>
                      <a:gd name="connsiteX9" fmla="*/ 43819 w 73488"/>
                      <a:gd name="connsiteY9" fmla="*/ 99506 h 101739"/>
                      <a:gd name="connsiteX10" fmla="*/ 57604 w 73488"/>
                      <a:gd name="connsiteY10" fmla="*/ 99506 h 101739"/>
                      <a:gd name="connsiteX11" fmla="*/ 57604 w 73488"/>
                      <a:gd name="connsiteY11" fmla="*/ 31933 h 101739"/>
                      <a:gd name="connsiteX12" fmla="*/ 12916 w 73488"/>
                      <a:gd name="connsiteY12" fmla="*/ 31933 h 101739"/>
                      <a:gd name="connsiteX13" fmla="*/ 44603 w 73488"/>
                      <a:gd name="connsiteY13" fmla="*/ 31933 h 101739"/>
                      <a:gd name="connsiteX14" fmla="*/ 44603 w 73488"/>
                      <a:gd name="connsiteY14" fmla="*/ 81819 h 101739"/>
                      <a:gd name="connsiteX15" fmla="*/ 43059 w 73488"/>
                      <a:gd name="connsiteY15" fmla="*/ 79024 h 101739"/>
                      <a:gd name="connsiteX16" fmla="*/ 12916 w 73488"/>
                      <a:gd name="connsiteY16" fmla="*/ 31933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3488" h="101739">
                        <a:moveTo>
                          <a:pt x="57604" y="31933"/>
                        </a:moveTo>
                        <a:lnTo>
                          <a:pt x="71724" y="31933"/>
                        </a:lnTo>
                        <a:lnTo>
                          <a:pt x="71724" y="21379"/>
                        </a:lnTo>
                        <a:lnTo>
                          <a:pt x="57604" y="21379"/>
                        </a:lnTo>
                        <a:lnTo>
                          <a:pt x="57604" y="-2233"/>
                        </a:lnTo>
                        <a:lnTo>
                          <a:pt x="44603" y="-2233"/>
                        </a:lnTo>
                        <a:lnTo>
                          <a:pt x="44603" y="21379"/>
                        </a:lnTo>
                        <a:lnTo>
                          <a:pt x="-1764" y="21379"/>
                        </a:lnTo>
                        <a:lnTo>
                          <a:pt x="-1764" y="29004"/>
                        </a:lnTo>
                        <a:lnTo>
                          <a:pt x="43819" y="99506"/>
                        </a:lnTo>
                        <a:lnTo>
                          <a:pt x="57604" y="99506"/>
                        </a:lnTo>
                        <a:lnTo>
                          <a:pt x="57604" y="31933"/>
                        </a:lnTo>
                        <a:close/>
                        <a:moveTo>
                          <a:pt x="12916" y="31933"/>
                        </a:moveTo>
                        <a:lnTo>
                          <a:pt x="44603" y="31933"/>
                        </a:lnTo>
                        <a:lnTo>
                          <a:pt x="44603" y="81819"/>
                        </a:lnTo>
                        <a:lnTo>
                          <a:pt x="43059" y="79024"/>
                        </a:lnTo>
                        <a:lnTo>
                          <a:pt x="12916" y="31933"/>
                        </a:lnTo>
                        <a:close/>
                      </a:path>
                    </a:pathLst>
                  </a:custGeom>
                  <a:solidFill>
                    <a:srgbClr val="FFFFFF"/>
                  </a:solidFill>
                  <a:ln w="22" cap="flat">
                    <a:noFill/>
                    <a:prstDash val="solid"/>
                    <a:round/>
                  </a:ln>
                </p:spPr>
                <p:txBody>
                  <a:bodyPr rtlCol="0" anchor="ctr"/>
                  <a:lstStyle/>
                  <a:p>
                    <a:endParaRPr lang="en-GB"/>
                  </a:p>
                </p:txBody>
              </p:sp>
              <p:sp>
                <p:nvSpPr>
                  <p:cNvPr id="75" name="Freeform: Shape 74">
                    <a:extLst>
                      <a:ext uri="{FF2B5EF4-FFF2-40B4-BE49-F238E27FC236}">
                        <a16:creationId xmlns:a16="http://schemas.microsoft.com/office/drawing/2014/main" id="{B7F058AF-529B-928F-746C-13BD0CB11292}"/>
                      </a:ext>
                    </a:extLst>
                  </p:cNvPr>
                  <p:cNvSpPr/>
                  <p:nvPr/>
                </p:nvSpPr>
                <p:spPr>
                  <a:xfrm flipV="1">
                    <a:off x="2027743" y="4032666"/>
                    <a:ext cx="64000" cy="103147"/>
                  </a:xfrm>
                  <a:custGeom>
                    <a:avLst/>
                    <a:gdLst>
                      <a:gd name="connsiteX0" fmla="*/ 1790 w 64000"/>
                      <a:gd name="connsiteY0" fmla="*/ 50211 h 103147"/>
                      <a:gd name="connsiteX1" fmla="*/ 6959 w 64000"/>
                      <a:gd name="connsiteY1" fmla="*/ 100946 h 103147"/>
                      <a:gd name="connsiteX2" fmla="*/ 59121 w 64000"/>
                      <a:gd name="connsiteY2" fmla="*/ 100946 h 103147"/>
                      <a:gd name="connsiteX3" fmla="*/ 59121 w 64000"/>
                      <a:gd name="connsiteY3" fmla="*/ 89006 h 103147"/>
                      <a:gd name="connsiteX4" fmla="*/ 17947 w 64000"/>
                      <a:gd name="connsiteY4" fmla="*/ 89006 h 103147"/>
                      <a:gd name="connsiteX5" fmla="*/ 14858 w 64000"/>
                      <a:gd name="connsiteY5" fmla="*/ 61257 h 103147"/>
                      <a:gd name="connsiteX6" fmla="*/ 31865 w 64000"/>
                      <a:gd name="connsiteY6" fmla="*/ 65662 h 103147"/>
                      <a:gd name="connsiteX7" fmla="*/ 53952 w 64000"/>
                      <a:gd name="connsiteY7" fmla="*/ 56472 h 103147"/>
                      <a:gd name="connsiteX8" fmla="*/ 62142 w 64000"/>
                      <a:gd name="connsiteY8" fmla="*/ 31629 h 103147"/>
                      <a:gd name="connsiteX9" fmla="*/ 53639 w 64000"/>
                      <a:gd name="connsiteY9" fmla="*/ 6854 h 103147"/>
                      <a:gd name="connsiteX10" fmla="*/ 29896 w 64000"/>
                      <a:gd name="connsiteY10" fmla="*/ -2202 h 103147"/>
                      <a:gd name="connsiteX11" fmla="*/ 7854 w 64000"/>
                      <a:gd name="connsiteY11" fmla="*/ 5267 h 103147"/>
                      <a:gd name="connsiteX12" fmla="*/ -1858 w 64000"/>
                      <a:gd name="connsiteY12" fmla="*/ 25972 h 103147"/>
                      <a:gd name="connsiteX13" fmla="*/ 10383 w 64000"/>
                      <a:gd name="connsiteY13" fmla="*/ 25972 h 103147"/>
                      <a:gd name="connsiteX14" fmla="*/ 16604 w 64000"/>
                      <a:gd name="connsiteY14" fmla="*/ 12780 h 103147"/>
                      <a:gd name="connsiteX15" fmla="*/ 29896 w 64000"/>
                      <a:gd name="connsiteY15" fmla="*/ 8352 h 103147"/>
                      <a:gd name="connsiteX16" fmla="*/ 44061 w 64000"/>
                      <a:gd name="connsiteY16" fmla="*/ 14501 h 103147"/>
                      <a:gd name="connsiteX17" fmla="*/ 49208 w 64000"/>
                      <a:gd name="connsiteY17" fmla="*/ 31495 h 103147"/>
                      <a:gd name="connsiteX18" fmla="*/ 43636 w 64000"/>
                      <a:gd name="connsiteY18" fmla="*/ 47863 h 103147"/>
                      <a:gd name="connsiteX19" fmla="*/ 28845 w 64000"/>
                      <a:gd name="connsiteY19" fmla="*/ 54057 h 103147"/>
                      <a:gd name="connsiteX20" fmla="*/ 15552 w 64000"/>
                      <a:gd name="connsiteY20" fmla="*/ 50367 h 103147"/>
                      <a:gd name="connsiteX21" fmla="*/ 12128 w 64000"/>
                      <a:gd name="connsiteY21" fmla="*/ 47572 h 103147"/>
                      <a:gd name="connsiteX22" fmla="*/ 1790 w 64000"/>
                      <a:gd name="connsiteY22" fmla="*/ 50211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000" h="103147">
                        <a:moveTo>
                          <a:pt x="1790" y="50211"/>
                        </a:moveTo>
                        <a:lnTo>
                          <a:pt x="6959" y="100946"/>
                        </a:lnTo>
                        <a:lnTo>
                          <a:pt x="59121" y="100946"/>
                        </a:lnTo>
                        <a:lnTo>
                          <a:pt x="59121" y="89006"/>
                        </a:lnTo>
                        <a:lnTo>
                          <a:pt x="17947" y="89006"/>
                        </a:lnTo>
                        <a:lnTo>
                          <a:pt x="14858" y="61257"/>
                        </a:lnTo>
                        <a:cubicBezTo>
                          <a:pt x="19856" y="64193"/>
                          <a:pt x="25525" y="65662"/>
                          <a:pt x="31865" y="65662"/>
                        </a:cubicBezTo>
                        <a:cubicBezTo>
                          <a:pt x="41130" y="65662"/>
                          <a:pt x="48492" y="62598"/>
                          <a:pt x="53952" y="56472"/>
                        </a:cubicBezTo>
                        <a:cubicBezTo>
                          <a:pt x="59412" y="50345"/>
                          <a:pt x="62142" y="42064"/>
                          <a:pt x="62142" y="31629"/>
                        </a:cubicBezTo>
                        <a:cubicBezTo>
                          <a:pt x="62142" y="21150"/>
                          <a:pt x="59308" y="12891"/>
                          <a:pt x="53639" y="6854"/>
                        </a:cubicBezTo>
                        <a:cubicBezTo>
                          <a:pt x="47970" y="817"/>
                          <a:pt x="40056" y="-2202"/>
                          <a:pt x="29896" y="-2202"/>
                        </a:cubicBezTo>
                        <a:cubicBezTo>
                          <a:pt x="20900" y="-2202"/>
                          <a:pt x="13553" y="288"/>
                          <a:pt x="7854" y="5267"/>
                        </a:cubicBezTo>
                        <a:cubicBezTo>
                          <a:pt x="2170" y="10260"/>
                          <a:pt x="-1067" y="17162"/>
                          <a:pt x="-1858" y="25972"/>
                        </a:cubicBezTo>
                        <a:lnTo>
                          <a:pt x="10383" y="25972"/>
                        </a:lnTo>
                        <a:cubicBezTo>
                          <a:pt x="11174" y="20144"/>
                          <a:pt x="13247" y="15746"/>
                          <a:pt x="16604" y="12780"/>
                        </a:cubicBezTo>
                        <a:cubicBezTo>
                          <a:pt x="19961" y="9828"/>
                          <a:pt x="24391" y="8352"/>
                          <a:pt x="29896" y="8352"/>
                        </a:cubicBezTo>
                        <a:cubicBezTo>
                          <a:pt x="35908" y="8352"/>
                          <a:pt x="40630" y="10402"/>
                          <a:pt x="44061" y="14501"/>
                        </a:cubicBezTo>
                        <a:cubicBezTo>
                          <a:pt x="47492" y="18601"/>
                          <a:pt x="49208" y="24265"/>
                          <a:pt x="49208" y="31495"/>
                        </a:cubicBezTo>
                        <a:cubicBezTo>
                          <a:pt x="49208" y="38293"/>
                          <a:pt x="47351" y="43749"/>
                          <a:pt x="43636" y="47863"/>
                        </a:cubicBezTo>
                        <a:cubicBezTo>
                          <a:pt x="39936" y="51992"/>
                          <a:pt x="35006" y="54057"/>
                          <a:pt x="28845" y="54057"/>
                        </a:cubicBezTo>
                        <a:cubicBezTo>
                          <a:pt x="23205" y="54057"/>
                          <a:pt x="18775" y="52827"/>
                          <a:pt x="15552" y="50367"/>
                        </a:cubicBezTo>
                        <a:lnTo>
                          <a:pt x="12128" y="47572"/>
                        </a:lnTo>
                        <a:lnTo>
                          <a:pt x="1790" y="50211"/>
                        </a:lnTo>
                        <a:close/>
                      </a:path>
                    </a:pathLst>
                  </a:custGeom>
                  <a:solidFill>
                    <a:srgbClr val="FFFFFF"/>
                  </a:solidFill>
                  <a:ln w="22" cap="flat">
                    <a:noFill/>
                    <a:prstDash val="solid"/>
                    <a:round/>
                  </a:ln>
                </p:spPr>
                <p:txBody>
                  <a:bodyPr rtlCol="0" anchor="ctr"/>
                  <a:lstStyle/>
                  <a:p>
                    <a:endParaRPr lang="en-GB"/>
                  </a:p>
                </p:txBody>
              </p:sp>
            </p:grpSp>
          </p:grpSp>
          <p:grpSp>
            <p:nvGrpSpPr>
              <p:cNvPr id="76" name="Graphic 5">
                <a:extLst>
                  <a:ext uri="{FF2B5EF4-FFF2-40B4-BE49-F238E27FC236}">
                    <a16:creationId xmlns:a16="http://schemas.microsoft.com/office/drawing/2014/main" id="{1A1CE005-75BC-A2AD-F5A1-BCBB6B3CD945}"/>
                  </a:ext>
                </a:extLst>
              </p:cNvPr>
              <p:cNvGrpSpPr/>
              <p:nvPr/>
            </p:nvGrpSpPr>
            <p:grpSpPr>
              <a:xfrm>
                <a:off x="1651734" y="4818321"/>
                <a:ext cx="103227" cy="290176"/>
                <a:chOff x="1651734" y="4818321"/>
                <a:chExt cx="103227" cy="290176"/>
              </a:xfrm>
              <a:solidFill>
                <a:srgbClr val="FFFFFF"/>
              </a:solidFill>
            </p:grpSpPr>
            <p:sp>
              <p:nvSpPr>
                <p:cNvPr id="77" name="Freeform: Shape 76">
                  <a:extLst>
                    <a:ext uri="{FF2B5EF4-FFF2-40B4-BE49-F238E27FC236}">
                      <a16:creationId xmlns:a16="http://schemas.microsoft.com/office/drawing/2014/main" id="{973300AA-90B7-84D6-E9EF-E1074CF1D0F3}"/>
                    </a:ext>
                  </a:extLst>
                </p:cNvPr>
                <p:cNvSpPr/>
                <p:nvPr/>
              </p:nvSpPr>
              <p:spPr>
                <a:xfrm rot="-5400000" flipV="1">
                  <a:off x="1670688" y="5025698"/>
                  <a:ext cx="63910" cy="101739"/>
                </a:xfrm>
                <a:custGeom>
                  <a:avLst/>
                  <a:gdLst>
                    <a:gd name="connsiteX0" fmla="*/ 15801 w 63910"/>
                    <a:gd name="connsiteY0" fmla="*/ 11987 h 101739"/>
                    <a:gd name="connsiteX1" fmla="*/ 62033 w 63910"/>
                    <a:gd name="connsiteY1" fmla="*/ 11987 h 101739"/>
                    <a:gd name="connsiteX2" fmla="*/ 62033 w 63910"/>
                    <a:gd name="connsiteY2" fmla="*/ -2122 h 101739"/>
                    <a:gd name="connsiteX3" fmla="*/ -1877 w 63910"/>
                    <a:gd name="connsiteY3" fmla="*/ -2122 h 101739"/>
                    <a:gd name="connsiteX4" fmla="*/ -1877 w 63910"/>
                    <a:gd name="connsiteY4" fmla="*/ 99617 h 101739"/>
                    <a:gd name="connsiteX5" fmla="*/ 15801 w 63910"/>
                    <a:gd name="connsiteY5" fmla="*/ 99617 h 101739"/>
                    <a:gd name="connsiteX6" fmla="*/ 15801 w 63910"/>
                    <a:gd name="connsiteY6" fmla="*/ 11987 h 101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10" h="101739">
                      <a:moveTo>
                        <a:pt x="15801" y="11987"/>
                      </a:moveTo>
                      <a:lnTo>
                        <a:pt x="62033" y="11987"/>
                      </a:lnTo>
                      <a:lnTo>
                        <a:pt x="62033" y="-2122"/>
                      </a:lnTo>
                      <a:lnTo>
                        <a:pt x="-1877" y="-2122"/>
                      </a:lnTo>
                      <a:lnTo>
                        <a:pt x="-1877" y="99617"/>
                      </a:lnTo>
                      <a:lnTo>
                        <a:pt x="15801" y="99617"/>
                      </a:lnTo>
                      <a:lnTo>
                        <a:pt x="15801" y="11987"/>
                      </a:lnTo>
                      <a:close/>
                    </a:path>
                  </a:pathLst>
                </a:custGeom>
                <a:solidFill>
                  <a:srgbClr val="FFFFFF"/>
                </a:solidFill>
                <a:ln w="22" cap="flat">
                  <a:noFill/>
                  <a:prstDash val="solid"/>
                  <a:round/>
                </a:ln>
              </p:spPr>
              <p:txBody>
                <a:bodyPr rtlCol="0" anchor="ctr"/>
                <a:lstStyle/>
                <a:p>
                  <a:endParaRPr lang="en-GB"/>
                </a:p>
              </p:txBody>
            </p:sp>
            <p:sp>
              <p:nvSpPr>
                <p:cNvPr id="78" name="Freeform: Shape 77">
                  <a:extLst>
                    <a:ext uri="{FF2B5EF4-FFF2-40B4-BE49-F238E27FC236}">
                      <a16:creationId xmlns:a16="http://schemas.microsoft.com/office/drawing/2014/main" id="{3C94D8C0-9714-8222-1C99-CE58DCA9E098}"/>
                    </a:ext>
                  </a:extLst>
                </p:cNvPr>
                <p:cNvSpPr/>
                <p:nvPr/>
              </p:nvSpPr>
              <p:spPr>
                <a:xfrm rot="-5400000" flipV="1">
                  <a:off x="1680546" y="4961547"/>
                  <a:ext cx="70355" cy="78417"/>
                </a:xfrm>
                <a:custGeom>
                  <a:avLst/>
                  <a:gdLst>
                    <a:gd name="connsiteX0" fmla="*/ -1804 w 70355"/>
                    <a:gd name="connsiteY0" fmla="*/ 38367 h 78417"/>
                    <a:gd name="connsiteX1" fmla="*/ 2604 w 70355"/>
                    <a:gd name="connsiteY1" fmla="*/ 58379 h 78417"/>
                    <a:gd name="connsiteX2" fmla="*/ 14979 w 70355"/>
                    <a:gd name="connsiteY2" fmla="*/ 72086 h 78417"/>
                    <a:gd name="connsiteX3" fmla="*/ 33306 w 70355"/>
                    <a:gd name="connsiteY3" fmla="*/ 76871 h 78417"/>
                    <a:gd name="connsiteX4" fmla="*/ 58146 w 70355"/>
                    <a:gd name="connsiteY4" fmla="*/ 67010 h 78417"/>
                    <a:gd name="connsiteX5" fmla="*/ 68484 w 70355"/>
                    <a:gd name="connsiteY5" fmla="*/ 40871 h 78417"/>
                    <a:gd name="connsiteX6" fmla="*/ 68551 w 70355"/>
                    <a:gd name="connsiteY6" fmla="*/ 36891 h 78417"/>
                    <a:gd name="connsiteX7" fmla="*/ 64232 w 70355"/>
                    <a:gd name="connsiteY7" fmla="*/ 16901 h 78417"/>
                    <a:gd name="connsiteX8" fmla="*/ 51925 w 70355"/>
                    <a:gd name="connsiteY8" fmla="*/ 3284 h 78417"/>
                    <a:gd name="connsiteX9" fmla="*/ 33441 w 70355"/>
                    <a:gd name="connsiteY9" fmla="*/ -1546 h 78417"/>
                    <a:gd name="connsiteX10" fmla="*/ 7796 w 70355"/>
                    <a:gd name="connsiteY10" fmla="*/ 9120 h 78417"/>
                    <a:gd name="connsiteX11" fmla="*/ -1804 w 70355"/>
                    <a:gd name="connsiteY11" fmla="*/ 37517 h 78417"/>
                    <a:gd name="connsiteX12" fmla="*/ -1804 w 70355"/>
                    <a:gd name="connsiteY12" fmla="*/ 38367 h 78417"/>
                    <a:gd name="connsiteX13" fmla="*/ 15181 w 70355"/>
                    <a:gd name="connsiteY13" fmla="*/ 36891 h 78417"/>
                    <a:gd name="connsiteX14" fmla="*/ 20014 w 70355"/>
                    <a:gd name="connsiteY14" fmla="*/ 18623 h 78417"/>
                    <a:gd name="connsiteX15" fmla="*/ 33441 w 70355"/>
                    <a:gd name="connsiteY15" fmla="*/ 12026 h 78417"/>
                    <a:gd name="connsiteX16" fmla="*/ 46823 w 70355"/>
                    <a:gd name="connsiteY16" fmla="*/ 18734 h 78417"/>
                    <a:gd name="connsiteX17" fmla="*/ 51611 w 70355"/>
                    <a:gd name="connsiteY17" fmla="*/ 38367 h 78417"/>
                    <a:gd name="connsiteX18" fmla="*/ 46688 w 70355"/>
                    <a:gd name="connsiteY18" fmla="*/ 56523 h 78417"/>
                    <a:gd name="connsiteX19" fmla="*/ 33306 w 70355"/>
                    <a:gd name="connsiteY19" fmla="*/ 63231 h 78417"/>
                    <a:gd name="connsiteX20" fmla="*/ 20081 w 70355"/>
                    <a:gd name="connsiteY20" fmla="*/ 56635 h 78417"/>
                    <a:gd name="connsiteX21" fmla="*/ 15181 w 70355"/>
                    <a:gd name="connsiteY21" fmla="*/ 36891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355" h="78417">
                      <a:moveTo>
                        <a:pt x="-1804" y="38367"/>
                      </a:moveTo>
                      <a:cubicBezTo>
                        <a:pt x="-1804" y="45775"/>
                        <a:pt x="-335" y="52446"/>
                        <a:pt x="2604" y="58379"/>
                      </a:cubicBezTo>
                      <a:cubicBezTo>
                        <a:pt x="5543" y="64327"/>
                        <a:pt x="9668" y="68896"/>
                        <a:pt x="14979" y="72086"/>
                      </a:cubicBezTo>
                      <a:cubicBezTo>
                        <a:pt x="20290" y="75276"/>
                        <a:pt x="26399" y="76871"/>
                        <a:pt x="33306" y="76871"/>
                      </a:cubicBezTo>
                      <a:cubicBezTo>
                        <a:pt x="43511" y="76871"/>
                        <a:pt x="51790" y="73584"/>
                        <a:pt x="58146" y="67010"/>
                      </a:cubicBezTo>
                      <a:cubicBezTo>
                        <a:pt x="64516" y="60451"/>
                        <a:pt x="67962" y="51738"/>
                        <a:pt x="68484" y="40871"/>
                      </a:cubicBezTo>
                      <a:lnTo>
                        <a:pt x="68551" y="36891"/>
                      </a:lnTo>
                      <a:cubicBezTo>
                        <a:pt x="68551" y="29438"/>
                        <a:pt x="67112" y="22774"/>
                        <a:pt x="64232" y="16901"/>
                      </a:cubicBezTo>
                      <a:cubicBezTo>
                        <a:pt x="61368" y="11043"/>
                        <a:pt x="57266" y="6503"/>
                        <a:pt x="51925" y="3284"/>
                      </a:cubicBezTo>
                      <a:cubicBezTo>
                        <a:pt x="46599" y="64"/>
                        <a:pt x="40438" y="-1546"/>
                        <a:pt x="33441" y="-1546"/>
                      </a:cubicBezTo>
                      <a:cubicBezTo>
                        <a:pt x="22759" y="-1546"/>
                        <a:pt x="14211" y="2009"/>
                        <a:pt x="7796" y="9120"/>
                      </a:cubicBezTo>
                      <a:cubicBezTo>
                        <a:pt x="1396" y="16230"/>
                        <a:pt x="-1804" y="25696"/>
                        <a:pt x="-1804" y="37517"/>
                      </a:cubicBezTo>
                      <a:lnTo>
                        <a:pt x="-1804" y="38367"/>
                      </a:lnTo>
                      <a:close/>
                      <a:moveTo>
                        <a:pt x="15181" y="36891"/>
                      </a:moveTo>
                      <a:cubicBezTo>
                        <a:pt x="15181" y="29110"/>
                        <a:pt x="16792" y="23020"/>
                        <a:pt x="20014" y="18623"/>
                      </a:cubicBezTo>
                      <a:cubicBezTo>
                        <a:pt x="23237" y="14225"/>
                        <a:pt x="27712" y="12026"/>
                        <a:pt x="33441" y="12026"/>
                      </a:cubicBezTo>
                      <a:cubicBezTo>
                        <a:pt x="39169" y="12026"/>
                        <a:pt x="43630" y="14262"/>
                        <a:pt x="46823" y="18734"/>
                      </a:cubicBezTo>
                      <a:cubicBezTo>
                        <a:pt x="50015" y="23206"/>
                        <a:pt x="51611" y="29751"/>
                        <a:pt x="51611" y="38367"/>
                      </a:cubicBezTo>
                      <a:cubicBezTo>
                        <a:pt x="51611" y="45999"/>
                        <a:pt x="49970" y="52051"/>
                        <a:pt x="46688" y="56523"/>
                      </a:cubicBezTo>
                      <a:cubicBezTo>
                        <a:pt x="43406" y="60995"/>
                        <a:pt x="38946" y="63231"/>
                        <a:pt x="33306" y="63231"/>
                      </a:cubicBezTo>
                      <a:cubicBezTo>
                        <a:pt x="27757" y="63231"/>
                        <a:pt x="23348" y="61033"/>
                        <a:pt x="20081" y="56635"/>
                      </a:cubicBezTo>
                      <a:cubicBezTo>
                        <a:pt x="16814" y="52237"/>
                        <a:pt x="15181" y="45656"/>
                        <a:pt x="15181" y="36891"/>
                      </a:cubicBezTo>
                      <a:close/>
                    </a:path>
                  </a:pathLst>
                </a:custGeom>
                <a:solidFill>
                  <a:srgbClr val="FFFFFF"/>
                </a:solidFill>
                <a:ln w="22" cap="flat">
                  <a:noFill/>
                  <a:prstDash val="solid"/>
                  <a:round/>
                </a:ln>
              </p:spPr>
              <p:txBody>
                <a:bodyPr rtlCol="0" anchor="ctr"/>
                <a:lstStyle/>
                <a:p>
                  <a:endParaRPr lang="en-GB"/>
                </a:p>
              </p:txBody>
            </p:sp>
            <p:sp>
              <p:nvSpPr>
                <p:cNvPr id="79" name="Freeform: Shape 78">
                  <a:extLst>
                    <a:ext uri="{FF2B5EF4-FFF2-40B4-BE49-F238E27FC236}">
                      <a16:creationId xmlns:a16="http://schemas.microsoft.com/office/drawing/2014/main" id="{93A105D7-B410-0105-27A1-39BC00096E03}"/>
                    </a:ext>
                  </a:extLst>
                </p:cNvPr>
                <p:cNvSpPr/>
                <p:nvPr/>
              </p:nvSpPr>
              <p:spPr>
                <a:xfrm rot="-5400000" flipV="1">
                  <a:off x="1684428" y="4884242"/>
                  <a:ext cx="62590" cy="78417"/>
                </a:xfrm>
                <a:custGeom>
                  <a:avLst/>
                  <a:gdLst>
                    <a:gd name="connsiteX0" fmla="*/ 44257 w 62590"/>
                    <a:gd name="connsiteY0" fmla="*/ 20403 h 78417"/>
                    <a:gd name="connsiteX1" fmla="*/ 40520 w 62590"/>
                    <a:gd name="connsiteY1" fmla="*/ 27312 h 78417"/>
                    <a:gd name="connsiteX2" fmla="*/ 28100 w 62590"/>
                    <a:gd name="connsiteY2" fmla="*/ 31493 h 78417"/>
                    <a:gd name="connsiteX3" fmla="*/ 13644 w 62590"/>
                    <a:gd name="connsiteY3" fmla="*/ 36122 h 78417"/>
                    <a:gd name="connsiteX4" fmla="*/ 911 w 62590"/>
                    <a:gd name="connsiteY4" fmla="*/ 53943 h 78417"/>
                    <a:gd name="connsiteX5" fmla="*/ 9146 w 62590"/>
                    <a:gd name="connsiteY5" fmla="*/ 70289 h 78417"/>
                    <a:gd name="connsiteX6" fmla="*/ 30136 w 62590"/>
                    <a:gd name="connsiteY6" fmla="*/ 76862 h 78417"/>
                    <a:gd name="connsiteX7" fmla="*/ 52044 w 62590"/>
                    <a:gd name="connsiteY7" fmla="*/ 70154 h 78417"/>
                    <a:gd name="connsiteX8" fmla="*/ 60413 w 62590"/>
                    <a:gd name="connsiteY8" fmla="*/ 52758 h 78417"/>
                    <a:gd name="connsiteX9" fmla="*/ 43429 w 62590"/>
                    <a:gd name="connsiteY9" fmla="*/ 52758 h 78417"/>
                    <a:gd name="connsiteX10" fmla="*/ 39781 w 62590"/>
                    <a:gd name="connsiteY10" fmla="*/ 60875 h 78417"/>
                    <a:gd name="connsiteX11" fmla="*/ 30136 w 62590"/>
                    <a:gd name="connsiteY11" fmla="*/ 64139 h 78417"/>
                    <a:gd name="connsiteX12" fmla="*/ 21006 w 62590"/>
                    <a:gd name="connsiteY12" fmla="*/ 61546 h 78417"/>
                    <a:gd name="connsiteX13" fmla="*/ 17493 w 62590"/>
                    <a:gd name="connsiteY13" fmla="*/ 54636 h 78417"/>
                    <a:gd name="connsiteX14" fmla="*/ 20760 w 62590"/>
                    <a:gd name="connsiteY14" fmla="*/ 48554 h 78417"/>
                    <a:gd name="connsiteX15" fmla="*/ 34052 w 62590"/>
                    <a:gd name="connsiteY15" fmla="*/ 44172 h 78417"/>
                    <a:gd name="connsiteX16" fmla="*/ 49739 w 62590"/>
                    <a:gd name="connsiteY16" fmla="*/ 38939 h 78417"/>
                    <a:gd name="connsiteX17" fmla="*/ 58198 w 62590"/>
                    <a:gd name="connsiteY17" fmla="*/ 31650 h 78417"/>
                    <a:gd name="connsiteX18" fmla="*/ 60973 w 62590"/>
                    <a:gd name="connsiteY18" fmla="*/ 21297 h 78417"/>
                    <a:gd name="connsiteX19" fmla="*/ 52514 w 62590"/>
                    <a:gd name="connsiteY19" fmla="*/ 4773 h 78417"/>
                    <a:gd name="connsiteX20" fmla="*/ 30360 w 62590"/>
                    <a:gd name="connsiteY20" fmla="*/ -1555 h 78417"/>
                    <a:gd name="connsiteX21" fmla="*/ 13778 w 62590"/>
                    <a:gd name="connsiteY21" fmla="*/ 1799 h 78417"/>
                    <a:gd name="connsiteX22" fmla="*/ 2433 w 62590"/>
                    <a:gd name="connsiteY22" fmla="*/ 11034 h 78417"/>
                    <a:gd name="connsiteX23" fmla="*/ -1618 w 62590"/>
                    <a:gd name="connsiteY23" fmla="*/ 23690 h 78417"/>
                    <a:gd name="connsiteX24" fmla="*/ 14897 w 62590"/>
                    <a:gd name="connsiteY24" fmla="*/ 23690 h 78417"/>
                    <a:gd name="connsiteX25" fmla="*/ 19440 w 62590"/>
                    <a:gd name="connsiteY25" fmla="*/ 14410 h 78417"/>
                    <a:gd name="connsiteX26" fmla="*/ 30561 w 62590"/>
                    <a:gd name="connsiteY26" fmla="*/ 11168 h 78417"/>
                    <a:gd name="connsiteX27" fmla="*/ 40766 w 62590"/>
                    <a:gd name="connsiteY27" fmla="*/ 13717 h 78417"/>
                    <a:gd name="connsiteX28" fmla="*/ 44257 w 62590"/>
                    <a:gd name="connsiteY28" fmla="*/ 20403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403"/>
                      </a:moveTo>
                      <a:cubicBezTo>
                        <a:pt x="44257" y="23429"/>
                        <a:pt x="43011" y="25732"/>
                        <a:pt x="40520" y="27312"/>
                      </a:cubicBezTo>
                      <a:cubicBezTo>
                        <a:pt x="38028" y="28892"/>
                        <a:pt x="33888" y="30286"/>
                        <a:pt x="28100" y="31493"/>
                      </a:cubicBezTo>
                      <a:cubicBezTo>
                        <a:pt x="22327" y="32716"/>
                        <a:pt x="17508" y="34259"/>
                        <a:pt x="13644" y="36122"/>
                      </a:cubicBezTo>
                      <a:cubicBezTo>
                        <a:pt x="5155" y="40221"/>
                        <a:pt x="911" y="46162"/>
                        <a:pt x="911" y="53943"/>
                      </a:cubicBezTo>
                      <a:cubicBezTo>
                        <a:pt x="911" y="60457"/>
                        <a:pt x="3656" y="65906"/>
                        <a:pt x="9146" y="70289"/>
                      </a:cubicBezTo>
                      <a:cubicBezTo>
                        <a:pt x="14651" y="74671"/>
                        <a:pt x="21648" y="76862"/>
                        <a:pt x="30136" y="76862"/>
                      </a:cubicBezTo>
                      <a:cubicBezTo>
                        <a:pt x="39177" y="76862"/>
                        <a:pt x="46479" y="74626"/>
                        <a:pt x="52044" y="70154"/>
                      </a:cubicBezTo>
                      <a:cubicBezTo>
                        <a:pt x="57623" y="65682"/>
                        <a:pt x="60413" y="59884"/>
                        <a:pt x="60413" y="52758"/>
                      </a:cubicBezTo>
                      <a:lnTo>
                        <a:pt x="43429" y="52758"/>
                      </a:lnTo>
                      <a:cubicBezTo>
                        <a:pt x="43429" y="56008"/>
                        <a:pt x="42213" y="58713"/>
                        <a:pt x="39781" y="60875"/>
                      </a:cubicBezTo>
                      <a:cubicBezTo>
                        <a:pt x="37364" y="63051"/>
                        <a:pt x="34149" y="64139"/>
                        <a:pt x="30136" y="64139"/>
                      </a:cubicBezTo>
                      <a:cubicBezTo>
                        <a:pt x="26407" y="64139"/>
                        <a:pt x="23363" y="63275"/>
                        <a:pt x="21006" y="61546"/>
                      </a:cubicBezTo>
                      <a:cubicBezTo>
                        <a:pt x="18664" y="59831"/>
                        <a:pt x="17493" y="57528"/>
                        <a:pt x="17493" y="54636"/>
                      </a:cubicBezTo>
                      <a:cubicBezTo>
                        <a:pt x="17493" y="52028"/>
                        <a:pt x="18582" y="50000"/>
                        <a:pt x="20760" y="48554"/>
                      </a:cubicBezTo>
                      <a:cubicBezTo>
                        <a:pt x="22953" y="47108"/>
                        <a:pt x="27384" y="45648"/>
                        <a:pt x="34052" y="44172"/>
                      </a:cubicBezTo>
                      <a:cubicBezTo>
                        <a:pt x="40721" y="42711"/>
                        <a:pt x="45950" y="40967"/>
                        <a:pt x="49739" y="38939"/>
                      </a:cubicBezTo>
                      <a:cubicBezTo>
                        <a:pt x="53543" y="36927"/>
                        <a:pt x="56363" y="34497"/>
                        <a:pt x="58198" y="31650"/>
                      </a:cubicBezTo>
                      <a:cubicBezTo>
                        <a:pt x="60048" y="28803"/>
                        <a:pt x="60973" y="25352"/>
                        <a:pt x="60973" y="21297"/>
                      </a:cubicBezTo>
                      <a:cubicBezTo>
                        <a:pt x="60973" y="14500"/>
                        <a:pt x="58153" y="8992"/>
                        <a:pt x="52514" y="4773"/>
                      </a:cubicBezTo>
                      <a:cubicBezTo>
                        <a:pt x="46875" y="554"/>
                        <a:pt x="39490" y="-1555"/>
                        <a:pt x="30360" y="-1555"/>
                      </a:cubicBezTo>
                      <a:cubicBezTo>
                        <a:pt x="24154" y="-1555"/>
                        <a:pt x="18627" y="-437"/>
                        <a:pt x="13778" y="1799"/>
                      </a:cubicBezTo>
                      <a:cubicBezTo>
                        <a:pt x="8930" y="4050"/>
                        <a:pt x="5148" y="7128"/>
                        <a:pt x="2433" y="11034"/>
                      </a:cubicBezTo>
                      <a:cubicBezTo>
                        <a:pt x="-267" y="14954"/>
                        <a:pt x="-1618" y="19173"/>
                        <a:pt x="-1618" y="23690"/>
                      </a:cubicBezTo>
                      <a:lnTo>
                        <a:pt x="14897" y="23690"/>
                      </a:lnTo>
                      <a:cubicBezTo>
                        <a:pt x="15136" y="19680"/>
                        <a:pt x="16650" y="16587"/>
                        <a:pt x="19440" y="14410"/>
                      </a:cubicBezTo>
                      <a:cubicBezTo>
                        <a:pt x="22244" y="12249"/>
                        <a:pt x="25952" y="11168"/>
                        <a:pt x="30561" y="11168"/>
                      </a:cubicBezTo>
                      <a:cubicBezTo>
                        <a:pt x="35037" y="11168"/>
                        <a:pt x="38438" y="12018"/>
                        <a:pt x="40766" y="13717"/>
                      </a:cubicBezTo>
                      <a:cubicBezTo>
                        <a:pt x="43093" y="15416"/>
                        <a:pt x="44257" y="17645"/>
                        <a:pt x="44257" y="20403"/>
                      </a:cubicBezTo>
                      <a:close/>
                    </a:path>
                  </a:pathLst>
                </a:custGeom>
                <a:solidFill>
                  <a:srgbClr val="FFFFFF"/>
                </a:solidFill>
                <a:ln w="22" cap="flat">
                  <a:noFill/>
                  <a:prstDash val="solid"/>
                  <a:round/>
                </a:ln>
              </p:spPr>
              <p:txBody>
                <a:bodyPr rtlCol="0" anchor="ctr"/>
                <a:lstStyle/>
                <a:p>
                  <a:endParaRPr lang="en-GB"/>
                </a:p>
              </p:txBody>
            </p:sp>
            <p:sp>
              <p:nvSpPr>
                <p:cNvPr id="80" name="Freeform: Shape 79">
                  <a:extLst>
                    <a:ext uri="{FF2B5EF4-FFF2-40B4-BE49-F238E27FC236}">
                      <a16:creationId xmlns:a16="http://schemas.microsoft.com/office/drawing/2014/main" id="{0F0930B7-58FB-13F3-EBF5-9298DEFBE6F9}"/>
                    </a:ext>
                  </a:extLst>
                </p:cNvPr>
                <p:cNvSpPr/>
                <p:nvPr/>
              </p:nvSpPr>
              <p:spPr>
                <a:xfrm rot="-5400000" flipV="1">
                  <a:off x="1684428" y="4810384"/>
                  <a:ext cx="62590" cy="78417"/>
                </a:xfrm>
                <a:custGeom>
                  <a:avLst/>
                  <a:gdLst>
                    <a:gd name="connsiteX0" fmla="*/ 44257 w 62590"/>
                    <a:gd name="connsiteY0" fmla="*/ 20395 h 78417"/>
                    <a:gd name="connsiteX1" fmla="*/ 40520 w 62590"/>
                    <a:gd name="connsiteY1" fmla="*/ 27304 h 78417"/>
                    <a:gd name="connsiteX2" fmla="*/ 28100 w 62590"/>
                    <a:gd name="connsiteY2" fmla="*/ 31485 h 78417"/>
                    <a:gd name="connsiteX3" fmla="*/ 13644 w 62590"/>
                    <a:gd name="connsiteY3" fmla="*/ 36114 h 78417"/>
                    <a:gd name="connsiteX4" fmla="*/ 911 w 62590"/>
                    <a:gd name="connsiteY4" fmla="*/ 53935 h 78417"/>
                    <a:gd name="connsiteX5" fmla="*/ 9146 w 62590"/>
                    <a:gd name="connsiteY5" fmla="*/ 70280 h 78417"/>
                    <a:gd name="connsiteX6" fmla="*/ 30136 w 62590"/>
                    <a:gd name="connsiteY6" fmla="*/ 76854 h 78417"/>
                    <a:gd name="connsiteX7" fmla="*/ 52044 w 62590"/>
                    <a:gd name="connsiteY7" fmla="*/ 70146 h 78417"/>
                    <a:gd name="connsiteX8" fmla="*/ 60413 w 62590"/>
                    <a:gd name="connsiteY8" fmla="*/ 52750 h 78417"/>
                    <a:gd name="connsiteX9" fmla="*/ 43429 w 62590"/>
                    <a:gd name="connsiteY9" fmla="*/ 52750 h 78417"/>
                    <a:gd name="connsiteX10" fmla="*/ 39781 w 62590"/>
                    <a:gd name="connsiteY10" fmla="*/ 60867 h 78417"/>
                    <a:gd name="connsiteX11" fmla="*/ 30136 w 62590"/>
                    <a:gd name="connsiteY11" fmla="*/ 64131 h 78417"/>
                    <a:gd name="connsiteX12" fmla="*/ 21006 w 62590"/>
                    <a:gd name="connsiteY12" fmla="*/ 61537 h 78417"/>
                    <a:gd name="connsiteX13" fmla="*/ 17493 w 62590"/>
                    <a:gd name="connsiteY13" fmla="*/ 54628 h 78417"/>
                    <a:gd name="connsiteX14" fmla="*/ 20760 w 62590"/>
                    <a:gd name="connsiteY14" fmla="*/ 48546 h 78417"/>
                    <a:gd name="connsiteX15" fmla="*/ 34052 w 62590"/>
                    <a:gd name="connsiteY15" fmla="*/ 44164 h 78417"/>
                    <a:gd name="connsiteX16" fmla="*/ 49739 w 62590"/>
                    <a:gd name="connsiteY16" fmla="*/ 38931 h 78417"/>
                    <a:gd name="connsiteX17" fmla="*/ 58198 w 62590"/>
                    <a:gd name="connsiteY17" fmla="*/ 31642 h 78417"/>
                    <a:gd name="connsiteX18" fmla="*/ 60973 w 62590"/>
                    <a:gd name="connsiteY18" fmla="*/ 21289 h 78417"/>
                    <a:gd name="connsiteX19" fmla="*/ 52514 w 62590"/>
                    <a:gd name="connsiteY19" fmla="*/ 4765 h 78417"/>
                    <a:gd name="connsiteX20" fmla="*/ 30360 w 62590"/>
                    <a:gd name="connsiteY20" fmla="*/ -1563 h 78417"/>
                    <a:gd name="connsiteX21" fmla="*/ 13778 w 62590"/>
                    <a:gd name="connsiteY21" fmla="*/ 1791 h 78417"/>
                    <a:gd name="connsiteX22" fmla="*/ 2433 w 62590"/>
                    <a:gd name="connsiteY22" fmla="*/ 11026 h 78417"/>
                    <a:gd name="connsiteX23" fmla="*/ -1618 w 62590"/>
                    <a:gd name="connsiteY23" fmla="*/ 23682 h 78417"/>
                    <a:gd name="connsiteX24" fmla="*/ 14897 w 62590"/>
                    <a:gd name="connsiteY24" fmla="*/ 23682 h 78417"/>
                    <a:gd name="connsiteX25" fmla="*/ 19440 w 62590"/>
                    <a:gd name="connsiteY25" fmla="*/ 14402 h 78417"/>
                    <a:gd name="connsiteX26" fmla="*/ 30561 w 62590"/>
                    <a:gd name="connsiteY26" fmla="*/ 11160 h 78417"/>
                    <a:gd name="connsiteX27" fmla="*/ 40766 w 62590"/>
                    <a:gd name="connsiteY27" fmla="*/ 13709 h 78417"/>
                    <a:gd name="connsiteX28" fmla="*/ 44257 w 62590"/>
                    <a:gd name="connsiteY28" fmla="*/ 20395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2590" h="78417">
                      <a:moveTo>
                        <a:pt x="44257" y="20395"/>
                      </a:moveTo>
                      <a:cubicBezTo>
                        <a:pt x="44257" y="23421"/>
                        <a:pt x="43011" y="25724"/>
                        <a:pt x="40520" y="27304"/>
                      </a:cubicBezTo>
                      <a:cubicBezTo>
                        <a:pt x="38028" y="28884"/>
                        <a:pt x="33888" y="30278"/>
                        <a:pt x="28100" y="31485"/>
                      </a:cubicBezTo>
                      <a:cubicBezTo>
                        <a:pt x="22327" y="32708"/>
                        <a:pt x="17508" y="34251"/>
                        <a:pt x="13644" y="36114"/>
                      </a:cubicBezTo>
                      <a:cubicBezTo>
                        <a:pt x="5155" y="40213"/>
                        <a:pt x="911" y="46154"/>
                        <a:pt x="911" y="53935"/>
                      </a:cubicBezTo>
                      <a:cubicBezTo>
                        <a:pt x="911" y="60449"/>
                        <a:pt x="3656" y="65898"/>
                        <a:pt x="9146" y="70280"/>
                      </a:cubicBezTo>
                      <a:cubicBezTo>
                        <a:pt x="14651" y="74663"/>
                        <a:pt x="21648" y="76854"/>
                        <a:pt x="30136" y="76854"/>
                      </a:cubicBezTo>
                      <a:cubicBezTo>
                        <a:pt x="39177" y="76854"/>
                        <a:pt x="46479" y="74618"/>
                        <a:pt x="52044" y="70146"/>
                      </a:cubicBezTo>
                      <a:cubicBezTo>
                        <a:pt x="57623" y="65674"/>
                        <a:pt x="60413" y="59875"/>
                        <a:pt x="60413" y="52750"/>
                      </a:cubicBezTo>
                      <a:lnTo>
                        <a:pt x="43429" y="52750"/>
                      </a:lnTo>
                      <a:cubicBezTo>
                        <a:pt x="43429" y="55999"/>
                        <a:pt x="42213" y="58705"/>
                        <a:pt x="39781" y="60867"/>
                      </a:cubicBezTo>
                      <a:cubicBezTo>
                        <a:pt x="37364" y="63043"/>
                        <a:pt x="34149" y="64131"/>
                        <a:pt x="30136" y="64131"/>
                      </a:cubicBezTo>
                      <a:cubicBezTo>
                        <a:pt x="26407" y="64131"/>
                        <a:pt x="23363" y="63267"/>
                        <a:pt x="21006" y="61537"/>
                      </a:cubicBezTo>
                      <a:cubicBezTo>
                        <a:pt x="18664" y="59823"/>
                        <a:pt x="17493" y="57520"/>
                        <a:pt x="17493" y="54628"/>
                      </a:cubicBezTo>
                      <a:cubicBezTo>
                        <a:pt x="17493" y="52019"/>
                        <a:pt x="18582" y="49992"/>
                        <a:pt x="20760" y="48546"/>
                      </a:cubicBezTo>
                      <a:cubicBezTo>
                        <a:pt x="22953" y="47100"/>
                        <a:pt x="27384" y="45639"/>
                        <a:pt x="34052" y="44164"/>
                      </a:cubicBezTo>
                      <a:cubicBezTo>
                        <a:pt x="40721" y="42703"/>
                        <a:pt x="45950" y="40959"/>
                        <a:pt x="49739" y="38931"/>
                      </a:cubicBezTo>
                      <a:cubicBezTo>
                        <a:pt x="53543" y="36919"/>
                        <a:pt x="56363" y="34489"/>
                        <a:pt x="58198" y="31642"/>
                      </a:cubicBezTo>
                      <a:cubicBezTo>
                        <a:pt x="60048" y="28795"/>
                        <a:pt x="60973" y="25344"/>
                        <a:pt x="60973" y="21289"/>
                      </a:cubicBezTo>
                      <a:cubicBezTo>
                        <a:pt x="60973" y="14491"/>
                        <a:pt x="58153" y="8983"/>
                        <a:pt x="52514" y="4765"/>
                      </a:cubicBezTo>
                      <a:cubicBezTo>
                        <a:pt x="46875" y="546"/>
                        <a:pt x="39490" y="-1563"/>
                        <a:pt x="30360" y="-1563"/>
                      </a:cubicBezTo>
                      <a:cubicBezTo>
                        <a:pt x="24154" y="-1563"/>
                        <a:pt x="18627" y="-445"/>
                        <a:pt x="13778" y="1791"/>
                      </a:cubicBezTo>
                      <a:cubicBezTo>
                        <a:pt x="8930" y="4042"/>
                        <a:pt x="5148" y="7120"/>
                        <a:pt x="2433" y="11026"/>
                      </a:cubicBezTo>
                      <a:cubicBezTo>
                        <a:pt x="-267" y="14946"/>
                        <a:pt x="-1618" y="19165"/>
                        <a:pt x="-1618" y="23682"/>
                      </a:cubicBezTo>
                      <a:lnTo>
                        <a:pt x="14897" y="23682"/>
                      </a:lnTo>
                      <a:cubicBezTo>
                        <a:pt x="15136" y="19672"/>
                        <a:pt x="16650" y="16578"/>
                        <a:pt x="19440" y="14402"/>
                      </a:cubicBezTo>
                      <a:cubicBezTo>
                        <a:pt x="22244" y="12241"/>
                        <a:pt x="25952" y="11160"/>
                        <a:pt x="30561" y="11160"/>
                      </a:cubicBezTo>
                      <a:cubicBezTo>
                        <a:pt x="35037" y="11160"/>
                        <a:pt x="38438" y="12009"/>
                        <a:pt x="40766" y="13709"/>
                      </a:cubicBezTo>
                      <a:cubicBezTo>
                        <a:pt x="43093" y="15408"/>
                        <a:pt x="44257" y="17637"/>
                        <a:pt x="44257" y="20395"/>
                      </a:cubicBezTo>
                      <a:close/>
                    </a:path>
                  </a:pathLst>
                </a:custGeom>
                <a:solidFill>
                  <a:srgbClr val="FFFFFF"/>
                </a:solidFill>
                <a:ln w="22" cap="flat">
                  <a:noFill/>
                  <a:prstDash val="solid"/>
                  <a:round/>
                </a:ln>
              </p:spPr>
              <p:txBody>
                <a:bodyPr rtlCol="0" anchor="ctr"/>
                <a:lstStyle/>
                <a:p>
                  <a:endParaRPr lang="en-GB"/>
                </a:p>
              </p:txBody>
            </p:sp>
          </p:grpSp>
        </p:grpSp>
        <p:sp>
          <p:nvSpPr>
            <p:cNvPr id="83" name="Freeform: Shape 82">
              <a:extLst>
                <a:ext uri="{FF2B5EF4-FFF2-40B4-BE49-F238E27FC236}">
                  <a16:creationId xmlns:a16="http://schemas.microsoft.com/office/drawing/2014/main" id="{76DEA122-BE02-2DAC-B4CC-3CD6F3343A5B}"/>
                </a:ext>
              </a:extLst>
            </p:cNvPr>
            <p:cNvSpPr/>
            <p:nvPr/>
          </p:nvSpPr>
          <p:spPr>
            <a:xfrm>
              <a:off x="2160065"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E7FD2597-5609-0567-31D1-C01E8D96E3D4}"/>
                </a:ext>
              </a:extLst>
            </p:cNvPr>
            <p:cNvSpPr/>
            <p:nvPr/>
          </p:nvSpPr>
          <p:spPr>
            <a:xfrm>
              <a:off x="5356663" y="3775474"/>
              <a:ext cx="8951" cy="2380132"/>
            </a:xfrm>
            <a:custGeom>
              <a:avLst/>
              <a:gdLst>
                <a:gd name="connsiteX0" fmla="*/ 0 w 8951"/>
                <a:gd name="connsiteY0" fmla="*/ 2380132 h 2380132"/>
                <a:gd name="connsiteX1" fmla="*/ 0 w 8951"/>
                <a:gd name="connsiteY1" fmla="*/ 0 h 2380132"/>
              </a:gdLst>
              <a:ahLst/>
              <a:cxnLst>
                <a:cxn ang="0">
                  <a:pos x="connsiteX0" y="connsiteY0"/>
                </a:cxn>
                <a:cxn ang="0">
                  <a:pos x="connsiteX1" y="connsiteY1"/>
                </a:cxn>
              </a:cxnLst>
              <a:rect l="l" t="t" r="r" b="b"/>
              <a:pathLst>
                <a:path w="8951" h="2380132">
                  <a:moveTo>
                    <a:pt x="0" y="2380132"/>
                  </a:moveTo>
                  <a:lnTo>
                    <a:pt x="0" y="0"/>
                  </a:lnTo>
                </a:path>
              </a:pathLst>
            </a:custGeom>
            <a:noFill/>
            <a:ln w="7158" cap="sq">
              <a:solidFill>
                <a:srgbClr val="FFFFFF"/>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E9DC959C-EA16-C48F-AF06-C1772AE30A41}"/>
                </a:ext>
              </a:extLst>
            </p:cNvPr>
            <p:cNvSpPr/>
            <p:nvPr/>
          </p:nvSpPr>
          <p:spPr>
            <a:xfrm>
              <a:off x="2160065" y="6155606"/>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D6EFC78-0466-C548-6518-D42ED2BBC263}"/>
                </a:ext>
              </a:extLst>
            </p:cNvPr>
            <p:cNvSpPr/>
            <p:nvPr/>
          </p:nvSpPr>
          <p:spPr>
            <a:xfrm>
              <a:off x="2160065" y="3775474"/>
              <a:ext cx="3196598" cy="8944"/>
            </a:xfrm>
            <a:custGeom>
              <a:avLst/>
              <a:gdLst>
                <a:gd name="connsiteX0" fmla="*/ 0 w 3196598"/>
                <a:gd name="connsiteY0" fmla="*/ 0 h 8944"/>
                <a:gd name="connsiteX1" fmla="*/ 3196599 w 3196598"/>
                <a:gd name="connsiteY1" fmla="*/ 0 h 8944"/>
              </a:gdLst>
              <a:ahLst/>
              <a:cxnLst>
                <a:cxn ang="0">
                  <a:pos x="connsiteX0" y="connsiteY0"/>
                </a:cxn>
                <a:cxn ang="0">
                  <a:pos x="connsiteX1" y="connsiteY1"/>
                </a:cxn>
              </a:cxnLst>
              <a:rect l="l" t="t" r="r" b="b"/>
              <a:pathLst>
                <a:path w="3196598" h="8944">
                  <a:moveTo>
                    <a:pt x="0" y="0"/>
                  </a:moveTo>
                  <a:lnTo>
                    <a:pt x="3196599" y="0"/>
                  </a:lnTo>
                </a:path>
              </a:pathLst>
            </a:custGeom>
            <a:noFill/>
            <a:ln w="7158" cap="sq">
              <a:solidFill>
                <a:srgbClr val="FFFFFF"/>
              </a:solidFill>
              <a:prstDash val="solid"/>
              <a:miter/>
            </a:ln>
          </p:spPr>
          <p:txBody>
            <a:bodyPr rtlCol="0" anchor="ctr"/>
            <a:lstStyle/>
            <a:p>
              <a:endParaRPr lang="en-GB"/>
            </a:p>
          </p:txBody>
        </p:sp>
        <p:grpSp>
          <p:nvGrpSpPr>
            <p:cNvPr id="87" name="Graphic 5">
              <a:extLst>
                <a:ext uri="{FF2B5EF4-FFF2-40B4-BE49-F238E27FC236}">
                  <a16:creationId xmlns:a16="http://schemas.microsoft.com/office/drawing/2014/main" id="{7DD1D356-2E08-CE37-7193-39FA5ADCC468}"/>
                </a:ext>
              </a:extLst>
            </p:cNvPr>
            <p:cNvGrpSpPr/>
            <p:nvPr/>
          </p:nvGrpSpPr>
          <p:grpSpPr>
            <a:xfrm>
              <a:off x="4482548" y="3847027"/>
              <a:ext cx="802506" cy="458832"/>
              <a:chOff x="4482548" y="3847027"/>
              <a:chExt cx="802506" cy="458832"/>
            </a:xfrm>
          </p:grpSpPr>
          <p:sp>
            <p:nvSpPr>
              <p:cNvPr id="88" name="Freeform: Shape 87">
                <a:extLst>
                  <a:ext uri="{FF2B5EF4-FFF2-40B4-BE49-F238E27FC236}">
                    <a16:creationId xmlns:a16="http://schemas.microsoft.com/office/drawing/2014/main" id="{8E739CA4-49E1-BE92-6438-95CD75B63CE7}"/>
                  </a:ext>
                </a:extLst>
              </p:cNvPr>
              <p:cNvSpPr/>
              <p:nvPr/>
            </p:nvSpPr>
            <p:spPr>
              <a:xfrm>
                <a:off x="4482548" y="3847027"/>
                <a:ext cx="802506" cy="458832"/>
              </a:xfrm>
              <a:custGeom>
                <a:avLst/>
                <a:gdLst>
                  <a:gd name="connsiteX0" fmla="*/ 28643 w 802506"/>
                  <a:gd name="connsiteY0" fmla="*/ 458832 h 458832"/>
                  <a:gd name="connsiteX1" fmla="*/ 773863 w 802506"/>
                  <a:gd name="connsiteY1" fmla="*/ 458832 h 458832"/>
                  <a:gd name="connsiteX2" fmla="*/ 802506 w 802506"/>
                  <a:gd name="connsiteY2" fmla="*/ 430211 h 458832"/>
                  <a:gd name="connsiteX3" fmla="*/ 802506 w 802506"/>
                  <a:gd name="connsiteY3" fmla="*/ 28621 h 458832"/>
                  <a:gd name="connsiteX4" fmla="*/ 773863 w 802506"/>
                  <a:gd name="connsiteY4" fmla="*/ 0 h 458832"/>
                  <a:gd name="connsiteX5" fmla="*/ 28643 w 802506"/>
                  <a:gd name="connsiteY5" fmla="*/ 0 h 458832"/>
                  <a:gd name="connsiteX6" fmla="*/ 0 w 802506"/>
                  <a:gd name="connsiteY6" fmla="*/ 28621 h 458832"/>
                  <a:gd name="connsiteX7" fmla="*/ 0 w 802506"/>
                  <a:gd name="connsiteY7" fmla="*/ 430211 h 458832"/>
                  <a:gd name="connsiteX8" fmla="*/ 28643 w 802506"/>
                  <a:gd name="connsiteY8" fmla="*/ 458832 h 458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6" h="458832">
                    <a:moveTo>
                      <a:pt x="28643" y="458832"/>
                    </a:moveTo>
                    <a:lnTo>
                      <a:pt x="773863" y="458832"/>
                    </a:lnTo>
                    <a:cubicBezTo>
                      <a:pt x="792956" y="458832"/>
                      <a:pt x="802506" y="449292"/>
                      <a:pt x="802506" y="430211"/>
                    </a:cubicBezTo>
                    <a:lnTo>
                      <a:pt x="802506" y="28621"/>
                    </a:lnTo>
                    <a:cubicBezTo>
                      <a:pt x="802506" y="9541"/>
                      <a:pt x="792956" y="0"/>
                      <a:pt x="773863" y="0"/>
                    </a:cubicBezTo>
                    <a:lnTo>
                      <a:pt x="28643" y="0"/>
                    </a:lnTo>
                    <a:cubicBezTo>
                      <a:pt x="9551" y="0"/>
                      <a:pt x="0" y="9541"/>
                      <a:pt x="0" y="28621"/>
                    </a:cubicBezTo>
                    <a:lnTo>
                      <a:pt x="0" y="430211"/>
                    </a:lnTo>
                    <a:cubicBezTo>
                      <a:pt x="0" y="449292"/>
                      <a:pt x="9551" y="458832"/>
                      <a:pt x="28643" y="458832"/>
                    </a:cubicBezTo>
                    <a:close/>
                  </a:path>
                </a:pathLst>
              </a:custGeom>
              <a:noFill/>
              <a:ln w="8948" cap="flat">
                <a:solidFill>
                  <a:srgbClr val="CCCCCC">
                    <a:alpha val="80000"/>
                  </a:srgbClr>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85F34766-CFCB-16F4-732E-F3FCE6BA3A9F}"/>
                  </a:ext>
                </a:extLst>
              </p:cNvPr>
              <p:cNvSpPr/>
              <p:nvPr/>
            </p:nvSpPr>
            <p:spPr>
              <a:xfrm>
                <a:off x="4539835" y="3961511"/>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D50032"/>
                </a:solidFill>
                <a:prstDash val="solid"/>
                <a:round/>
              </a:ln>
            </p:spPr>
            <p:txBody>
              <a:bodyPr rtlCol="0" anchor="ctr"/>
              <a:lstStyle/>
              <a:p>
                <a:endParaRPr lang="en-GB"/>
              </a:p>
            </p:txBody>
          </p:sp>
          <p:grpSp>
            <p:nvGrpSpPr>
              <p:cNvPr id="90" name="Graphic 5">
                <a:extLst>
                  <a:ext uri="{FF2B5EF4-FFF2-40B4-BE49-F238E27FC236}">
                    <a16:creationId xmlns:a16="http://schemas.microsoft.com/office/drawing/2014/main" id="{1361E7FE-A1AD-A140-EDE2-688C9E53E414}"/>
                  </a:ext>
                </a:extLst>
              </p:cNvPr>
              <p:cNvGrpSpPr/>
              <p:nvPr/>
            </p:nvGrpSpPr>
            <p:grpSpPr>
              <a:xfrm>
                <a:off x="4941469" y="3908450"/>
                <a:ext cx="276578" cy="104556"/>
                <a:chOff x="4941469" y="3908450"/>
                <a:chExt cx="276578" cy="104556"/>
              </a:xfrm>
              <a:solidFill>
                <a:srgbClr val="FFFFFF"/>
              </a:solidFill>
            </p:grpSpPr>
            <p:sp>
              <p:nvSpPr>
                <p:cNvPr id="91" name="Freeform: Shape 90">
                  <a:extLst>
                    <a:ext uri="{FF2B5EF4-FFF2-40B4-BE49-F238E27FC236}">
                      <a16:creationId xmlns:a16="http://schemas.microsoft.com/office/drawing/2014/main" id="{2D1D7495-3A8A-B22A-C791-ABC6220C74CA}"/>
                    </a:ext>
                  </a:extLst>
                </p:cNvPr>
                <p:cNvSpPr/>
                <p:nvPr/>
              </p:nvSpPr>
              <p:spPr>
                <a:xfrm flipV="1">
                  <a:off x="4941469" y="3917685"/>
                  <a:ext cx="41197" cy="95321"/>
                </a:xfrm>
                <a:custGeom>
                  <a:avLst/>
                  <a:gdLst>
                    <a:gd name="connsiteX0" fmla="*/ 26148 w 41197"/>
                    <a:gd name="connsiteY0" fmla="*/ 93282 h 95321"/>
                    <a:gd name="connsiteX1" fmla="*/ 26148 w 41197"/>
                    <a:gd name="connsiteY1" fmla="*/ 74969 h 95321"/>
                    <a:gd name="connsiteX2" fmla="*/ 40268 w 41197"/>
                    <a:gd name="connsiteY2" fmla="*/ 74969 h 95321"/>
                    <a:gd name="connsiteX3" fmla="*/ 40268 w 41197"/>
                    <a:gd name="connsiteY3" fmla="*/ 64974 h 95321"/>
                    <a:gd name="connsiteX4" fmla="*/ 26148 w 41197"/>
                    <a:gd name="connsiteY4" fmla="*/ 64974 h 95321"/>
                    <a:gd name="connsiteX5" fmla="*/ 26148 w 41197"/>
                    <a:gd name="connsiteY5" fmla="*/ 18107 h 95321"/>
                    <a:gd name="connsiteX6" fmla="*/ 28028 w 41197"/>
                    <a:gd name="connsiteY6" fmla="*/ 11264 h 95321"/>
                    <a:gd name="connsiteX7" fmla="*/ 34473 w 41197"/>
                    <a:gd name="connsiteY7" fmla="*/ 9006 h 95321"/>
                    <a:gd name="connsiteX8" fmla="*/ 40626 w 41197"/>
                    <a:gd name="connsiteY8" fmla="*/ 9856 h 95321"/>
                    <a:gd name="connsiteX9" fmla="*/ 40626 w 41197"/>
                    <a:gd name="connsiteY9" fmla="*/ -631 h 95321"/>
                    <a:gd name="connsiteX10" fmla="*/ 30691 w 41197"/>
                    <a:gd name="connsiteY10" fmla="*/ -2040 h 95321"/>
                    <a:gd name="connsiteX11" fmla="*/ 17622 w 41197"/>
                    <a:gd name="connsiteY11" fmla="*/ 3192 h 95321"/>
                    <a:gd name="connsiteX12" fmla="*/ 13214 w 41197"/>
                    <a:gd name="connsiteY12" fmla="*/ 18107 h 95321"/>
                    <a:gd name="connsiteX13" fmla="*/ 13214 w 41197"/>
                    <a:gd name="connsiteY13" fmla="*/ 64974 h 95321"/>
                    <a:gd name="connsiteX14" fmla="*/ -571 w 41197"/>
                    <a:gd name="connsiteY14" fmla="*/ 64974 h 95321"/>
                    <a:gd name="connsiteX15" fmla="*/ -571 w 41197"/>
                    <a:gd name="connsiteY15" fmla="*/ 74969 h 95321"/>
                    <a:gd name="connsiteX16" fmla="*/ 13214 w 41197"/>
                    <a:gd name="connsiteY16" fmla="*/ 74969 h 95321"/>
                    <a:gd name="connsiteX17" fmla="*/ 13214 w 41197"/>
                    <a:gd name="connsiteY17" fmla="*/ 93282 h 95321"/>
                    <a:gd name="connsiteX18" fmla="*/ 26148 w 41197"/>
                    <a:gd name="connsiteY18" fmla="*/ 93282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282"/>
                      </a:moveTo>
                      <a:lnTo>
                        <a:pt x="26148" y="74969"/>
                      </a:lnTo>
                      <a:lnTo>
                        <a:pt x="40268" y="74969"/>
                      </a:lnTo>
                      <a:lnTo>
                        <a:pt x="40268" y="64974"/>
                      </a:lnTo>
                      <a:lnTo>
                        <a:pt x="26148" y="64974"/>
                      </a:lnTo>
                      <a:lnTo>
                        <a:pt x="26148" y="18107"/>
                      </a:lnTo>
                      <a:cubicBezTo>
                        <a:pt x="26148" y="15066"/>
                        <a:pt x="26775" y="12785"/>
                        <a:pt x="28028" y="11264"/>
                      </a:cubicBezTo>
                      <a:cubicBezTo>
                        <a:pt x="29296" y="9759"/>
                        <a:pt x="31444" y="9006"/>
                        <a:pt x="34473" y="9006"/>
                      </a:cubicBezTo>
                      <a:cubicBezTo>
                        <a:pt x="35964" y="9006"/>
                        <a:pt x="38016" y="9289"/>
                        <a:pt x="40626" y="9856"/>
                      </a:cubicBezTo>
                      <a:lnTo>
                        <a:pt x="40626" y="-631"/>
                      </a:lnTo>
                      <a:cubicBezTo>
                        <a:pt x="37225" y="-1571"/>
                        <a:pt x="33913" y="-2040"/>
                        <a:pt x="30691" y="-2040"/>
                      </a:cubicBezTo>
                      <a:cubicBezTo>
                        <a:pt x="24917" y="-2040"/>
                        <a:pt x="20561" y="-296"/>
                        <a:pt x="17622" y="3192"/>
                      </a:cubicBezTo>
                      <a:cubicBezTo>
                        <a:pt x="14683" y="6695"/>
                        <a:pt x="13214" y="11667"/>
                        <a:pt x="13214" y="18107"/>
                      </a:cubicBezTo>
                      <a:lnTo>
                        <a:pt x="13214" y="64974"/>
                      </a:lnTo>
                      <a:lnTo>
                        <a:pt x="-571" y="64974"/>
                      </a:lnTo>
                      <a:lnTo>
                        <a:pt x="-571" y="74969"/>
                      </a:lnTo>
                      <a:lnTo>
                        <a:pt x="13214" y="74969"/>
                      </a:lnTo>
                      <a:lnTo>
                        <a:pt x="13214" y="93282"/>
                      </a:lnTo>
                      <a:lnTo>
                        <a:pt x="26148" y="93282"/>
                      </a:lnTo>
                      <a:close/>
                    </a:path>
                  </a:pathLst>
                </a:custGeom>
                <a:solidFill>
                  <a:srgbClr val="FFFFFF"/>
                </a:solidFill>
                <a:ln w="22" cap="flat">
                  <a:noFill/>
                  <a:prstDash val="solid"/>
                  <a:round/>
                </a:ln>
              </p:spPr>
              <p:txBody>
                <a:bodyPr rtlCol="0" anchor="ctr"/>
                <a:lstStyle/>
                <a:p>
                  <a:endParaRPr lang="en-GB"/>
                </a:p>
              </p:txBody>
            </p:sp>
            <p:sp>
              <p:nvSpPr>
                <p:cNvPr id="92" name="Freeform: Shape 91">
                  <a:extLst>
                    <a:ext uri="{FF2B5EF4-FFF2-40B4-BE49-F238E27FC236}">
                      <a16:creationId xmlns:a16="http://schemas.microsoft.com/office/drawing/2014/main" id="{387CE2F1-51F8-5172-F20F-BCAB038A9554}"/>
                    </a:ext>
                  </a:extLst>
                </p:cNvPr>
                <p:cNvSpPr/>
                <p:nvPr/>
              </p:nvSpPr>
              <p:spPr>
                <a:xfrm flipV="1">
                  <a:off x="4997427" y="3934590"/>
                  <a:ext cx="36565" cy="77008"/>
                </a:xfrm>
                <a:custGeom>
                  <a:avLst/>
                  <a:gdLst>
                    <a:gd name="connsiteX0" fmla="*/ 35694 w 36565"/>
                    <a:gd name="connsiteY0" fmla="*/ 62325 h 77008"/>
                    <a:gd name="connsiteX1" fmla="*/ 29338 w 36565"/>
                    <a:gd name="connsiteY1" fmla="*/ 62794 h 77008"/>
                    <a:gd name="connsiteX2" fmla="*/ 12063 w 36565"/>
                    <a:gd name="connsiteY2" fmla="*/ 51972 h 77008"/>
                    <a:gd name="connsiteX3" fmla="*/ 12063 w 36565"/>
                    <a:gd name="connsiteY3" fmla="*/ -1693 h 77008"/>
                    <a:gd name="connsiteX4" fmla="*/ -871 w 36565"/>
                    <a:gd name="connsiteY4" fmla="*/ -1693 h 77008"/>
                    <a:gd name="connsiteX5" fmla="*/ -871 w 36565"/>
                    <a:gd name="connsiteY5" fmla="*/ 73907 h 77008"/>
                    <a:gd name="connsiteX6" fmla="*/ 11705 w 36565"/>
                    <a:gd name="connsiteY6" fmla="*/ 73907 h 77008"/>
                    <a:gd name="connsiteX7" fmla="*/ 11906 w 36565"/>
                    <a:gd name="connsiteY7" fmla="*/ 65187 h 77008"/>
                    <a:gd name="connsiteX8" fmla="*/ 29965 w 36565"/>
                    <a:gd name="connsiteY8" fmla="*/ 75316 h 77008"/>
                    <a:gd name="connsiteX9" fmla="*/ 35694 w 36565"/>
                    <a:gd name="connsiteY9" fmla="*/ 74332 h 77008"/>
                    <a:gd name="connsiteX10" fmla="*/ 35694 w 36565"/>
                    <a:gd name="connsiteY10" fmla="*/ 62325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65" h="77008">
                      <a:moveTo>
                        <a:pt x="35694" y="62325"/>
                      </a:moveTo>
                      <a:cubicBezTo>
                        <a:pt x="33739" y="62638"/>
                        <a:pt x="31621" y="62794"/>
                        <a:pt x="29338" y="62794"/>
                      </a:cubicBezTo>
                      <a:cubicBezTo>
                        <a:pt x="20850" y="62794"/>
                        <a:pt x="15091" y="59187"/>
                        <a:pt x="12063" y="51972"/>
                      </a:cubicBezTo>
                      <a:lnTo>
                        <a:pt x="12063" y="-1693"/>
                      </a:lnTo>
                      <a:lnTo>
                        <a:pt x="-871" y="-1693"/>
                      </a:lnTo>
                      <a:lnTo>
                        <a:pt x="-871" y="73907"/>
                      </a:lnTo>
                      <a:lnTo>
                        <a:pt x="11705" y="73907"/>
                      </a:lnTo>
                      <a:lnTo>
                        <a:pt x="11906" y="65187"/>
                      </a:lnTo>
                      <a:cubicBezTo>
                        <a:pt x="16158" y="71940"/>
                        <a:pt x="22178" y="75316"/>
                        <a:pt x="29965" y="75316"/>
                      </a:cubicBezTo>
                      <a:cubicBezTo>
                        <a:pt x="32471" y="75316"/>
                        <a:pt x="34381" y="74988"/>
                        <a:pt x="35694" y="74332"/>
                      </a:cubicBezTo>
                      <a:lnTo>
                        <a:pt x="35694" y="62325"/>
                      </a:lnTo>
                      <a:close/>
                    </a:path>
                  </a:pathLst>
                </a:custGeom>
                <a:solidFill>
                  <a:srgbClr val="FFFFFF"/>
                </a:solidFill>
                <a:ln w="22" cap="flat">
                  <a:noFill/>
                  <a:prstDash val="solid"/>
                  <a:round/>
                </a:ln>
              </p:spPr>
              <p:txBody>
                <a:bodyPr rtlCol="0" anchor="ctr"/>
                <a:lstStyle/>
                <a:p>
                  <a:endParaRPr lang="en-GB"/>
                </a:p>
              </p:txBody>
            </p:sp>
            <p:sp>
              <p:nvSpPr>
                <p:cNvPr id="93" name="Freeform: Shape 92">
                  <a:extLst>
                    <a:ext uri="{FF2B5EF4-FFF2-40B4-BE49-F238E27FC236}">
                      <a16:creationId xmlns:a16="http://schemas.microsoft.com/office/drawing/2014/main" id="{4F7C2789-A079-D135-B24B-3921E9A6B08F}"/>
                    </a:ext>
                  </a:extLst>
                </p:cNvPr>
                <p:cNvSpPr/>
                <p:nvPr/>
              </p:nvSpPr>
              <p:spPr>
                <a:xfrm flipV="1">
                  <a:off x="5043718" y="3934590"/>
                  <a:ext cx="62433" cy="78417"/>
                </a:xfrm>
                <a:custGeom>
                  <a:avLst/>
                  <a:gdLst>
                    <a:gd name="connsiteX0" fmla="*/ 47527 w 62433"/>
                    <a:gd name="connsiteY0" fmla="*/ -252 h 78417"/>
                    <a:gd name="connsiteX1" fmla="*/ 45714 w 62433"/>
                    <a:gd name="connsiteY1" fmla="*/ 7708 h 78417"/>
                    <a:gd name="connsiteX2" fmla="*/ 24165 w 62433"/>
                    <a:gd name="connsiteY2" fmla="*/ -1661 h 78417"/>
                    <a:gd name="connsiteX3" fmla="*/ 5815 w 62433"/>
                    <a:gd name="connsiteY3" fmla="*/ 4667 h 78417"/>
                    <a:gd name="connsiteX4" fmla="*/ -1346 w 62433"/>
                    <a:gd name="connsiteY4" fmla="*/ 20721 h 78417"/>
                    <a:gd name="connsiteX5" fmla="*/ 7628 w 62433"/>
                    <a:gd name="connsiteY5" fmla="*/ 39057 h 78417"/>
                    <a:gd name="connsiteX6" fmla="*/ 32914 w 62433"/>
                    <a:gd name="connsiteY6" fmla="*/ 45586 h 78417"/>
                    <a:gd name="connsiteX7" fmla="*/ 45491 w 62433"/>
                    <a:gd name="connsiteY7" fmla="*/ 45586 h 78417"/>
                    <a:gd name="connsiteX8" fmla="*/ 45491 w 62433"/>
                    <a:gd name="connsiteY8" fmla="*/ 51534 h 78417"/>
                    <a:gd name="connsiteX9" fmla="*/ 41440 w 62433"/>
                    <a:gd name="connsiteY9" fmla="*/ 62312 h 78417"/>
                    <a:gd name="connsiteX10" fmla="*/ 29491 w 62433"/>
                    <a:gd name="connsiteY10" fmla="*/ 66336 h 78417"/>
                    <a:gd name="connsiteX11" fmla="*/ 17877 w 62433"/>
                    <a:gd name="connsiteY11" fmla="*/ 62848 h 78417"/>
                    <a:gd name="connsiteX12" fmla="*/ 13200 w 62433"/>
                    <a:gd name="connsiteY12" fmla="*/ 54396 h 78417"/>
                    <a:gd name="connsiteX13" fmla="*/ 176 w 62433"/>
                    <a:gd name="connsiteY13" fmla="*/ 54396 h 78417"/>
                    <a:gd name="connsiteX14" fmla="*/ 4204 w 62433"/>
                    <a:gd name="connsiteY14" fmla="*/ 65330 h 78417"/>
                    <a:gd name="connsiteX15" fmla="*/ 15102 w 62433"/>
                    <a:gd name="connsiteY15" fmla="*/ 73671 h 78417"/>
                    <a:gd name="connsiteX16" fmla="*/ 30251 w 62433"/>
                    <a:gd name="connsiteY16" fmla="*/ 76756 h 78417"/>
                    <a:gd name="connsiteX17" fmla="*/ 50749 w 62433"/>
                    <a:gd name="connsiteY17" fmla="*/ 70205 h 78417"/>
                    <a:gd name="connsiteX18" fmla="*/ 58447 w 62433"/>
                    <a:gd name="connsiteY18" fmla="*/ 52227 h 78417"/>
                    <a:gd name="connsiteX19" fmla="*/ 58447 w 62433"/>
                    <a:gd name="connsiteY19" fmla="*/ 17435 h 78417"/>
                    <a:gd name="connsiteX20" fmla="*/ 61088 w 62433"/>
                    <a:gd name="connsiteY20" fmla="*/ 866 h 78417"/>
                    <a:gd name="connsiteX21" fmla="*/ 61088 w 62433"/>
                    <a:gd name="connsiteY21" fmla="*/ -252 h 78417"/>
                    <a:gd name="connsiteX22" fmla="*/ 47527 w 62433"/>
                    <a:gd name="connsiteY22" fmla="*/ -252 h 78417"/>
                    <a:gd name="connsiteX23" fmla="*/ 26067 w 62433"/>
                    <a:gd name="connsiteY23" fmla="*/ 9608 h 78417"/>
                    <a:gd name="connsiteX24" fmla="*/ 37591 w 62433"/>
                    <a:gd name="connsiteY24" fmla="*/ 12739 h 78417"/>
                    <a:gd name="connsiteX25" fmla="*/ 45491 w 62433"/>
                    <a:gd name="connsiteY25" fmla="*/ 20923 h 78417"/>
                    <a:gd name="connsiteX26" fmla="*/ 45491 w 62433"/>
                    <a:gd name="connsiteY26" fmla="*/ 36441 h 78417"/>
                    <a:gd name="connsiteX27" fmla="*/ 35354 w 62433"/>
                    <a:gd name="connsiteY27" fmla="*/ 36441 h 78417"/>
                    <a:gd name="connsiteX28" fmla="*/ 11589 w 62433"/>
                    <a:gd name="connsiteY28" fmla="*/ 22533 h 78417"/>
                    <a:gd name="connsiteX29" fmla="*/ 15639 w 62433"/>
                    <a:gd name="connsiteY29" fmla="*/ 13030 h 78417"/>
                    <a:gd name="connsiteX30" fmla="*/ 26067 w 62433"/>
                    <a:gd name="connsiteY30" fmla="*/ 960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2433" h="78417">
                      <a:moveTo>
                        <a:pt x="47527" y="-252"/>
                      </a:moveTo>
                      <a:cubicBezTo>
                        <a:pt x="46781" y="1238"/>
                        <a:pt x="46177" y="3892"/>
                        <a:pt x="45714" y="7708"/>
                      </a:cubicBezTo>
                      <a:cubicBezTo>
                        <a:pt x="39702" y="1462"/>
                        <a:pt x="32519" y="-1661"/>
                        <a:pt x="24165" y="-1661"/>
                      </a:cubicBezTo>
                      <a:cubicBezTo>
                        <a:pt x="16706" y="-1661"/>
                        <a:pt x="10589" y="448"/>
                        <a:pt x="5815" y="4667"/>
                      </a:cubicBezTo>
                      <a:cubicBezTo>
                        <a:pt x="1041" y="8885"/>
                        <a:pt x="-1346" y="14237"/>
                        <a:pt x="-1346" y="20721"/>
                      </a:cubicBezTo>
                      <a:cubicBezTo>
                        <a:pt x="-1346" y="28592"/>
                        <a:pt x="1645" y="34704"/>
                        <a:pt x="7628" y="39057"/>
                      </a:cubicBezTo>
                      <a:cubicBezTo>
                        <a:pt x="13625" y="43410"/>
                        <a:pt x="22054" y="45586"/>
                        <a:pt x="32914" y="45586"/>
                      </a:cubicBezTo>
                      <a:lnTo>
                        <a:pt x="45491" y="45586"/>
                      </a:lnTo>
                      <a:lnTo>
                        <a:pt x="45491" y="51534"/>
                      </a:lnTo>
                      <a:cubicBezTo>
                        <a:pt x="45491" y="56051"/>
                        <a:pt x="44141" y="59643"/>
                        <a:pt x="41440" y="62312"/>
                      </a:cubicBezTo>
                      <a:cubicBezTo>
                        <a:pt x="38740" y="64995"/>
                        <a:pt x="34757" y="66336"/>
                        <a:pt x="29491" y="66336"/>
                      </a:cubicBezTo>
                      <a:cubicBezTo>
                        <a:pt x="24866" y="66336"/>
                        <a:pt x="20995" y="65174"/>
                        <a:pt x="17877" y="62848"/>
                      </a:cubicBezTo>
                      <a:cubicBezTo>
                        <a:pt x="14759" y="60523"/>
                        <a:pt x="13200" y="57705"/>
                        <a:pt x="13200" y="54396"/>
                      </a:cubicBezTo>
                      <a:lnTo>
                        <a:pt x="176" y="54396"/>
                      </a:lnTo>
                      <a:cubicBezTo>
                        <a:pt x="176" y="58168"/>
                        <a:pt x="1519" y="61812"/>
                        <a:pt x="4204" y="65330"/>
                      </a:cubicBezTo>
                      <a:cubicBezTo>
                        <a:pt x="6889" y="68848"/>
                        <a:pt x="10522" y="71628"/>
                        <a:pt x="15102" y="73671"/>
                      </a:cubicBezTo>
                      <a:cubicBezTo>
                        <a:pt x="19697" y="75728"/>
                        <a:pt x="24747" y="76756"/>
                        <a:pt x="30251" y="76756"/>
                      </a:cubicBezTo>
                      <a:cubicBezTo>
                        <a:pt x="38979" y="76756"/>
                        <a:pt x="45811" y="74572"/>
                        <a:pt x="50749" y="70205"/>
                      </a:cubicBezTo>
                      <a:cubicBezTo>
                        <a:pt x="55687" y="65852"/>
                        <a:pt x="58253" y="59859"/>
                        <a:pt x="58447" y="52227"/>
                      </a:cubicBezTo>
                      <a:lnTo>
                        <a:pt x="58447" y="17435"/>
                      </a:lnTo>
                      <a:cubicBezTo>
                        <a:pt x="58447" y="10488"/>
                        <a:pt x="59327" y="4965"/>
                        <a:pt x="61088" y="866"/>
                      </a:cubicBezTo>
                      <a:lnTo>
                        <a:pt x="61088" y="-252"/>
                      </a:lnTo>
                      <a:lnTo>
                        <a:pt x="47527" y="-252"/>
                      </a:lnTo>
                      <a:close/>
                      <a:moveTo>
                        <a:pt x="26067" y="9608"/>
                      </a:moveTo>
                      <a:cubicBezTo>
                        <a:pt x="30125" y="9608"/>
                        <a:pt x="33966" y="10652"/>
                        <a:pt x="37591" y="12739"/>
                      </a:cubicBezTo>
                      <a:cubicBezTo>
                        <a:pt x="41231" y="14841"/>
                        <a:pt x="43864" y="17569"/>
                        <a:pt x="45491" y="20923"/>
                      </a:cubicBezTo>
                      <a:lnTo>
                        <a:pt x="45491" y="36441"/>
                      </a:lnTo>
                      <a:lnTo>
                        <a:pt x="35354" y="36441"/>
                      </a:lnTo>
                      <a:cubicBezTo>
                        <a:pt x="19510" y="36441"/>
                        <a:pt x="11589" y="31805"/>
                        <a:pt x="11589" y="22533"/>
                      </a:cubicBezTo>
                      <a:cubicBezTo>
                        <a:pt x="11589" y="18478"/>
                        <a:pt x="12939" y="15310"/>
                        <a:pt x="15639" y="13030"/>
                      </a:cubicBezTo>
                      <a:cubicBezTo>
                        <a:pt x="18339" y="10749"/>
                        <a:pt x="21815" y="9608"/>
                        <a:pt x="26067" y="9608"/>
                      </a:cubicBezTo>
                      <a:close/>
                    </a:path>
                  </a:pathLst>
                </a:custGeom>
                <a:solidFill>
                  <a:srgbClr val="FFFFFF"/>
                </a:solidFill>
                <a:ln w="22" cap="flat">
                  <a:noFill/>
                  <a:prstDash val="solid"/>
                  <a:round/>
                </a:ln>
              </p:spPr>
              <p:txBody>
                <a:bodyPr rtlCol="0" anchor="ctr"/>
                <a:lstStyle/>
                <a:p>
                  <a:endParaRPr lang="en-GB"/>
                </a:p>
              </p:txBody>
            </p:sp>
            <p:sp>
              <p:nvSpPr>
                <p:cNvPr id="94" name="Freeform: Shape 93">
                  <a:extLst>
                    <a:ext uri="{FF2B5EF4-FFF2-40B4-BE49-F238E27FC236}">
                      <a16:creationId xmlns:a16="http://schemas.microsoft.com/office/drawing/2014/main" id="{BB89AB6A-6D4D-8A4A-D0E0-BC547AE470AB}"/>
                    </a:ext>
                  </a:extLst>
                </p:cNvPr>
                <p:cNvSpPr/>
                <p:nvPr/>
              </p:nvSpPr>
              <p:spPr>
                <a:xfrm flipV="1">
                  <a:off x="5123857" y="3908450"/>
                  <a:ext cx="15306" cy="103147"/>
                </a:xfrm>
                <a:custGeom>
                  <a:avLst/>
                  <a:gdLst>
                    <a:gd name="connsiteX0" fmla="*/ 13600 w 15306"/>
                    <a:gd name="connsiteY0" fmla="*/ -2279 h 103147"/>
                    <a:gd name="connsiteX1" fmla="*/ 665 w 15306"/>
                    <a:gd name="connsiteY1" fmla="*/ -2279 h 103147"/>
                    <a:gd name="connsiteX2" fmla="*/ 665 w 15306"/>
                    <a:gd name="connsiteY2" fmla="*/ 73321 h 103147"/>
                    <a:gd name="connsiteX3" fmla="*/ 13600 w 15306"/>
                    <a:gd name="connsiteY3" fmla="*/ 73321 h 103147"/>
                    <a:gd name="connsiteX4" fmla="*/ 13600 w 15306"/>
                    <a:gd name="connsiteY4" fmla="*/ -2279 h 103147"/>
                    <a:gd name="connsiteX5" fmla="*/ -386 w 15306"/>
                    <a:gd name="connsiteY5" fmla="*/ 93378 h 103147"/>
                    <a:gd name="connsiteX6" fmla="*/ 1538 w 15306"/>
                    <a:gd name="connsiteY6" fmla="*/ 98700 h 103147"/>
                    <a:gd name="connsiteX7" fmla="*/ 7222 w 15306"/>
                    <a:gd name="connsiteY7" fmla="*/ 100869 h 103147"/>
                    <a:gd name="connsiteX8" fmla="*/ 12951 w 15306"/>
                    <a:gd name="connsiteY8" fmla="*/ 98700 h 103147"/>
                    <a:gd name="connsiteX9" fmla="*/ 14920 w 15306"/>
                    <a:gd name="connsiteY9" fmla="*/ 93378 h 103147"/>
                    <a:gd name="connsiteX10" fmla="*/ 12951 w 15306"/>
                    <a:gd name="connsiteY10" fmla="*/ 88146 h 103147"/>
                    <a:gd name="connsiteX11" fmla="*/ 7222 w 15306"/>
                    <a:gd name="connsiteY11" fmla="*/ 86044 h 103147"/>
                    <a:gd name="connsiteX12" fmla="*/ 1538 w 15306"/>
                    <a:gd name="connsiteY12" fmla="*/ 88146 h 103147"/>
                    <a:gd name="connsiteX13" fmla="*/ -386 w 15306"/>
                    <a:gd name="connsiteY13" fmla="*/ 93378 h 1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06" h="103147">
                      <a:moveTo>
                        <a:pt x="13600" y="-2279"/>
                      </a:moveTo>
                      <a:lnTo>
                        <a:pt x="665" y="-2279"/>
                      </a:lnTo>
                      <a:lnTo>
                        <a:pt x="665" y="73321"/>
                      </a:lnTo>
                      <a:lnTo>
                        <a:pt x="13600" y="73321"/>
                      </a:lnTo>
                      <a:lnTo>
                        <a:pt x="13600" y="-2279"/>
                      </a:lnTo>
                      <a:close/>
                      <a:moveTo>
                        <a:pt x="-386" y="93378"/>
                      </a:moveTo>
                      <a:cubicBezTo>
                        <a:pt x="-386" y="95480"/>
                        <a:pt x="255" y="97254"/>
                        <a:pt x="1538" y="98700"/>
                      </a:cubicBezTo>
                      <a:cubicBezTo>
                        <a:pt x="2821" y="100146"/>
                        <a:pt x="4716" y="100869"/>
                        <a:pt x="7222" y="100869"/>
                      </a:cubicBezTo>
                      <a:cubicBezTo>
                        <a:pt x="9743" y="100869"/>
                        <a:pt x="11653" y="100146"/>
                        <a:pt x="12951" y="98700"/>
                      </a:cubicBezTo>
                      <a:cubicBezTo>
                        <a:pt x="14264" y="97254"/>
                        <a:pt x="14920" y="95480"/>
                        <a:pt x="14920" y="93378"/>
                      </a:cubicBezTo>
                      <a:cubicBezTo>
                        <a:pt x="14920" y="91292"/>
                        <a:pt x="14264" y="89547"/>
                        <a:pt x="12951" y="88146"/>
                      </a:cubicBezTo>
                      <a:cubicBezTo>
                        <a:pt x="11653" y="86745"/>
                        <a:pt x="9743" y="86044"/>
                        <a:pt x="7222" y="86044"/>
                      </a:cubicBezTo>
                      <a:cubicBezTo>
                        <a:pt x="4716" y="86044"/>
                        <a:pt x="2821" y="86745"/>
                        <a:pt x="1538" y="88146"/>
                      </a:cubicBezTo>
                      <a:cubicBezTo>
                        <a:pt x="255" y="89547"/>
                        <a:pt x="-386" y="91292"/>
                        <a:pt x="-386" y="93378"/>
                      </a:cubicBezTo>
                      <a:close/>
                    </a:path>
                  </a:pathLst>
                </a:custGeom>
                <a:solidFill>
                  <a:srgbClr val="FFFFFF"/>
                </a:solidFill>
                <a:ln w="22" cap="flat">
                  <a:noFill/>
                  <a:prstDash val="solid"/>
                  <a:round/>
                </a:ln>
              </p:spPr>
              <p:txBody>
                <a:bodyPr rtlCol="0" anchor="ctr"/>
                <a:lstStyle/>
                <a:p>
                  <a:endParaRPr lang="en-GB"/>
                </a:p>
              </p:txBody>
            </p:sp>
            <p:sp>
              <p:nvSpPr>
                <p:cNvPr id="95" name="Freeform: Shape 94">
                  <a:extLst>
                    <a:ext uri="{FF2B5EF4-FFF2-40B4-BE49-F238E27FC236}">
                      <a16:creationId xmlns:a16="http://schemas.microsoft.com/office/drawing/2014/main" id="{14530BF5-1E61-6A6D-696B-6CDCDF157F55}"/>
                    </a:ext>
                  </a:extLst>
                </p:cNvPr>
                <p:cNvSpPr/>
                <p:nvPr/>
              </p:nvSpPr>
              <p:spPr>
                <a:xfrm flipV="1">
                  <a:off x="5158546" y="3934590"/>
                  <a:ext cx="59502" cy="77008"/>
                </a:xfrm>
                <a:custGeom>
                  <a:avLst/>
                  <a:gdLst>
                    <a:gd name="connsiteX0" fmla="*/ 10854 w 59502"/>
                    <a:gd name="connsiteY0" fmla="*/ 73907 h 77008"/>
                    <a:gd name="connsiteX1" fmla="*/ 11279 w 59502"/>
                    <a:gd name="connsiteY1" fmla="*/ 64404 h 77008"/>
                    <a:gd name="connsiteX2" fmla="*/ 33947 w 59502"/>
                    <a:gd name="connsiteY2" fmla="*/ 75316 h 77008"/>
                    <a:gd name="connsiteX3" fmla="*/ 58138 w 59502"/>
                    <a:gd name="connsiteY3" fmla="*/ 48260 h 77008"/>
                    <a:gd name="connsiteX4" fmla="*/ 58138 w 59502"/>
                    <a:gd name="connsiteY4" fmla="*/ -1693 h 77008"/>
                    <a:gd name="connsiteX5" fmla="*/ 45203 w 59502"/>
                    <a:gd name="connsiteY5" fmla="*/ -1693 h 77008"/>
                    <a:gd name="connsiteX6" fmla="*/ 45203 w 59502"/>
                    <a:gd name="connsiteY6" fmla="*/ 48350 h 77008"/>
                    <a:gd name="connsiteX7" fmla="*/ 41466 w 59502"/>
                    <a:gd name="connsiteY7" fmla="*/ 60424 h 77008"/>
                    <a:gd name="connsiteX8" fmla="*/ 30031 w 59502"/>
                    <a:gd name="connsiteY8" fmla="*/ 64337 h 77008"/>
                    <a:gd name="connsiteX9" fmla="*/ 18954 w 59502"/>
                    <a:gd name="connsiteY9" fmla="*/ 60983 h 77008"/>
                    <a:gd name="connsiteX10" fmla="*/ 11570 w 59502"/>
                    <a:gd name="connsiteY10" fmla="*/ 52173 h 77008"/>
                    <a:gd name="connsiteX11" fmla="*/ 11570 w 59502"/>
                    <a:gd name="connsiteY11" fmla="*/ -1693 h 77008"/>
                    <a:gd name="connsiteX12" fmla="*/ -1365 w 59502"/>
                    <a:gd name="connsiteY12" fmla="*/ -1693 h 77008"/>
                    <a:gd name="connsiteX13" fmla="*/ -1365 w 59502"/>
                    <a:gd name="connsiteY13" fmla="*/ 73907 h 77008"/>
                    <a:gd name="connsiteX14" fmla="*/ 10854 w 59502"/>
                    <a:gd name="connsiteY14" fmla="*/ 73907 h 7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9502" h="77008">
                      <a:moveTo>
                        <a:pt x="10854" y="73907"/>
                      </a:moveTo>
                      <a:lnTo>
                        <a:pt x="11279" y="64404"/>
                      </a:lnTo>
                      <a:cubicBezTo>
                        <a:pt x="17067" y="71679"/>
                        <a:pt x="24623" y="75316"/>
                        <a:pt x="33947" y="75316"/>
                      </a:cubicBezTo>
                      <a:cubicBezTo>
                        <a:pt x="49940" y="75316"/>
                        <a:pt x="58003" y="66297"/>
                        <a:pt x="58138" y="48260"/>
                      </a:cubicBezTo>
                      <a:lnTo>
                        <a:pt x="58138" y="-1693"/>
                      </a:lnTo>
                      <a:lnTo>
                        <a:pt x="45203" y="-1693"/>
                      </a:lnTo>
                      <a:lnTo>
                        <a:pt x="45203" y="48350"/>
                      </a:lnTo>
                      <a:cubicBezTo>
                        <a:pt x="45159" y="53790"/>
                        <a:pt x="43913" y="57815"/>
                        <a:pt x="41466" y="60424"/>
                      </a:cubicBezTo>
                      <a:cubicBezTo>
                        <a:pt x="39020" y="63033"/>
                        <a:pt x="35208" y="64337"/>
                        <a:pt x="30031" y="64337"/>
                      </a:cubicBezTo>
                      <a:cubicBezTo>
                        <a:pt x="25824" y="64337"/>
                        <a:pt x="22132" y="63219"/>
                        <a:pt x="18954" y="60983"/>
                      </a:cubicBezTo>
                      <a:cubicBezTo>
                        <a:pt x="15792" y="58747"/>
                        <a:pt x="13330" y="55810"/>
                        <a:pt x="11570" y="52173"/>
                      </a:cubicBezTo>
                      <a:lnTo>
                        <a:pt x="11570" y="-1693"/>
                      </a:lnTo>
                      <a:lnTo>
                        <a:pt x="-1365" y="-1693"/>
                      </a:lnTo>
                      <a:lnTo>
                        <a:pt x="-1365" y="73907"/>
                      </a:lnTo>
                      <a:lnTo>
                        <a:pt x="10854" y="73907"/>
                      </a:lnTo>
                      <a:close/>
                    </a:path>
                  </a:pathLst>
                </a:custGeom>
                <a:solidFill>
                  <a:srgbClr val="FFFFFF"/>
                </a:solidFill>
                <a:ln w="22" cap="flat">
                  <a:noFill/>
                  <a:prstDash val="solid"/>
                  <a:round/>
                </a:ln>
              </p:spPr>
              <p:txBody>
                <a:bodyPr rtlCol="0" anchor="ctr"/>
                <a:lstStyle/>
                <a:p>
                  <a:endParaRPr lang="en-GB"/>
                </a:p>
              </p:txBody>
            </p:sp>
          </p:grpSp>
          <p:sp>
            <p:nvSpPr>
              <p:cNvPr id="96" name="Freeform: Shape 95">
                <a:extLst>
                  <a:ext uri="{FF2B5EF4-FFF2-40B4-BE49-F238E27FC236}">
                    <a16:creationId xmlns:a16="http://schemas.microsoft.com/office/drawing/2014/main" id="{347D943A-6059-56EE-5ED6-1AD5FEFF573C}"/>
                  </a:ext>
                </a:extLst>
              </p:cNvPr>
              <p:cNvSpPr/>
              <p:nvPr/>
            </p:nvSpPr>
            <p:spPr>
              <a:xfrm>
                <a:off x="4539835" y="4169462"/>
                <a:ext cx="286433" cy="8944"/>
              </a:xfrm>
              <a:custGeom>
                <a:avLst/>
                <a:gdLst>
                  <a:gd name="connsiteX0" fmla="*/ 0 w 286433"/>
                  <a:gd name="connsiteY0" fmla="*/ 0 h 8944"/>
                  <a:gd name="connsiteX1" fmla="*/ 143217 w 286433"/>
                  <a:gd name="connsiteY1" fmla="*/ 0 h 8944"/>
                  <a:gd name="connsiteX2" fmla="*/ 286434 w 286433"/>
                  <a:gd name="connsiteY2" fmla="*/ 0 h 8944"/>
                </a:gdLst>
                <a:ahLst/>
                <a:cxnLst>
                  <a:cxn ang="0">
                    <a:pos x="connsiteX0" y="connsiteY0"/>
                  </a:cxn>
                  <a:cxn ang="0">
                    <a:pos x="connsiteX1" y="connsiteY1"/>
                  </a:cxn>
                  <a:cxn ang="0">
                    <a:pos x="connsiteX2" y="connsiteY2"/>
                  </a:cxn>
                </a:cxnLst>
                <a:rect l="l" t="t" r="r" b="b"/>
                <a:pathLst>
                  <a:path w="286433" h="8944">
                    <a:moveTo>
                      <a:pt x="0" y="0"/>
                    </a:moveTo>
                    <a:lnTo>
                      <a:pt x="143217" y="0"/>
                    </a:lnTo>
                    <a:lnTo>
                      <a:pt x="286434" y="0"/>
                    </a:lnTo>
                  </a:path>
                </a:pathLst>
              </a:custGeom>
              <a:noFill/>
              <a:ln w="13422" cap="sq">
                <a:solidFill>
                  <a:srgbClr val="00D5A3"/>
                </a:solidFill>
                <a:prstDash val="solid"/>
                <a:round/>
              </a:ln>
            </p:spPr>
            <p:txBody>
              <a:bodyPr rtlCol="0" anchor="ctr"/>
              <a:lstStyle/>
              <a:p>
                <a:endParaRPr lang="en-GB"/>
              </a:p>
            </p:txBody>
          </p:sp>
          <p:grpSp>
            <p:nvGrpSpPr>
              <p:cNvPr id="97" name="Graphic 5">
                <a:extLst>
                  <a:ext uri="{FF2B5EF4-FFF2-40B4-BE49-F238E27FC236}">
                    <a16:creationId xmlns:a16="http://schemas.microsoft.com/office/drawing/2014/main" id="{33575A9E-7DA1-AD7C-3FFB-61F8B6535583}"/>
                  </a:ext>
                </a:extLst>
              </p:cNvPr>
              <p:cNvGrpSpPr/>
              <p:nvPr/>
            </p:nvGrpSpPr>
            <p:grpSpPr>
              <a:xfrm>
                <a:off x="4941469" y="4125636"/>
                <a:ext cx="237700" cy="95321"/>
                <a:chOff x="4941469" y="4125636"/>
                <a:chExt cx="237700" cy="95321"/>
              </a:xfrm>
              <a:solidFill>
                <a:srgbClr val="FFFFFF"/>
              </a:solidFill>
            </p:grpSpPr>
            <p:sp>
              <p:nvSpPr>
                <p:cNvPr id="98" name="Freeform: Shape 97">
                  <a:extLst>
                    <a:ext uri="{FF2B5EF4-FFF2-40B4-BE49-F238E27FC236}">
                      <a16:creationId xmlns:a16="http://schemas.microsoft.com/office/drawing/2014/main" id="{BFFEF486-2BFF-451C-7396-90A4DF11DDDC}"/>
                    </a:ext>
                  </a:extLst>
                </p:cNvPr>
                <p:cNvSpPr/>
                <p:nvPr/>
              </p:nvSpPr>
              <p:spPr>
                <a:xfrm flipV="1">
                  <a:off x="4941469" y="4125636"/>
                  <a:ext cx="41197" cy="95321"/>
                </a:xfrm>
                <a:custGeom>
                  <a:avLst/>
                  <a:gdLst>
                    <a:gd name="connsiteX0" fmla="*/ 26148 w 41197"/>
                    <a:gd name="connsiteY0" fmla="*/ 93305 h 95321"/>
                    <a:gd name="connsiteX1" fmla="*/ 26148 w 41197"/>
                    <a:gd name="connsiteY1" fmla="*/ 74992 h 95321"/>
                    <a:gd name="connsiteX2" fmla="*/ 40268 w 41197"/>
                    <a:gd name="connsiteY2" fmla="*/ 74992 h 95321"/>
                    <a:gd name="connsiteX3" fmla="*/ 40268 w 41197"/>
                    <a:gd name="connsiteY3" fmla="*/ 64997 h 95321"/>
                    <a:gd name="connsiteX4" fmla="*/ 26148 w 41197"/>
                    <a:gd name="connsiteY4" fmla="*/ 64997 h 95321"/>
                    <a:gd name="connsiteX5" fmla="*/ 26148 w 41197"/>
                    <a:gd name="connsiteY5" fmla="*/ 18130 h 95321"/>
                    <a:gd name="connsiteX6" fmla="*/ 28028 w 41197"/>
                    <a:gd name="connsiteY6" fmla="*/ 11288 h 95321"/>
                    <a:gd name="connsiteX7" fmla="*/ 34473 w 41197"/>
                    <a:gd name="connsiteY7" fmla="*/ 9029 h 95321"/>
                    <a:gd name="connsiteX8" fmla="*/ 40626 w 41197"/>
                    <a:gd name="connsiteY8" fmla="*/ 9879 h 95321"/>
                    <a:gd name="connsiteX9" fmla="*/ 40626 w 41197"/>
                    <a:gd name="connsiteY9" fmla="*/ -608 h 95321"/>
                    <a:gd name="connsiteX10" fmla="*/ 30691 w 41197"/>
                    <a:gd name="connsiteY10" fmla="*/ -2017 h 95321"/>
                    <a:gd name="connsiteX11" fmla="*/ 17622 w 41197"/>
                    <a:gd name="connsiteY11" fmla="*/ 3215 h 95321"/>
                    <a:gd name="connsiteX12" fmla="*/ 13214 w 41197"/>
                    <a:gd name="connsiteY12" fmla="*/ 18130 h 95321"/>
                    <a:gd name="connsiteX13" fmla="*/ 13214 w 41197"/>
                    <a:gd name="connsiteY13" fmla="*/ 64997 h 95321"/>
                    <a:gd name="connsiteX14" fmla="*/ -571 w 41197"/>
                    <a:gd name="connsiteY14" fmla="*/ 64997 h 95321"/>
                    <a:gd name="connsiteX15" fmla="*/ -571 w 41197"/>
                    <a:gd name="connsiteY15" fmla="*/ 74992 h 95321"/>
                    <a:gd name="connsiteX16" fmla="*/ 13214 w 41197"/>
                    <a:gd name="connsiteY16" fmla="*/ 74992 h 95321"/>
                    <a:gd name="connsiteX17" fmla="*/ 13214 w 41197"/>
                    <a:gd name="connsiteY17" fmla="*/ 93305 h 95321"/>
                    <a:gd name="connsiteX18" fmla="*/ 26148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48" y="93305"/>
                      </a:moveTo>
                      <a:lnTo>
                        <a:pt x="26148" y="74992"/>
                      </a:lnTo>
                      <a:lnTo>
                        <a:pt x="40268" y="74992"/>
                      </a:lnTo>
                      <a:lnTo>
                        <a:pt x="40268" y="64997"/>
                      </a:lnTo>
                      <a:lnTo>
                        <a:pt x="26148" y="64997"/>
                      </a:lnTo>
                      <a:lnTo>
                        <a:pt x="26148" y="18130"/>
                      </a:lnTo>
                      <a:cubicBezTo>
                        <a:pt x="26148" y="15089"/>
                        <a:pt x="26775" y="12808"/>
                        <a:pt x="28028" y="11288"/>
                      </a:cubicBezTo>
                      <a:cubicBezTo>
                        <a:pt x="29296" y="9782"/>
                        <a:pt x="31444" y="9029"/>
                        <a:pt x="34473" y="9029"/>
                      </a:cubicBezTo>
                      <a:cubicBezTo>
                        <a:pt x="35964" y="9029"/>
                        <a:pt x="38016" y="9312"/>
                        <a:pt x="40626" y="9879"/>
                      </a:cubicBezTo>
                      <a:lnTo>
                        <a:pt x="40626" y="-608"/>
                      </a:lnTo>
                      <a:cubicBezTo>
                        <a:pt x="37225" y="-1547"/>
                        <a:pt x="33913" y="-2017"/>
                        <a:pt x="30691" y="-2017"/>
                      </a:cubicBezTo>
                      <a:cubicBezTo>
                        <a:pt x="24917" y="-2017"/>
                        <a:pt x="20561" y="-273"/>
                        <a:pt x="17622" y="3215"/>
                      </a:cubicBezTo>
                      <a:cubicBezTo>
                        <a:pt x="14683" y="6719"/>
                        <a:pt x="13214" y="11690"/>
                        <a:pt x="13214" y="18130"/>
                      </a:cubicBezTo>
                      <a:lnTo>
                        <a:pt x="13214" y="64997"/>
                      </a:lnTo>
                      <a:lnTo>
                        <a:pt x="-571" y="64997"/>
                      </a:lnTo>
                      <a:lnTo>
                        <a:pt x="-571" y="74992"/>
                      </a:lnTo>
                      <a:lnTo>
                        <a:pt x="13214" y="74992"/>
                      </a:lnTo>
                      <a:lnTo>
                        <a:pt x="13214" y="93305"/>
                      </a:lnTo>
                      <a:lnTo>
                        <a:pt x="26148" y="93305"/>
                      </a:lnTo>
                      <a:close/>
                    </a:path>
                  </a:pathLst>
                </a:custGeom>
                <a:solidFill>
                  <a:srgbClr val="FFFFFF"/>
                </a:solidFill>
                <a:ln w="22" cap="flat">
                  <a:noFill/>
                  <a:prstDash val="solid"/>
                  <a:round/>
                </a:ln>
              </p:spPr>
              <p:txBody>
                <a:bodyPr rtlCol="0" anchor="ctr"/>
                <a:lstStyle/>
                <a:p>
                  <a:endParaRPr lang="en-GB"/>
                </a:p>
              </p:txBody>
            </p:sp>
            <p:sp>
              <p:nvSpPr>
                <p:cNvPr id="99" name="Freeform: Shape 98">
                  <a:extLst>
                    <a:ext uri="{FF2B5EF4-FFF2-40B4-BE49-F238E27FC236}">
                      <a16:creationId xmlns:a16="http://schemas.microsoft.com/office/drawing/2014/main" id="{3CF67E83-37C1-6ACE-0ED8-DDC3B560D56F}"/>
                    </a:ext>
                  </a:extLst>
                </p:cNvPr>
                <p:cNvSpPr/>
                <p:nvPr/>
              </p:nvSpPr>
              <p:spPr>
                <a:xfrm flipV="1">
                  <a:off x="4994137" y="4142540"/>
                  <a:ext cx="64179" cy="78417"/>
                </a:xfrm>
                <a:custGeom>
                  <a:avLst/>
                  <a:gdLst>
                    <a:gd name="connsiteX0" fmla="*/ 33345 w 64179"/>
                    <a:gd name="connsiteY0" fmla="*/ -1638 h 78417"/>
                    <a:gd name="connsiteX1" fmla="*/ 8305 w 64179"/>
                    <a:gd name="connsiteY1" fmla="*/ 8469 h 78417"/>
                    <a:gd name="connsiteX2" fmla="*/ -1340 w 64179"/>
                    <a:gd name="connsiteY2" fmla="*/ 35480 h 78417"/>
                    <a:gd name="connsiteX3" fmla="*/ -1340 w 64179"/>
                    <a:gd name="connsiteY3" fmla="*/ 37850 h 78417"/>
                    <a:gd name="connsiteX4" fmla="*/ 2956 w 64179"/>
                    <a:gd name="connsiteY4" fmla="*/ 57930 h 78417"/>
                    <a:gd name="connsiteX5" fmla="*/ 14973 w 64179"/>
                    <a:gd name="connsiteY5" fmla="*/ 71771 h 78417"/>
                    <a:gd name="connsiteX6" fmla="*/ 31734 w 64179"/>
                    <a:gd name="connsiteY6" fmla="*/ 76780 h 78417"/>
                    <a:gd name="connsiteX7" fmla="*/ 54649 w 64179"/>
                    <a:gd name="connsiteY7" fmla="*/ 67053 h 78417"/>
                    <a:gd name="connsiteX8" fmla="*/ 62839 w 64179"/>
                    <a:gd name="connsiteY8" fmla="*/ 39259 h 78417"/>
                    <a:gd name="connsiteX9" fmla="*/ 62839 w 64179"/>
                    <a:gd name="connsiteY9" fmla="*/ 33870 h 78417"/>
                    <a:gd name="connsiteX10" fmla="*/ 11594 w 64179"/>
                    <a:gd name="connsiteY10" fmla="*/ 33870 h 78417"/>
                    <a:gd name="connsiteX11" fmla="*/ 18128 w 64179"/>
                    <a:gd name="connsiteY11" fmla="*/ 15803 h 78417"/>
                    <a:gd name="connsiteX12" fmla="*/ 34039 w 64179"/>
                    <a:gd name="connsiteY12" fmla="*/ 8916 h 78417"/>
                    <a:gd name="connsiteX13" fmla="*/ 45630 w 64179"/>
                    <a:gd name="connsiteY13" fmla="*/ 11711 h 78417"/>
                    <a:gd name="connsiteX14" fmla="*/ 53977 w 64179"/>
                    <a:gd name="connsiteY14" fmla="*/ 19135 h 78417"/>
                    <a:gd name="connsiteX15" fmla="*/ 61877 w 64179"/>
                    <a:gd name="connsiteY15" fmla="*/ 12986 h 78417"/>
                    <a:gd name="connsiteX16" fmla="*/ 33345 w 64179"/>
                    <a:gd name="connsiteY16" fmla="*/ -1638 h 78417"/>
                    <a:gd name="connsiteX17" fmla="*/ 31734 w 64179"/>
                    <a:gd name="connsiteY17" fmla="*/ 66158 h 78417"/>
                    <a:gd name="connsiteX18" fmla="*/ 18576 w 64179"/>
                    <a:gd name="connsiteY18" fmla="*/ 60457 h 78417"/>
                    <a:gd name="connsiteX19" fmla="*/ 12019 w 64179"/>
                    <a:gd name="connsiteY19" fmla="*/ 44491 h 78417"/>
                    <a:gd name="connsiteX20" fmla="*/ 49905 w 64179"/>
                    <a:gd name="connsiteY20" fmla="*/ 44491 h 78417"/>
                    <a:gd name="connsiteX21" fmla="*/ 49905 w 64179"/>
                    <a:gd name="connsiteY21" fmla="*/ 45475 h 78417"/>
                    <a:gd name="connsiteX22" fmla="*/ 44579 w 64179"/>
                    <a:gd name="connsiteY22" fmla="*/ 60725 h 78417"/>
                    <a:gd name="connsiteX23" fmla="*/ 31734 w 64179"/>
                    <a:gd name="connsiteY23" fmla="*/ 6615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179" h="78417">
                      <a:moveTo>
                        <a:pt x="33345" y="-1638"/>
                      </a:moveTo>
                      <a:cubicBezTo>
                        <a:pt x="23081" y="-1638"/>
                        <a:pt x="14734" y="1731"/>
                        <a:pt x="8305" y="8469"/>
                      </a:cubicBezTo>
                      <a:cubicBezTo>
                        <a:pt x="1875" y="15207"/>
                        <a:pt x="-1340" y="24211"/>
                        <a:pt x="-1340" y="35480"/>
                      </a:cubicBezTo>
                      <a:lnTo>
                        <a:pt x="-1340" y="37850"/>
                      </a:lnTo>
                      <a:cubicBezTo>
                        <a:pt x="-1340" y="45348"/>
                        <a:pt x="92" y="52042"/>
                        <a:pt x="2956" y="57930"/>
                      </a:cubicBezTo>
                      <a:cubicBezTo>
                        <a:pt x="5821" y="63833"/>
                        <a:pt x="9826" y="68447"/>
                        <a:pt x="14973" y="71771"/>
                      </a:cubicBezTo>
                      <a:cubicBezTo>
                        <a:pt x="20135" y="75110"/>
                        <a:pt x="25722" y="76780"/>
                        <a:pt x="31734" y="76780"/>
                      </a:cubicBezTo>
                      <a:cubicBezTo>
                        <a:pt x="41565" y="76780"/>
                        <a:pt x="49203" y="73537"/>
                        <a:pt x="54649" y="67053"/>
                      </a:cubicBezTo>
                      <a:cubicBezTo>
                        <a:pt x="60109" y="60583"/>
                        <a:pt x="62839" y="51319"/>
                        <a:pt x="62839" y="39259"/>
                      </a:cubicBezTo>
                      <a:lnTo>
                        <a:pt x="62839" y="33870"/>
                      </a:lnTo>
                      <a:lnTo>
                        <a:pt x="11594" y="33870"/>
                      </a:lnTo>
                      <a:cubicBezTo>
                        <a:pt x="11773" y="26417"/>
                        <a:pt x="13951" y="20394"/>
                        <a:pt x="18128" y="15803"/>
                      </a:cubicBezTo>
                      <a:cubicBezTo>
                        <a:pt x="22306" y="11212"/>
                        <a:pt x="27609" y="8916"/>
                        <a:pt x="34039" y="8916"/>
                      </a:cubicBezTo>
                      <a:cubicBezTo>
                        <a:pt x="38604" y="8916"/>
                        <a:pt x="42468" y="9848"/>
                        <a:pt x="45630" y="11711"/>
                      </a:cubicBezTo>
                      <a:cubicBezTo>
                        <a:pt x="48808" y="13575"/>
                        <a:pt x="51590" y="16049"/>
                        <a:pt x="53977" y="19135"/>
                      </a:cubicBezTo>
                      <a:lnTo>
                        <a:pt x="61877" y="12986"/>
                      </a:lnTo>
                      <a:cubicBezTo>
                        <a:pt x="55536" y="3237"/>
                        <a:pt x="46026" y="-1638"/>
                        <a:pt x="33345" y="-1638"/>
                      </a:cubicBezTo>
                      <a:close/>
                      <a:moveTo>
                        <a:pt x="31734" y="66158"/>
                      </a:moveTo>
                      <a:cubicBezTo>
                        <a:pt x="26513" y="66158"/>
                        <a:pt x="22127" y="64258"/>
                        <a:pt x="18576" y="60457"/>
                      </a:cubicBezTo>
                      <a:cubicBezTo>
                        <a:pt x="15040" y="56655"/>
                        <a:pt x="12855" y="51334"/>
                        <a:pt x="12019" y="44491"/>
                      </a:cubicBezTo>
                      <a:lnTo>
                        <a:pt x="49905" y="44491"/>
                      </a:lnTo>
                      <a:lnTo>
                        <a:pt x="49905" y="45475"/>
                      </a:lnTo>
                      <a:cubicBezTo>
                        <a:pt x="49532" y="52034"/>
                        <a:pt x="47756" y="57117"/>
                        <a:pt x="44579" y="60725"/>
                      </a:cubicBezTo>
                      <a:cubicBezTo>
                        <a:pt x="41416" y="64347"/>
                        <a:pt x="37134" y="66158"/>
                        <a:pt x="31734" y="66158"/>
                      </a:cubicBezTo>
                      <a:close/>
                    </a:path>
                  </a:pathLst>
                </a:custGeom>
                <a:solidFill>
                  <a:srgbClr val="FFFFFF"/>
                </a:solidFill>
                <a:ln w="22" cap="flat">
                  <a:noFill/>
                  <a:prstDash val="solid"/>
                  <a:round/>
                </a:ln>
              </p:spPr>
              <p:txBody>
                <a:bodyPr rtlCol="0" anchor="ctr"/>
                <a:lstStyle/>
                <a:p>
                  <a:endParaRPr lang="en-GB"/>
                </a:p>
              </p:txBody>
            </p:sp>
            <p:sp>
              <p:nvSpPr>
                <p:cNvPr id="100" name="Freeform: Shape 99">
                  <a:extLst>
                    <a:ext uri="{FF2B5EF4-FFF2-40B4-BE49-F238E27FC236}">
                      <a16:creationId xmlns:a16="http://schemas.microsoft.com/office/drawing/2014/main" id="{069F7244-56AB-231E-D09B-6D32FA7B9102}"/>
                    </a:ext>
                  </a:extLst>
                </p:cNvPr>
                <p:cNvSpPr/>
                <p:nvPr/>
              </p:nvSpPr>
              <p:spPr>
                <a:xfrm flipV="1">
                  <a:off x="5070146" y="4142540"/>
                  <a:ext cx="60128" cy="78417"/>
                </a:xfrm>
                <a:custGeom>
                  <a:avLst/>
                  <a:gdLst>
                    <a:gd name="connsiteX0" fmla="*/ 45947 w 60128"/>
                    <a:gd name="connsiteY0" fmla="*/ 19828 h 78417"/>
                    <a:gd name="connsiteX1" fmla="*/ 41986 w 60128"/>
                    <a:gd name="connsiteY1" fmla="*/ 27967 h 78417"/>
                    <a:gd name="connsiteX2" fmla="*/ 28224 w 60128"/>
                    <a:gd name="connsiteY2" fmla="*/ 32953 h 78417"/>
                    <a:gd name="connsiteX3" fmla="*/ 12627 w 60128"/>
                    <a:gd name="connsiteY3" fmla="*/ 37984 h 78417"/>
                    <a:gd name="connsiteX4" fmla="*/ 4101 w 60128"/>
                    <a:gd name="connsiteY4" fmla="*/ 44983 h 78417"/>
                    <a:gd name="connsiteX5" fmla="*/ 1348 w 60128"/>
                    <a:gd name="connsiteY5" fmla="*/ 54621 h 78417"/>
                    <a:gd name="connsiteX6" fmla="*/ 9203 w 60128"/>
                    <a:gd name="connsiteY6" fmla="*/ 70340 h 78417"/>
                    <a:gd name="connsiteX7" fmla="*/ 29320 w 60128"/>
                    <a:gd name="connsiteY7" fmla="*/ 76780 h 78417"/>
                    <a:gd name="connsiteX8" fmla="*/ 50176 w 60128"/>
                    <a:gd name="connsiteY8" fmla="*/ 70139 h 78417"/>
                    <a:gd name="connsiteX9" fmla="*/ 58188 w 60128"/>
                    <a:gd name="connsiteY9" fmla="*/ 53167 h 78417"/>
                    <a:gd name="connsiteX10" fmla="*/ 45186 w 60128"/>
                    <a:gd name="connsiteY10" fmla="*/ 53167 h 78417"/>
                    <a:gd name="connsiteX11" fmla="*/ 40666 w 60128"/>
                    <a:gd name="connsiteY11" fmla="*/ 62312 h 78417"/>
                    <a:gd name="connsiteX12" fmla="*/ 29320 w 60128"/>
                    <a:gd name="connsiteY12" fmla="*/ 66158 h 78417"/>
                    <a:gd name="connsiteX13" fmla="*/ 18266 w 60128"/>
                    <a:gd name="connsiteY13" fmla="*/ 63073 h 78417"/>
                    <a:gd name="connsiteX14" fmla="*/ 14283 w 60128"/>
                    <a:gd name="connsiteY14" fmla="*/ 55045 h 78417"/>
                    <a:gd name="connsiteX15" fmla="*/ 17975 w 60128"/>
                    <a:gd name="connsiteY15" fmla="*/ 47980 h 78417"/>
                    <a:gd name="connsiteX16" fmla="*/ 31379 w 60128"/>
                    <a:gd name="connsiteY16" fmla="*/ 43440 h 78417"/>
                    <a:gd name="connsiteX17" fmla="*/ 47066 w 60128"/>
                    <a:gd name="connsiteY17" fmla="*/ 38275 h 78417"/>
                    <a:gd name="connsiteX18" fmla="*/ 55972 w 60128"/>
                    <a:gd name="connsiteY18" fmla="*/ 31030 h 78417"/>
                    <a:gd name="connsiteX19" fmla="*/ 58881 w 60128"/>
                    <a:gd name="connsiteY19" fmla="*/ 20745 h 78417"/>
                    <a:gd name="connsiteX20" fmla="*/ 50758 w 60128"/>
                    <a:gd name="connsiteY20" fmla="*/ 4466 h 78417"/>
                    <a:gd name="connsiteX21" fmla="*/ 29723 w 60128"/>
                    <a:gd name="connsiteY21" fmla="*/ -1638 h 78417"/>
                    <a:gd name="connsiteX22" fmla="*/ 13634 w 60128"/>
                    <a:gd name="connsiteY22" fmla="*/ 1582 h 78417"/>
                    <a:gd name="connsiteX23" fmla="*/ 2691 w 60128"/>
                    <a:gd name="connsiteY23" fmla="*/ 10571 h 78417"/>
                    <a:gd name="connsiteX24" fmla="*/ -1247 w 60128"/>
                    <a:gd name="connsiteY24" fmla="*/ 23048 h 78417"/>
                    <a:gd name="connsiteX25" fmla="*/ 11687 w 60128"/>
                    <a:gd name="connsiteY25" fmla="*/ 23048 h 78417"/>
                    <a:gd name="connsiteX26" fmla="*/ 16901 w 60128"/>
                    <a:gd name="connsiteY26" fmla="*/ 12717 h 78417"/>
                    <a:gd name="connsiteX27" fmla="*/ 29723 w 60128"/>
                    <a:gd name="connsiteY27" fmla="*/ 8916 h 78417"/>
                    <a:gd name="connsiteX28" fmla="*/ 41494 w 60128"/>
                    <a:gd name="connsiteY28" fmla="*/ 11890 h 78417"/>
                    <a:gd name="connsiteX29" fmla="*/ 45947 w 60128"/>
                    <a:gd name="connsiteY29" fmla="*/ 19828 h 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128" h="78417">
                      <a:moveTo>
                        <a:pt x="45947" y="19828"/>
                      </a:moveTo>
                      <a:cubicBezTo>
                        <a:pt x="45947" y="23316"/>
                        <a:pt x="44627" y="26029"/>
                        <a:pt x="41986" y="27967"/>
                      </a:cubicBezTo>
                      <a:cubicBezTo>
                        <a:pt x="39361" y="29905"/>
                        <a:pt x="34773" y="31567"/>
                        <a:pt x="28224" y="32953"/>
                      </a:cubicBezTo>
                      <a:cubicBezTo>
                        <a:pt x="21675" y="34355"/>
                        <a:pt x="16476" y="36032"/>
                        <a:pt x="12627" y="37984"/>
                      </a:cubicBezTo>
                      <a:cubicBezTo>
                        <a:pt x="8778" y="39952"/>
                        <a:pt x="5936" y="42285"/>
                        <a:pt x="4101" y="44983"/>
                      </a:cubicBezTo>
                      <a:cubicBezTo>
                        <a:pt x="2266" y="47681"/>
                        <a:pt x="1348" y="50894"/>
                        <a:pt x="1348" y="54621"/>
                      </a:cubicBezTo>
                      <a:cubicBezTo>
                        <a:pt x="1348" y="60822"/>
                        <a:pt x="3967" y="66062"/>
                        <a:pt x="9203" y="70340"/>
                      </a:cubicBezTo>
                      <a:cubicBezTo>
                        <a:pt x="14454" y="74633"/>
                        <a:pt x="21160" y="76780"/>
                        <a:pt x="29320" y="76780"/>
                      </a:cubicBezTo>
                      <a:cubicBezTo>
                        <a:pt x="37898" y="76780"/>
                        <a:pt x="44850" y="74566"/>
                        <a:pt x="50176" y="70139"/>
                      </a:cubicBezTo>
                      <a:cubicBezTo>
                        <a:pt x="55517" y="65711"/>
                        <a:pt x="58188" y="60054"/>
                        <a:pt x="58188" y="53167"/>
                      </a:cubicBezTo>
                      <a:lnTo>
                        <a:pt x="45186" y="53167"/>
                      </a:lnTo>
                      <a:cubicBezTo>
                        <a:pt x="45186" y="56700"/>
                        <a:pt x="43679" y="59748"/>
                        <a:pt x="40666" y="62312"/>
                      </a:cubicBezTo>
                      <a:cubicBezTo>
                        <a:pt x="37667" y="64876"/>
                        <a:pt x="33885" y="66158"/>
                        <a:pt x="29320" y="66158"/>
                      </a:cubicBezTo>
                      <a:cubicBezTo>
                        <a:pt x="24606" y="66158"/>
                        <a:pt x="20921" y="65130"/>
                        <a:pt x="18266" y="63073"/>
                      </a:cubicBezTo>
                      <a:cubicBezTo>
                        <a:pt x="15610" y="61031"/>
                        <a:pt x="14283" y="58355"/>
                        <a:pt x="14283" y="55045"/>
                      </a:cubicBezTo>
                      <a:cubicBezTo>
                        <a:pt x="14283" y="51930"/>
                        <a:pt x="15513" y="49574"/>
                        <a:pt x="17975" y="47980"/>
                      </a:cubicBezTo>
                      <a:cubicBezTo>
                        <a:pt x="20451" y="46399"/>
                        <a:pt x="24919" y="44886"/>
                        <a:pt x="31379" y="43440"/>
                      </a:cubicBezTo>
                      <a:cubicBezTo>
                        <a:pt x="37839" y="41994"/>
                        <a:pt x="43068" y="40273"/>
                        <a:pt x="47066" y="38275"/>
                      </a:cubicBezTo>
                      <a:cubicBezTo>
                        <a:pt x="51079" y="36278"/>
                        <a:pt x="54048" y="33863"/>
                        <a:pt x="55972" y="31030"/>
                      </a:cubicBezTo>
                      <a:cubicBezTo>
                        <a:pt x="57912" y="28213"/>
                        <a:pt x="58881" y="24785"/>
                        <a:pt x="58881" y="20745"/>
                      </a:cubicBezTo>
                      <a:cubicBezTo>
                        <a:pt x="58881" y="13977"/>
                        <a:pt x="56174" y="8551"/>
                        <a:pt x="50758" y="4466"/>
                      </a:cubicBezTo>
                      <a:cubicBezTo>
                        <a:pt x="45358" y="397"/>
                        <a:pt x="38346" y="-1638"/>
                        <a:pt x="29723" y="-1638"/>
                      </a:cubicBezTo>
                      <a:cubicBezTo>
                        <a:pt x="23666" y="-1638"/>
                        <a:pt x="18303" y="-565"/>
                        <a:pt x="13634" y="1582"/>
                      </a:cubicBezTo>
                      <a:cubicBezTo>
                        <a:pt x="8979" y="3729"/>
                        <a:pt x="5332" y="6725"/>
                        <a:pt x="2691" y="10571"/>
                      </a:cubicBezTo>
                      <a:cubicBezTo>
                        <a:pt x="65" y="14417"/>
                        <a:pt x="-1247" y="18576"/>
                        <a:pt x="-1247" y="23048"/>
                      </a:cubicBezTo>
                      <a:lnTo>
                        <a:pt x="11687" y="23048"/>
                      </a:lnTo>
                      <a:cubicBezTo>
                        <a:pt x="11926" y="18710"/>
                        <a:pt x="13664" y="15266"/>
                        <a:pt x="16901" y="12717"/>
                      </a:cubicBezTo>
                      <a:cubicBezTo>
                        <a:pt x="20138" y="10183"/>
                        <a:pt x="24412" y="8916"/>
                        <a:pt x="29723" y="8916"/>
                      </a:cubicBezTo>
                      <a:cubicBezTo>
                        <a:pt x="34617" y="8916"/>
                        <a:pt x="38540" y="9907"/>
                        <a:pt x="41494" y="11890"/>
                      </a:cubicBezTo>
                      <a:cubicBezTo>
                        <a:pt x="44463" y="13873"/>
                        <a:pt x="45947" y="16519"/>
                        <a:pt x="45947" y="19828"/>
                      </a:cubicBezTo>
                      <a:close/>
                    </a:path>
                  </a:pathLst>
                </a:custGeom>
                <a:solidFill>
                  <a:srgbClr val="FFFFFF"/>
                </a:solidFill>
                <a:ln w="22" cap="flat">
                  <a:noFill/>
                  <a:prstDash val="solid"/>
                  <a:round/>
                </a:ln>
              </p:spPr>
              <p:txBody>
                <a:bodyPr rtlCol="0" anchor="ctr"/>
                <a:lstStyle/>
                <a:p>
                  <a:endParaRPr lang="en-GB"/>
                </a:p>
              </p:txBody>
            </p:sp>
            <p:sp>
              <p:nvSpPr>
                <p:cNvPr id="101" name="Freeform: Shape 100">
                  <a:extLst>
                    <a:ext uri="{FF2B5EF4-FFF2-40B4-BE49-F238E27FC236}">
                      <a16:creationId xmlns:a16="http://schemas.microsoft.com/office/drawing/2014/main" id="{37C36A4B-B7EF-4FBC-EE9A-7F25BA62F2D7}"/>
                    </a:ext>
                  </a:extLst>
                </p:cNvPr>
                <p:cNvSpPr/>
                <p:nvPr/>
              </p:nvSpPr>
              <p:spPr>
                <a:xfrm flipV="1">
                  <a:off x="5137972" y="4125636"/>
                  <a:ext cx="41197" cy="95321"/>
                </a:xfrm>
                <a:custGeom>
                  <a:avLst/>
                  <a:gdLst>
                    <a:gd name="connsiteX0" fmla="*/ 26170 w 41197"/>
                    <a:gd name="connsiteY0" fmla="*/ 93305 h 95321"/>
                    <a:gd name="connsiteX1" fmla="*/ 26170 w 41197"/>
                    <a:gd name="connsiteY1" fmla="*/ 74992 h 95321"/>
                    <a:gd name="connsiteX2" fmla="*/ 40290 w 41197"/>
                    <a:gd name="connsiteY2" fmla="*/ 74992 h 95321"/>
                    <a:gd name="connsiteX3" fmla="*/ 40290 w 41197"/>
                    <a:gd name="connsiteY3" fmla="*/ 64997 h 95321"/>
                    <a:gd name="connsiteX4" fmla="*/ 26170 w 41197"/>
                    <a:gd name="connsiteY4" fmla="*/ 64997 h 95321"/>
                    <a:gd name="connsiteX5" fmla="*/ 26170 w 41197"/>
                    <a:gd name="connsiteY5" fmla="*/ 18130 h 95321"/>
                    <a:gd name="connsiteX6" fmla="*/ 28050 w 41197"/>
                    <a:gd name="connsiteY6" fmla="*/ 11288 h 95321"/>
                    <a:gd name="connsiteX7" fmla="*/ 34494 w 41197"/>
                    <a:gd name="connsiteY7" fmla="*/ 9029 h 95321"/>
                    <a:gd name="connsiteX8" fmla="*/ 40648 w 41197"/>
                    <a:gd name="connsiteY8" fmla="*/ 9879 h 95321"/>
                    <a:gd name="connsiteX9" fmla="*/ 40648 w 41197"/>
                    <a:gd name="connsiteY9" fmla="*/ -608 h 95321"/>
                    <a:gd name="connsiteX10" fmla="*/ 30713 w 41197"/>
                    <a:gd name="connsiteY10" fmla="*/ -2017 h 95321"/>
                    <a:gd name="connsiteX11" fmla="*/ 17644 w 41197"/>
                    <a:gd name="connsiteY11" fmla="*/ 3215 h 95321"/>
                    <a:gd name="connsiteX12" fmla="*/ 13236 w 41197"/>
                    <a:gd name="connsiteY12" fmla="*/ 18130 h 95321"/>
                    <a:gd name="connsiteX13" fmla="*/ 13236 w 41197"/>
                    <a:gd name="connsiteY13" fmla="*/ 64997 h 95321"/>
                    <a:gd name="connsiteX14" fmla="*/ -549 w 41197"/>
                    <a:gd name="connsiteY14" fmla="*/ 64997 h 95321"/>
                    <a:gd name="connsiteX15" fmla="*/ -549 w 41197"/>
                    <a:gd name="connsiteY15" fmla="*/ 74992 h 95321"/>
                    <a:gd name="connsiteX16" fmla="*/ 13236 w 41197"/>
                    <a:gd name="connsiteY16" fmla="*/ 74992 h 95321"/>
                    <a:gd name="connsiteX17" fmla="*/ 13236 w 41197"/>
                    <a:gd name="connsiteY17" fmla="*/ 93305 h 95321"/>
                    <a:gd name="connsiteX18" fmla="*/ 26170 w 41197"/>
                    <a:gd name="connsiteY18" fmla="*/ 93305 h 9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197" h="95321">
                      <a:moveTo>
                        <a:pt x="26170" y="93305"/>
                      </a:moveTo>
                      <a:lnTo>
                        <a:pt x="26170" y="74992"/>
                      </a:lnTo>
                      <a:lnTo>
                        <a:pt x="40290" y="74992"/>
                      </a:lnTo>
                      <a:lnTo>
                        <a:pt x="40290" y="64997"/>
                      </a:lnTo>
                      <a:lnTo>
                        <a:pt x="26170" y="64997"/>
                      </a:lnTo>
                      <a:lnTo>
                        <a:pt x="26170" y="18130"/>
                      </a:lnTo>
                      <a:cubicBezTo>
                        <a:pt x="26170" y="15089"/>
                        <a:pt x="26797" y="12808"/>
                        <a:pt x="28050" y="11288"/>
                      </a:cubicBezTo>
                      <a:cubicBezTo>
                        <a:pt x="29318" y="9782"/>
                        <a:pt x="31466" y="9029"/>
                        <a:pt x="34494" y="9029"/>
                      </a:cubicBezTo>
                      <a:cubicBezTo>
                        <a:pt x="35986" y="9029"/>
                        <a:pt x="38038" y="9312"/>
                        <a:pt x="40648" y="9879"/>
                      </a:cubicBezTo>
                      <a:lnTo>
                        <a:pt x="40648" y="-608"/>
                      </a:lnTo>
                      <a:cubicBezTo>
                        <a:pt x="37247" y="-1547"/>
                        <a:pt x="33935" y="-2017"/>
                        <a:pt x="30713" y="-2017"/>
                      </a:cubicBezTo>
                      <a:cubicBezTo>
                        <a:pt x="24939" y="-2017"/>
                        <a:pt x="20583" y="-273"/>
                        <a:pt x="17644" y="3215"/>
                      </a:cubicBezTo>
                      <a:cubicBezTo>
                        <a:pt x="14705" y="6719"/>
                        <a:pt x="13236" y="11690"/>
                        <a:pt x="13236" y="18130"/>
                      </a:cubicBezTo>
                      <a:lnTo>
                        <a:pt x="13236" y="64997"/>
                      </a:lnTo>
                      <a:lnTo>
                        <a:pt x="-549" y="64997"/>
                      </a:lnTo>
                      <a:lnTo>
                        <a:pt x="-549" y="74992"/>
                      </a:lnTo>
                      <a:lnTo>
                        <a:pt x="13236" y="74992"/>
                      </a:lnTo>
                      <a:lnTo>
                        <a:pt x="13236" y="93305"/>
                      </a:lnTo>
                      <a:lnTo>
                        <a:pt x="26170" y="93305"/>
                      </a:lnTo>
                      <a:close/>
                    </a:path>
                  </a:pathLst>
                </a:custGeom>
                <a:solidFill>
                  <a:srgbClr val="FFFFFF"/>
                </a:solidFill>
                <a:ln w="22" cap="flat">
                  <a:noFill/>
                  <a:prstDash val="solid"/>
                  <a:round/>
                </a:ln>
              </p:spPr>
              <p:txBody>
                <a:bodyPr rtlCol="0" anchor="ctr"/>
                <a:lstStyle/>
                <a:p>
                  <a:endParaRPr lang="en-GB"/>
                </a:p>
              </p:txBody>
            </p:sp>
          </p:grpSp>
        </p:grpSp>
      </p:grpSp>
    </p:spTree>
    <p:extLst>
      <p:ext uri="{BB962C8B-B14F-4D97-AF65-F5344CB8AC3E}">
        <p14:creationId xmlns:p14="http://schemas.microsoft.com/office/powerpoint/2010/main" val="19829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wipe(left)">
                                      <p:cBhvr>
                                        <p:cTn id="14" dur="3000"/>
                                        <p:tgtEl>
                                          <p:spTgt spid="8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left)">
                                      <p:cBhvr>
                                        <p:cTn id="17" dur="3000"/>
                                        <p:tgtEl>
                                          <p:spTgt spid="8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wipe(left)">
                                      <p:cBhvr>
                                        <p:cTn id="20" dur="3000"/>
                                        <p:tgtEl>
                                          <p:spTgt spid="18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81"/>
                                        </p:tgtEl>
                                        <p:attrNameLst>
                                          <p:attrName>style.visibility</p:attrName>
                                        </p:attrNameLst>
                                      </p:cBhvr>
                                      <p:to>
                                        <p:strVal val="visible"/>
                                      </p:to>
                                    </p:set>
                                    <p:animEffect transition="in" filter="wipe(left)">
                                      <p:cBhvr>
                                        <p:cTn id="23" dur="3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animBg="1"/>
      <p:bldP spid="81" grpId="0" animBg="1"/>
      <p:bldP spid="8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638A6C90-3BA3-C8DF-641C-BE11E4B9B35B}"/>
              </a:ext>
            </a:extLst>
          </p:cNvPr>
          <p:cNvSpPr/>
          <p:nvPr/>
        </p:nvSpPr>
        <p:spPr>
          <a:xfrm>
            <a:off x="947738" y="2042344"/>
            <a:ext cx="10277474" cy="1920055"/>
          </a:xfrm>
          <a:prstGeom prst="rect">
            <a:avLst/>
          </a:prstGeom>
          <a:solidFill>
            <a:schemeClr val="accent3">
              <a:lumMod val="20000"/>
              <a:lumOff val="8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0000" tIns="144000" rIns="180000" bIns="144000" rtlCol="0" anchor="t" anchorCtr="0"/>
          <a:lstStyle/>
          <a:p>
            <a:r>
              <a:rPr lang="en-GB" dirty="0">
                <a:solidFill>
                  <a:schemeClr val="tx1"/>
                </a:solidFill>
                <a:latin typeface="Roboto Medium" panose="02000000000000000000" pitchFamily="2" charset="0"/>
                <a:ea typeface="Roboto Medium" panose="02000000000000000000" pitchFamily="2" charset="0"/>
              </a:rPr>
              <a:t>SCMR Series of Hands-on Workshops on Machine Learning</a:t>
            </a:r>
            <a:endParaRPr lang="en-GB" dirty="0">
              <a:solidFill>
                <a:schemeClr val="tx1"/>
              </a:solidFill>
              <a:latin typeface="+mj-lt"/>
              <a:ea typeface="Roboto Medium" panose="02000000000000000000" pitchFamily="2" charset="0"/>
            </a:endParaRPr>
          </a:p>
        </p:txBody>
      </p:sp>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Where to go next</a:t>
            </a:r>
          </a:p>
        </p:txBody>
      </p:sp>
      <p:sp>
        <p:nvSpPr>
          <p:cNvPr id="4" name="Content Placeholder 3">
            <a:extLst>
              <a:ext uri="{FF2B5EF4-FFF2-40B4-BE49-F238E27FC236}">
                <a16:creationId xmlns:a16="http://schemas.microsoft.com/office/drawing/2014/main" id="{0CC2CFB6-049B-F168-37CC-2EEEC15E3317}"/>
              </a:ext>
            </a:extLst>
          </p:cNvPr>
          <p:cNvSpPr>
            <a:spLocks noGrp="1"/>
          </p:cNvSpPr>
          <p:nvPr>
            <p:ph idx="1"/>
          </p:nvPr>
        </p:nvSpPr>
        <p:spPr>
          <a:xfrm>
            <a:off x="838200" y="4352923"/>
            <a:ext cx="10515600" cy="1824039"/>
          </a:xfrm>
        </p:spPr>
        <p:txBody>
          <a:bodyPr/>
          <a:lstStyle/>
          <a:p>
            <a:r>
              <a:rPr lang="en-GB" dirty="0"/>
              <a:t>TensorFlow website (guide, tutorials, documentation): </a:t>
            </a:r>
            <a:r>
              <a:rPr lang="en-GB" dirty="0">
                <a:hlinkClick r:id="rId3"/>
              </a:rPr>
              <a:t>https://www.tensorflow.org/</a:t>
            </a:r>
            <a:endParaRPr lang="en-GB" dirty="0"/>
          </a:p>
          <a:p>
            <a:r>
              <a:rPr lang="en-GB" dirty="0"/>
              <a:t>TensorFlow Playground (intuition about how neural networks process the data): </a:t>
            </a:r>
            <a:r>
              <a:rPr lang="en-GB" dirty="0">
                <a:hlinkClick r:id="rId4"/>
              </a:rPr>
              <a:t>https://playground.tensorflow.org/</a:t>
            </a:r>
            <a:endParaRPr lang="en-GB" dirty="0"/>
          </a:p>
          <a:p>
            <a:endParaRPr lang="en-GB" dirty="0"/>
          </a:p>
          <a:p>
            <a:pPr marL="0" indent="0">
              <a:buNone/>
            </a:pPr>
            <a:endParaRPr lang="en-GB" dirty="0"/>
          </a:p>
        </p:txBody>
      </p:sp>
      <p:sp>
        <p:nvSpPr>
          <p:cNvPr id="2" name="Rectangle 1">
            <a:extLst>
              <a:ext uri="{FF2B5EF4-FFF2-40B4-BE49-F238E27FC236}">
                <a16:creationId xmlns:a16="http://schemas.microsoft.com/office/drawing/2014/main" id="{EE791483-EE37-D065-C6DB-8F3D4C2068AF}"/>
              </a:ext>
            </a:extLst>
          </p:cNvPr>
          <p:cNvSpPr/>
          <p:nvPr/>
        </p:nvSpPr>
        <p:spPr>
          <a:xfrm>
            <a:off x="1266824"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Classification Task in CHD</a:t>
            </a:r>
          </a:p>
          <a:p>
            <a:r>
              <a:rPr lang="en-GB" dirty="0">
                <a:solidFill>
                  <a:schemeClr val="tx1"/>
                </a:solidFill>
                <a:latin typeface="+mj-lt"/>
                <a:ea typeface="Roboto Medium" panose="02000000000000000000" pitchFamily="2" charset="0"/>
              </a:rPr>
              <a:t>August 31st,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Olivier Jaubert</a:t>
            </a:r>
          </a:p>
        </p:txBody>
      </p:sp>
      <p:sp>
        <p:nvSpPr>
          <p:cNvPr id="99" name="Rectangle 98">
            <a:extLst>
              <a:ext uri="{FF2B5EF4-FFF2-40B4-BE49-F238E27FC236}">
                <a16:creationId xmlns:a16="http://schemas.microsoft.com/office/drawing/2014/main" id="{33F37C15-0B3B-7A0E-AFA8-12464702B4F5}"/>
              </a:ext>
            </a:extLst>
          </p:cNvPr>
          <p:cNvSpPr/>
          <p:nvPr/>
        </p:nvSpPr>
        <p:spPr>
          <a:xfrm>
            <a:off x="6226126" y="2688964"/>
            <a:ext cx="4680000" cy="1044835"/>
          </a:xfrm>
          <a:prstGeom prst="rect">
            <a:avLst/>
          </a:prstGeom>
          <a:solidFill>
            <a:schemeClr val="accent3">
              <a:lumMod val="60000"/>
              <a:lumOff val="40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Roboto Medium" panose="02000000000000000000" pitchFamily="2" charset="0"/>
                <a:ea typeface="Roboto Medium" panose="02000000000000000000" pitchFamily="2" charset="0"/>
              </a:rPr>
              <a:t>A Segmentation Task in CHD</a:t>
            </a:r>
          </a:p>
          <a:p>
            <a:r>
              <a:rPr lang="en-GB" dirty="0">
                <a:solidFill>
                  <a:schemeClr val="tx1"/>
                </a:solidFill>
                <a:latin typeface="+mj-lt"/>
                <a:ea typeface="Roboto Medium" panose="02000000000000000000" pitchFamily="2" charset="0"/>
              </a:rPr>
              <a:t>September 28th, 2022  •  17:00 BST</a:t>
            </a:r>
            <a:br>
              <a:rPr lang="en-GB" dirty="0">
                <a:solidFill>
                  <a:schemeClr val="tx1"/>
                </a:solidFill>
                <a:latin typeface="+mj-lt"/>
                <a:ea typeface="Roboto Medium" panose="02000000000000000000" pitchFamily="2" charset="0"/>
              </a:rPr>
            </a:br>
            <a:r>
              <a:rPr lang="en-GB" dirty="0">
                <a:solidFill>
                  <a:schemeClr val="tx1"/>
                </a:solidFill>
                <a:latin typeface="+mj-lt"/>
                <a:ea typeface="Roboto Medium" panose="02000000000000000000" pitchFamily="2" charset="0"/>
              </a:rPr>
              <a:t>Dr </a:t>
            </a:r>
            <a:r>
              <a:rPr lang="en-GB" b="0" i="0" dirty="0">
                <a:solidFill>
                  <a:schemeClr val="tx1"/>
                </a:solidFill>
                <a:effectLst/>
                <a:latin typeface="Arial" panose="020B0604020202020204" pitchFamily="34" charset="0"/>
              </a:rPr>
              <a:t>Saeed Karimi-Bidhendi</a:t>
            </a:r>
            <a:endParaRPr lang="en-GB" dirty="0">
              <a:solidFill>
                <a:schemeClr val="tx1"/>
              </a:solidFill>
              <a:latin typeface="+mj-lt"/>
              <a:ea typeface="Roboto Medium" panose="02000000000000000000" pitchFamily="2" charset="0"/>
            </a:endParaRPr>
          </a:p>
        </p:txBody>
      </p:sp>
    </p:spTree>
    <p:extLst>
      <p:ext uri="{BB962C8B-B14F-4D97-AF65-F5344CB8AC3E}">
        <p14:creationId xmlns:p14="http://schemas.microsoft.com/office/powerpoint/2010/main" val="33506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4223F4D4-C7DB-D005-16D8-BBBB2BE4CE6A}"/>
              </a:ext>
            </a:extLst>
          </p:cNvPr>
          <p:cNvSpPr>
            <a:spLocks noGrp="1"/>
          </p:cNvSpPr>
          <p:nvPr>
            <p:ph type="title"/>
          </p:nvPr>
        </p:nvSpPr>
        <p:spPr/>
        <p:txBody>
          <a:bodyPr/>
          <a:lstStyle/>
          <a:p>
            <a:r>
              <a:rPr lang="en-GB" dirty="0"/>
              <a:t>Thank you for your attention!</a:t>
            </a:r>
          </a:p>
        </p:txBody>
      </p:sp>
      <p:sp>
        <p:nvSpPr>
          <p:cNvPr id="2" name="TextBox 1">
            <a:extLst>
              <a:ext uri="{FF2B5EF4-FFF2-40B4-BE49-F238E27FC236}">
                <a16:creationId xmlns:a16="http://schemas.microsoft.com/office/drawing/2014/main" id="{CD20F940-1317-A40C-515A-8C10B7B68AD7}"/>
              </a:ext>
            </a:extLst>
          </p:cNvPr>
          <p:cNvSpPr txBox="1"/>
          <p:nvPr/>
        </p:nvSpPr>
        <p:spPr>
          <a:xfrm>
            <a:off x="838200" y="2129987"/>
            <a:ext cx="2544286" cy="2492990"/>
          </a:xfrm>
          <a:prstGeom prst="rect">
            <a:avLst/>
          </a:prstGeom>
          <a:noFill/>
        </p:spPr>
        <p:txBody>
          <a:bodyPr wrap="none" rtlCol="0">
            <a:spAutoFit/>
          </a:bodyPr>
          <a:lstStyle/>
          <a:p>
            <a:pPr>
              <a:spcAft>
                <a:spcPts val="600"/>
              </a:spcAft>
            </a:pPr>
            <a:r>
              <a:rPr lang="en-GB" dirty="0"/>
              <a:t>Rebecca Baker</a:t>
            </a:r>
          </a:p>
          <a:p>
            <a:pPr>
              <a:spcAft>
                <a:spcPts val="600"/>
              </a:spcAft>
            </a:pPr>
            <a:r>
              <a:rPr lang="en-GB" dirty="0"/>
              <a:t>Sheena Bhagirath</a:t>
            </a:r>
          </a:p>
          <a:p>
            <a:pPr>
              <a:spcAft>
                <a:spcPts val="600"/>
              </a:spcAft>
            </a:pPr>
            <a:r>
              <a:rPr lang="en-GB" dirty="0"/>
              <a:t>Olivier Jaubert</a:t>
            </a:r>
          </a:p>
          <a:p>
            <a:pPr>
              <a:spcAft>
                <a:spcPts val="600"/>
              </a:spcAft>
            </a:pPr>
            <a:r>
              <a:rPr lang="en-GB" b="0" i="0" dirty="0">
                <a:solidFill>
                  <a:schemeClr val="tx1"/>
                </a:solidFill>
                <a:effectLst/>
                <a:latin typeface="Arial" panose="020B0604020202020204" pitchFamily="34" charset="0"/>
              </a:rPr>
              <a:t>Saeed Karimi-Bidhendi</a:t>
            </a:r>
            <a:endParaRPr lang="en-GB" dirty="0"/>
          </a:p>
          <a:p>
            <a:pPr>
              <a:spcAft>
                <a:spcPts val="600"/>
              </a:spcAft>
            </a:pPr>
            <a:r>
              <a:rPr lang="en-GB" dirty="0"/>
              <a:t>Dan Knight</a:t>
            </a:r>
          </a:p>
          <a:p>
            <a:pPr>
              <a:spcAft>
                <a:spcPts val="600"/>
              </a:spcAft>
            </a:pPr>
            <a:r>
              <a:rPr lang="en-GB" dirty="0"/>
              <a:t>Vivek </a:t>
            </a:r>
            <a:r>
              <a:rPr lang="en-GB" dirty="0" err="1"/>
              <a:t>Muthurangu</a:t>
            </a:r>
            <a:endParaRPr lang="en-GB" dirty="0"/>
          </a:p>
          <a:p>
            <a:pPr>
              <a:spcAft>
                <a:spcPts val="600"/>
              </a:spcAft>
            </a:pPr>
            <a:r>
              <a:rPr lang="en-GB" dirty="0"/>
              <a:t>Jennifer Steeden</a:t>
            </a:r>
          </a:p>
        </p:txBody>
      </p:sp>
      <p:pic>
        <p:nvPicPr>
          <p:cNvPr id="1026" name="Picture 2" descr="UKRI+logo - Z-arts">
            <a:extLst>
              <a:ext uri="{FF2B5EF4-FFF2-40B4-BE49-F238E27FC236}">
                <a16:creationId xmlns:a16="http://schemas.microsoft.com/office/drawing/2014/main" id="{A5CFCF77-D020-107F-DABD-1880A8FBC4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66242"/>
            <a:ext cx="3279531" cy="9667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MR">
            <a:extLst>
              <a:ext uri="{FF2B5EF4-FFF2-40B4-BE49-F238E27FC236}">
                <a16:creationId xmlns:a16="http://schemas.microsoft.com/office/drawing/2014/main" id="{D07E6350-E316-821A-8C44-5E280C9646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43829" y="5114647"/>
            <a:ext cx="2943958" cy="106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11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554485-037A-D942-704D-0783977D5C1B}"/>
              </a:ext>
            </a:extLst>
          </p:cNvPr>
          <p:cNvSpPr txBox="1"/>
          <p:nvPr/>
        </p:nvSpPr>
        <p:spPr>
          <a:xfrm>
            <a:off x="1164225" y="1435165"/>
            <a:ext cx="9863547" cy="1477328"/>
          </a:xfrm>
          <a:prstGeom prst="rect">
            <a:avLst/>
          </a:prstGeom>
          <a:noFill/>
        </p:spPr>
        <p:txBody>
          <a:bodyPr wrap="square">
            <a:spAutoFit/>
          </a:bodyPr>
          <a:lstStyle/>
          <a:p>
            <a:r>
              <a:rPr lang="en-GB" b="0" dirty="0">
                <a:solidFill>
                  <a:srgbClr val="569CD6"/>
                </a:solidFill>
                <a:effectLst/>
                <a:latin typeface="Roboto Mono" panose="00000009000000000000" pitchFamily="49" charset="0"/>
                <a:ea typeface="Roboto Mono" panose="00000009000000000000" pitchFamily="49" charset="0"/>
              </a:rPr>
              <a:t>def</a:t>
            </a:r>
            <a:r>
              <a:rPr lang="en-GB" b="0" dirty="0">
                <a:solidFill>
                  <a:srgbClr val="D4D4D4"/>
                </a:solidFill>
                <a:effectLst/>
                <a:latin typeface="Roboto Mono" panose="00000009000000000000" pitchFamily="49" charset="0"/>
                <a:ea typeface="Roboto Mono" panose="00000009000000000000" pitchFamily="49" charset="0"/>
              </a:rPr>
              <a:t> </a:t>
            </a:r>
            <a:r>
              <a:rPr lang="en-GB" b="0" dirty="0" err="1">
                <a:solidFill>
                  <a:srgbClr val="DCDCAA"/>
                </a:solidFill>
                <a:effectLst/>
                <a:latin typeface="Roboto Mono" panose="00000009000000000000" pitchFamily="49" charset="0"/>
                <a:ea typeface="Roboto Mono" panose="00000009000000000000" pitchFamily="49" charset="0"/>
              </a:rPr>
              <a:t>classify_cardiac_orientation</a:t>
            </a:r>
            <a:r>
              <a:rPr lang="en-GB" b="0" dirty="0">
                <a:solidFill>
                  <a:srgbClr val="D4D4D4"/>
                </a:solidFill>
                <a:effectLst/>
                <a:latin typeface="Roboto Mono" panose="00000009000000000000" pitchFamily="49" charset="0"/>
                <a:ea typeface="Roboto Mono" panose="00000009000000000000" pitchFamily="49" charset="0"/>
              </a:rPr>
              <a:t>(</a:t>
            </a:r>
            <a:r>
              <a:rPr lang="en-GB" b="0" dirty="0">
                <a:solidFill>
                  <a:srgbClr val="9CDCFE"/>
                </a:solidFill>
                <a:effectLst/>
                <a:latin typeface="Roboto Mono" panose="00000009000000000000" pitchFamily="49" charset="0"/>
                <a:ea typeface="Roboto Mono" panose="00000009000000000000" pitchFamily="49" charset="0"/>
              </a:rPr>
              <a:t>image</a:t>
            </a:r>
            <a:r>
              <a:rPr lang="en-GB" b="0" dirty="0">
                <a:solidFill>
                  <a:srgbClr val="D4D4D4"/>
                </a:solidFill>
                <a:effectLst/>
                <a:latin typeface="Roboto Mono" panose="00000009000000000000" pitchFamily="49" charset="0"/>
                <a:ea typeface="Roboto Mono" panose="00000009000000000000" pitchFamily="49" charset="0"/>
              </a:rPr>
              <a:t>):</a:t>
            </a:r>
          </a:p>
          <a:p>
            <a:endParaRPr lang="en-GB" b="0" dirty="0">
              <a:solidFill>
                <a:srgbClr val="6A9955"/>
              </a:solidFill>
              <a:effectLst/>
              <a:latin typeface="Roboto Mono" panose="00000009000000000000" pitchFamily="49" charset="0"/>
              <a:ea typeface="Roboto Mono" panose="00000009000000000000" pitchFamily="49" charset="0"/>
            </a:endParaRPr>
          </a:p>
          <a:p>
            <a:r>
              <a:rPr lang="en-GB" b="0" dirty="0">
                <a:solidFill>
                  <a:srgbClr val="6A9955"/>
                </a:solidFill>
                <a:effectLst/>
                <a:latin typeface="Roboto Mono" panose="00000009000000000000" pitchFamily="49" charset="0"/>
                <a:ea typeface="Roboto Mono" panose="00000009000000000000" pitchFamily="49" charset="0"/>
              </a:rPr>
              <a:t>   # ???</a:t>
            </a:r>
          </a:p>
          <a:p>
            <a:endParaRPr lang="en-GB" b="0" dirty="0">
              <a:solidFill>
                <a:srgbClr val="D4D4D4"/>
              </a:solidFill>
              <a:effectLst/>
              <a:latin typeface="Roboto Mono" panose="00000009000000000000" pitchFamily="49" charset="0"/>
              <a:ea typeface="Roboto Mono" panose="00000009000000000000" pitchFamily="49" charset="0"/>
            </a:endParaRPr>
          </a:p>
          <a:p>
            <a:r>
              <a:rPr lang="en-GB" b="0" dirty="0">
                <a:solidFill>
                  <a:srgbClr val="C586C0"/>
                </a:solidFill>
                <a:effectLst/>
                <a:latin typeface="Roboto Mono" panose="00000009000000000000" pitchFamily="49" charset="0"/>
                <a:ea typeface="Roboto Mono" panose="00000009000000000000" pitchFamily="49" charset="0"/>
              </a:rPr>
              <a:t>   return</a:t>
            </a:r>
            <a:r>
              <a:rPr lang="en-GB" b="0" dirty="0">
                <a:solidFill>
                  <a:srgbClr val="D4D4D4"/>
                </a:solidFill>
                <a:effectLst/>
                <a:latin typeface="Roboto Mono" panose="00000009000000000000" pitchFamily="49" charset="0"/>
                <a:ea typeface="Roboto Mono" panose="00000009000000000000" pitchFamily="49" charset="0"/>
              </a:rPr>
              <a:t> orientation</a:t>
            </a:r>
          </a:p>
        </p:txBody>
      </p:sp>
    </p:spTree>
    <p:extLst>
      <p:ext uri="{BB962C8B-B14F-4D97-AF65-F5344CB8AC3E}">
        <p14:creationId xmlns:p14="http://schemas.microsoft.com/office/powerpoint/2010/main" val="271323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UCL_TFMRI_Light">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CL_TFMRI_Dark">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CL_TFMRI_SectionTitle">
  <a:themeElements>
    <a:clrScheme name="Custom 4">
      <a:dk1>
        <a:sysClr val="windowText" lastClr="000000"/>
      </a:dk1>
      <a:lt1>
        <a:sysClr val="window" lastClr="FFFFFF"/>
      </a:lt1>
      <a:dk2>
        <a:srgbClr val="44546A"/>
      </a:dk2>
      <a:lt2>
        <a:srgbClr val="E7E6E6"/>
      </a:lt2>
      <a:accent1>
        <a:srgbClr val="D50032"/>
      </a:accent1>
      <a:accent2>
        <a:srgbClr val="00D5A3"/>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15682</TotalTime>
  <Words>5016</Words>
  <Application>Microsoft Office PowerPoint</Application>
  <PresentationFormat>Widescreen</PresentationFormat>
  <Paragraphs>877</Paragraphs>
  <Slides>86</Slides>
  <Notes>63</Notes>
  <HiddenSlides>17</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86</vt:i4>
      </vt:variant>
    </vt:vector>
  </HeadingPairs>
  <TitlesOfParts>
    <vt:vector size="95" baseType="lpstr">
      <vt:lpstr>Arial</vt:lpstr>
      <vt:lpstr>Cambria Math</vt:lpstr>
      <vt:lpstr>Roboto Medium</vt:lpstr>
      <vt:lpstr>Calibri</vt:lpstr>
      <vt:lpstr>Roboto Mono</vt:lpstr>
      <vt:lpstr>Roboto</vt:lpstr>
      <vt:lpstr>UCL_TFMRI_Light</vt:lpstr>
      <vt:lpstr>UCL_TFMRI_Dark</vt:lpstr>
      <vt:lpstr>UCL_TFMRI_SectionTitle</vt:lpstr>
      <vt:lpstr>Introduction to Machine Learning</vt:lpstr>
      <vt:lpstr>License</vt:lpstr>
      <vt:lpstr>Contents</vt:lpstr>
      <vt:lpstr>Introduction to machine learning and artificial neural networks</vt:lpstr>
      <vt:lpstr>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Training neural networks</vt:lpstr>
      <vt:lpstr>Hands-on: Linear regression</vt:lpstr>
      <vt:lpstr>PowerPoint Presentation</vt:lpstr>
      <vt:lpstr>PowerPoint Presentation</vt:lpstr>
      <vt:lpstr>Introduction to neural networks</vt:lpstr>
      <vt:lpstr>An artificial neuron</vt:lpstr>
      <vt:lpstr>A neuron</vt:lpstr>
      <vt:lpstr>Building a neural network</vt:lpstr>
      <vt:lpstr>An artificial neuron</vt:lpstr>
      <vt:lpstr>Activation functions</vt:lpstr>
      <vt:lpstr>Building a neural network</vt:lpstr>
      <vt:lpstr>Hyperparameters</vt:lpstr>
      <vt:lpstr>What about image inputs?</vt:lpstr>
      <vt:lpstr>Loss functions</vt:lpstr>
      <vt:lpstr>The role of gradients</vt:lpstr>
      <vt:lpstr>The gradient descent algorithm</vt:lpstr>
      <vt:lpstr>The effect of the learning rate</vt:lpstr>
      <vt:lpstr>Common loss functions</vt:lpstr>
      <vt:lpstr>PowerPoint Presentation</vt:lpstr>
      <vt:lpstr>Optimizers</vt:lpstr>
      <vt:lpstr>Batches</vt:lpstr>
      <vt:lpstr>PowerPoint Presentation</vt:lpstr>
      <vt:lpstr>Data and generalization</vt:lpstr>
      <vt:lpstr>The importance of data</vt:lpstr>
      <vt:lpstr>Generalization</vt:lpstr>
      <vt:lpstr>The bias-variance trade-off</vt:lpstr>
      <vt:lpstr>Training and test sets</vt:lpstr>
      <vt:lpstr>Why we need a validation set</vt:lpstr>
      <vt:lpstr>Training, validation and test datasets</vt:lpstr>
      <vt:lpstr>Splitting the data</vt:lpstr>
      <vt:lpstr>Splitting the data</vt:lpstr>
      <vt:lpstr>Data scope</vt:lpstr>
      <vt:lpstr>Data scaling</vt:lpstr>
      <vt:lpstr>Data scaling</vt:lpstr>
      <vt:lpstr>Data scaling</vt:lpstr>
      <vt:lpstr>Data preprocessing</vt:lpstr>
      <vt:lpstr>Data preprocessing</vt:lpstr>
      <vt:lpstr>Categorical variables</vt:lpstr>
      <vt:lpstr>Predicting probability distributions</vt:lpstr>
      <vt:lpstr>Fashion MNIST</vt:lpstr>
      <vt:lpstr>Fashion MNIST</vt:lpstr>
      <vt:lpstr>Fashion MNIST</vt:lpstr>
      <vt:lpstr>Hands-on: Image classification using a dense neural network</vt:lpstr>
      <vt:lpstr>PowerPoint Presentation</vt:lpstr>
      <vt:lpstr>PowerPoint Presentation</vt:lpstr>
      <vt:lpstr>PowerPoint Presentation</vt:lpstr>
      <vt:lpstr>Introduction to convolutional neural networks</vt:lpstr>
      <vt:lpstr>PowerPoint Presentation</vt:lpstr>
      <vt:lpstr>Two new layer types</vt:lpstr>
      <vt:lpstr>The convolution operation</vt:lpstr>
      <vt:lpstr>Introducing convolutions</vt:lpstr>
      <vt:lpstr>The convolution operation</vt:lpstr>
      <vt:lpstr>The convolution operation</vt:lpstr>
      <vt:lpstr>The convolution operation</vt:lpstr>
      <vt:lpstr>The convolution operation</vt:lpstr>
      <vt:lpstr>The convolution operation</vt:lpstr>
      <vt:lpstr>Feature extraction</vt:lpstr>
      <vt:lpstr>The pooling operation</vt:lpstr>
      <vt:lpstr>The pooling operation</vt:lpstr>
      <vt:lpstr>The pooling operation</vt:lpstr>
      <vt:lpstr>The pooling operation</vt:lpstr>
      <vt:lpstr>Building a convolutional neural network</vt:lpstr>
      <vt:lpstr>Hierarchical representations</vt:lpstr>
      <vt:lpstr>A convolutional classifier</vt:lpstr>
      <vt:lpstr>Convolutional vs dense layers</vt:lpstr>
      <vt:lpstr>Hands-on: Image classification with convolutional neural networks</vt:lpstr>
      <vt:lpstr>PowerPoint Presentation</vt:lpstr>
      <vt:lpstr>PowerPoint Presentation</vt:lpstr>
      <vt:lpstr>PowerPoint Presentation</vt:lpstr>
      <vt:lpstr>PowerPoint Presentation</vt:lpstr>
      <vt:lpstr>Where to go next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Montalt Tordera, Javier</dc:creator>
  <cp:lastModifiedBy>Montalt Tordera, Javier</cp:lastModifiedBy>
  <cp:revision>166</cp:revision>
  <dcterms:created xsi:type="dcterms:W3CDTF">2022-04-26T09:26:16Z</dcterms:created>
  <dcterms:modified xsi:type="dcterms:W3CDTF">2022-07-28T08:19:36Z</dcterms:modified>
</cp:coreProperties>
</file>